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3" r:id="rId3"/>
    <p:sldId id="265" r:id="rId4"/>
    <p:sldId id="279" r:id="rId5"/>
    <p:sldId id="286" r:id="rId6"/>
    <p:sldId id="288" r:id="rId7"/>
    <p:sldId id="281" r:id="rId8"/>
    <p:sldId id="282" r:id="rId9"/>
    <p:sldId id="276" r:id="rId10"/>
    <p:sldId id="284" r:id="rId11"/>
    <p:sldId id="283" r:id="rId12"/>
    <p:sldId id="293" r:id="rId13"/>
    <p:sldId id="291" r:id="rId14"/>
    <p:sldId id="280" r:id="rId15"/>
    <p:sldId id="277" r:id="rId16"/>
    <p:sldId id="278" r:id="rId17"/>
    <p:sldId id="292" r:id="rId18"/>
    <p:sldId id="259" r:id="rId19"/>
    <p:sldId id="260" r:id="rId20"/>
    <p:sldId id="261" r:id="rId21"/>
    <p:sldId id="301" r:id="rId22"/>
    <p:sldId id="302" r:id="rId23"/>
    <p:sldId id="303" r:id="rId24"/>
    <p:sldId id="305" r:id="rId25"/>
    <p:sldId id="306" r:id="rId26"/>
    <p:sldId id="307" r:id="rId27"/>
    <p:sldId id="308"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0211" autoAdjust="0"/>
  </p:normalViewPr>
  <p:slideViewPr>
    <p:cSldViewPr snapToGrid="0">
      <p:cViewPr varScale="1">
        <p:scale>
          <a:sx n="93" d="100"/>
          <a:sy n="93" d="100"/>
        </p:scale>
        <p:origin x="-147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7B815-7046-493D-88D7-C005624BAD6C}" type="datetimeFigureOut">
              <a:rPr kumimoji="1" lang="ja-JP" altLang="en-US" smtClean="0"/>
              <a:t>16/06/23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E9BB8-8C0F-4E44-AFF8-D74CD2250979}" type="slidenum">
              <a:rPr kumimoji="1" lang="ja-JP" altLang="en-US" smtClean="0"/>
              <a:t>‹#›</a:t>
            </a:fld>
            <a:endParaRPr kumimoji="1" lang="ja-JP" altLang="en-US"/>
          </a:p>
        </p:txBody>
      </p:sp>
    </p:spTree>
    <p:extLst>
      <p:ext uri="{BB962C8B-B14F-4D97-AF65-F5344CB8AC3E}">
        <p14:creationId xmlns:p14="http://schemas.microsoft.com/office/powerpoint/2010/main" val="3396694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インターネット＆ゲーム依存症によくある症状の代表的なことをあげます。当てはまるものがあるかどうかチェックしてみましょう。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1</a:t>
            </a:fld>
            <a:endParaRPr kumimoji="1" lang="ja-JP" altLang="en-US"/>
          </a:p>
        </p:txBody>
      </p:sp>
    </p:spTree>
    <p:extLst>
      <p:ext uri="{BB962C8B-B14F-4D97-AF65-F5344CB8AC3E}">
        <p14:creationId xmlns:p14="http://schemas.microsoft.com/office/powerpoint/2010/main" val="189283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(9)</a:t>
            </a:r>
            <a:r>
              <a:rPr kumimoji="1" lang="ja-JP" altLang="en-US" dirty="0" smtClean="0"/>
              <a:t>もし、ネットがなければ生活は退屈でつまらないものだろうと思う</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10</a:t>
            </a:fld>
            <a:endParaRPr kumimoji="1" lang="ja-JP" altLang="en-US"/>
          </a:p>
        </p:txBody>
      </p:sp>
    </p:spTree>
    <p:extLst>
      <p:ext uri="{BB962C8B-B14F-4D97-AF65-F5344CB8AC3E}">
        <p14:creationId xmlns:p14="http://schemas.microsoft.com/office/powerpoint/2010/main" val="216060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(10)</a:t>
            </a:r>
            <a:r>
              <a:rPr kumimoji="1" lang="ja-JP" altLang="en-US" dirty="0" smtClean="0"/>
              <a:t>普段の生活でも、ネットのことばかり考えていることがある</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11</a:t>
            </a:fld>
            <a:endParaRPr kumimoji="1" lang="ja-JP" altLang="en-US"/>
          </a:p>
        </p:txBody>
      </p:sp>
    </p:spTree>
    <p:extLst>
      <p:ext uri="{BB962C8B-B14F-4D97-AF65-F5344CB8AC3E}">
        <p14:creationId xmlns:p14="http://schemas.microsoft.com/office/powerpoint/2010/main" val="211866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14</a:t>
            </a:fld>
            <a:endParaRPr kumimoji="1" lang="ja-JP" altLang="en-US"/>
          </a:p>
        </p:txBody>
      </p:sp>
    </p:spTree>
    <p:extLst>
      <p:ext uri="{BB962C8B-B14F-4D97-AF65-F5344CB8AC3E}">
        <p14:creationId xmlns:p14="http://schemas.microsoft.com/office/powerpoint/2010/main" val="34594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ウソをついたり、無自覚</a:t>
            </a:r>
            <a:r>
              <a:rPr kumimoji="1" lang="ja-JP" altLang="en-US" smtClean="0"/>
              <a:t>だったり、普段だったら考えられないような乱暴な言葉遣いや行動をしてしまうエスカレートして物を投げたり壊したり、暴言を吐く。人に危害を加える。</a:t>
            </a:r>
            <a:endParaRPr kumimoji="1" lang="ja-JP" altLang="en-US" dirty="0"/>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22</a:t>
            </a:fld>
            <a:endParaRPr kumimoji="1" lang="ja-JP" altLang="en-US"/>
          </a:p>
        </p:txBody>
      </p:sp>
    </p:spTree>
    <p:extLst>
      <p:ext uri="{BB962C8B-B14F-4D97-AF65-F5344CB8AC3E}">
        <p14:creationId xmlns:p14="http://schemas.microsoft.com/office/powerpoint/2010/main" val="171456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latin typeface="HG丸ｺﾞｼｯｸM-PRO" panose="020F0600000000000000" pitchFamily="50" charset="-128"/>
                <a:ea typeface="HG丸ｺﾞｼｯｸM-PRO" panose="020F0600000000000000" pitchFamily="50" charset="-128"/>
              </a:rPr>
              <a:t>(1)</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rPr>
              <a:t>気が付くと思っていたより長くネットをしていることがある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2</a:t>
            </a:fld>
            <a:endParaRPr kumimoji="1" lang="ja-JP" altLang="en-US"/>
          </a:p>
        </p:txBody>
      </p:sp>
    </p:spTree>
    <p:extLst>
      <p:ext uri="{BB962C8B-B14F-4D97-AF65-F5344CB8AC3E}">
        <p14:creationId xmlns:p14="http://schemas.microsoft.com/office/powerpoint/2010/main" val="257872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ネット中に、そろそろやめようとしても、やめられないことがある</a:t>
            </a:r>
          </a:p>
          <a:p>
            <a:endParaRPr lang="ja-JP" altLang="en-US" sz="1200" dirty="0" smtClean="0">
              <a:solidFill>
                <a:schemeClr val="bg1"/>
              </a:solidFill>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3</a:t>
            </a:fld>
            <a:endParaRPr kumimoji="1" lang="ja-JP" altLang="en-US"/>
          </a:p>
        </p:txBody>
      </p:sp>
    </p:spTree>
    <p:extLst>
      <p:ext uri="{BB962C8B-B14F-4D97-AF65-F5344CB8AC3E}">
        <p14:creationId xmlns:p14="http://schemas.microsoft.com/office/powerpoint/2010/main" val="375030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a:t>
            </a:r>
            <a:r>
              <a:rPr kumimoji="1" lang="ja-JP" altLang="en-US" dirty="0" smtClean="0"/>
              <a:t>誰かと過ごすよりもネットを選ぶことがある</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4</a:t>
            </a:fld>
            <a:endParaRPr kumimoji="1" lang="ja-JP" altLang="en-US"/>
          </a:p>
        </p:txBody>
      </p:sp>
    </p:spTree>
    <p:extLst>
      <p:ext uri="{BB962C8B-B14F-4D97-AF65-F5344CB8AC3E}">
        <p14:creationId xmlns:p14="http://schemas.microsoft.com/office/powerpoint/2010/main" val="170225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(4)</a:t>
            </a:r>
            <a:r>
              <a:rPr kumimoji="1" lang="ja-JP" altLang="en-US" dirty="0" smtClean="0"/>
              <a:t>やるべきことがあっても、先にネットをチェックすることがある</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5</a:t>
            </a:fld>
            <a:endParaRPr kumimoji="1" lang="ja-JP" altLang="en-US"/>
          </a:p>
        </p:txBody>
      </p:sp>
    </p:spTree>
    <p:extLst>
      <p:ext uri="{BB962C8B-B14F-4D97-AF65-F5344CB8AC3E}">
        <p14:creationId xmlns:p14="http://schemas.microsoft.com/office/powerpoint/2010/main" val="54507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(5)</a:t>
            </a:r>
            <a:r>
              <a:rPr kumimoji="1" lang="ja-JP" altLang="en-US" dirty="0" smtClean="0"/>
              <a:t>ネットのために仕事や勉強の能率や成果が低下したことがある</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6</a:t>
            </a:fld>
            <a:endParaRPr kumimoji="1" lang="ja-JP" altLang="en-US"/>
          </a:p>
        </p:txBody>
      </p:sp>
    </p:spTree>
    <p:extLst>
      <p:ext uri="{BB962C8B-B14F-4D97-AF65-F5344CB8AC3E}">
        <p14:creationId xmlns:p14="http://schemas.microsoft.com/office/powerpoint/2010/main" val="371878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(6)</a:t>
            </a:r>
            <a:r>
              <a:rPr kumimoji="1" lang="ja-JP" altLang="en-US" dirty="0" smtClean="0"/>
              <a:t>ネットで新しい仲間を作ることがある</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7</a:t>
            </a:fld>
            <a:endParaRPr kumimoji="1" lang="ja-JP" altLang="en-US"/>
          </a:p>
        </p:txBody>
      </p:sp>
    </p:spTree>
    <p:extLst>
      <p:ext uri="{BB962C8B-B14F-4D97-AF65-F5344CB8AC3E}">
        <p14:creationId xmlns:p14="http://schemas.microsoft.com/office/powerpoint/2010/main" val="42850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(7)</a:t>
            </a:r>
            <a:r>
              <a:rPr kumimoji="1" lang="ja-JP" altLang="en-US" dirty="0" smtClean="0"/>
              <a:t>日々の心配やストレスがネットをすると落ち着くことがある</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8</a:t>
            </a:fld>
            <a:endParaRPr kumimoji="1" lang="ja-JP" altLang="en-US"/>
          </a:p>
        </p:txBody>
      </p:sp>
    </p:spTree>
    <p:extLst>
      <p:ext uri="{BB962C8B-B14F-4D97-AF65-F5344CB8AC3E}">
        <p14:creationId xmlns:p14="http://schemas.microsoft.com/office/powerpoint/2010/main" val="31731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(8)</a:t>
            </a:r>
            <a:r>
              <a:rPr kumimoji="1" lang="ja-JP" altLang="en-US" dirty="0" smtClean="0"/>
              <a:t>ネット中に邪魔をされるとイライラしたり怒ったりすることがある</a:t>
            </a:r>
          </a:p>
        </p:txBody>
      </p:sp>
      <p:sp>
        <p:nvSpPr>
          <p:cNvPr id="4" name="スライド番号プレースホルダー 3"/>
          <p:cNvSpPr>
            <a:spLocks noGrp="1"/>
          </p:cNvSpPr>
          <p:nvPr>
            <p:ph type="sldNum" sz="quarter" idx="10"/>
          </p:nvPr>
        </p:nvSpPr>
        <p:spPr/>
        <p:txBody>
          <a:bodyPr/>
          <a:lstStyle/>
          <a:p>
            <a:fld id="{B43E9BB8-8C0F-4E44-AFF8-D74CD2250979}" type="slidenum">
              <a:rPr kumimoji="1" lang="ja-JP" altLang="en-US" smtClean="0"/>
              <a:t>9</a:t>
            </a:fld>
            <a:endParaRPr kumimoji="1" lang="ja-JP" altLang="en-US"/>
          </a:p>
        </p:txBody>
      </p:sp>
    </p:spTree>
    <p:extLst>
      <p:ext uri="{BB962C8B-B14F-4D97-AF65-F5344CB8AC3E}">
        <p14:creationId xmlns:p14="http://schemas.microsoft.com/office/powerpoint/2010/main" val="213218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80811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100397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310914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380169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367022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36759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108185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361443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380570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26158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431E2C-507A-4F3F-B86B-291809E78199}" type="datetimeFigureOut">
              <a:rPr kumimoji="1" lang="ja-JP" altLang="en-US" smtClean="0"/>
              <a:t>16/06/23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14848360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31E2C-507A-4F3F-B86B-291809E78199}" type="datetimeFigureOut">
              <a:rPr kumimoji="1" lang="ja-JP" altLang="en-US" smtClean="0"/>
              <a:t>16/06/23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EC8C3-6202-4FBF-B747-ACF8F5B80814}" type="slidenum">
              <a:rPr kumimoji="1" lang="ja-JP" altLang="en-US" smtClean="0"/>
              <a:t>‹#›</a:t>
            </a:fld>
            <a:endParaRPr kumimoji="1" lang="ja-JP" altLang="en-US"/>
          </a:p>
        </p:txBody>
      </p:sp>
    </p:spTree>
    <p:extLst>
      <p:ext uri="{BB962C8B-B14F-4D97-AF65-F5344CB8AC3E}">
        <p14:creationId xmlns:p14="http://schemas.microsoft.com/office/powerpoint/2010/main" val="1890773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1" Type="http://schemas.openxmlformats.org/officeDocument/2006/relationships/image" Target="../media/image21.emf"/><Relationship Id="rId12" Type="http://schemas.openxmlformats.org/officeDocument/2006/relationships/image" Target="../media/image22.emf"/><Relationship Id="rId13" Type="http://schemas.openxmlformats.org/officeDocument/2006/relationships/image" Target="../media/image23.emf"/><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emf"/><Relationship Id="rId5" Type="http://schemas.openxmlformats.org/officeDocument/2006/relationships/image" Target="../media/image15.png"/><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0"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93117" y="-66908"/>
            <a:ext cx="2400657" cy="6618158"/>
          </a:xfrm>
          <a:prstGeom prst="rect">
            <a:avLst/>
          </a:prstGeom>
          <a:noFill/>
        </p:spPr>
        <p:txBody>
          <a:bodyPr vert="eaVert" wrap="none" rtlCol="0">
            <a:spAutoFit/>
          </a:bodyPr>
          <a:lstStyle/>
          <a:p>
            <a:r>
              <a:rPr kumimoji="1" lang="ja-JP" altLang="en-US" sz="7200" dirty="0" smtClean="0">
                <a:solidFill>
                  <a:schemeClr val="bg1"/>
                </a:solidFill>
                <a:latin typeface="HGS行書体" panose="03000600000000000000" pitchFamily="66" charset="-128"/>
                <a:ea typeface="HGS行書体" panose="03000600000000000000" pitchFamily="66" charset="-128"/>
              </a:rPr>
              <a:t>インターネット</a:t>
            </a:r>
            <a:endParaRPr kumimoji="1" lang="en-US" altLang="ja-JP" sz="7200" dirty="0" smtClean="0">
              <a:solidFill>
                <a:schemeClr val="bg1"/>
              </a:solidFill>
              <a:latin typeface="HGS行書体" panose="03000600000000000000" pitchFamily="66" charset="-128"/>
              <a:ea typeface="HGS行書体" panose="03000600000000000000" pitchFamily="66" charset="-128"/>
            </a:endParaRPr>
          </a:p>
          <a:p>
            <a:pPr algn="r"/>
            <a:r>
              <a:rPr kumimoji="1" lang="ja-JP" altLang="en-US" sz="7200" dirty="0" smtClean="0">
                <a:solidFill>
                  <a:schemeClr val="bg1"/>
                </a:solidFill>
                <a:latin typeface="HGS行書体" panose="03000600000000000000" pitchFamily="66" charset="-128"/>
                <a:ea typeface="HGS行書体" panose="03000600000000000000" pitchFamily="66" charset="-128"/>
              </a:rPr>
              <a:t>依存症</a:t>
            </a:r>
            <a:endParaRPr kumimoji="1" lang="ja-JP" altLang="en-US" sz="7200" dirty="0">
              <a:solidFill>
                <a:schemeClr val="bg1"/>
              </a:solidFill>
              <a:latin typeface="HGS行書体" panose="03000600000000000000" pitchFamily="66" charset="-128"/>
              <a:ea typeface="HGS行書体" panose="03000600000000000000" pitchFamily="66" charset="-128"/>
            </a:endParaRPr>
          </a:p>
        </p:txBody>
      </p:sp>
      <p:sp>
        <p:nvSpPr>
          <p:cNvPr id="5" name="テキスト ボックス 4"/>
          <p:cNvSpPr txBox="1"/>
          <p:nvPr/>
        </p:nvSpPr>
        <p:spPr>
          <a:xfrm>
            <a:off x="2422108" y="2355230"/>
            <a:ext cx="1415772" cy="4196020"/>
          </a:xfrm>
          <a:prstGeom prst="rect">
            <a:avLst/>
          </a:prstGeom>
          <a:noFill/>
        </p:spPr>
        <p:txBody>
          <a:bodyPr vert="eaVert" wrap="none" rtlCol="0">
            <a:spAutoFit/>
          </a:bodyPr>
          <a:lstStyle/>
          <a:p>
            <a:r>
              <a:rPr kumimoji="1" lang="ja-JP" altLang="en-US" sz="8000" dirty="0" smtClean="0">
                <a:solidFill>
                  <a:schemeClr val="bg1"/>
                </a:solidFill>
                <a:latin typeface="富士ポップ" panose="040F0709000000000000" pitchFamily="49" charset="-128"/>
                <a:ea typeface="富士ポップ" panose="040F0709000000000000" pitchFamily="49" charset="-128"/>
              </a:rPr>
              <a:t>あるある</a:t>
            </a:r>
            <a:endParaRPr kumimoji="1" lang="ja-JP" altLang="en-US" sz="8000" dirty="0">
              <a:solidFill>
                <a:schemeClr val="bg1"/>
              </a:solidFill>
              <a:latin typeface="富士ポップ" panose="040F0709000000000000" pitchFamily="49" charset="-128"/>
              <a:ea typeface="富士ポップ" panose="040F0709000000000000" pitchFamily="49" charset="-128"/>
            </a:endParaRPr>
          </a:p>
        </p:txBody>
      </p:sp>
    </p:spTree>
    <p:extLst>
      <p:ext uri="{BB962C8B-B14F-4D97-AF65-F5344CB8AC3E}">
        <p14:creationId xmlns:p14="http://schemas.microsoft.com/office/powerpoint/2010/main" val="2414597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6" presetClass="entr" presetSubtype="0"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7123" cy="6120000"/>
          </a:xfrm>
          <a:prstGeom prst="rect">
            <a:avLst/>
          </a:prstGeom>
        </p:spPr>
      </p:pic>
      <p:sp>
        <p:nvSpPr>
          <p:cNvPr id="3" name="円形吹き出し 2"/>
          <p:cNvSpPr/>
          <p:nvPr/>
        </p:nvSpPr>
        <p:spPr>
          <a:xfrm>
            <a:off x="6698243" y="0"/>
            <a:ext cx="2455476" cy="3636238"/>
          </a:xfrm>
          <a:prstGeom prst="wedgeEllipseCallout">
            <a:avLst>
              <a:gd name="adj1" fmla="val -62899"/>
              <a:gd name="adj2" fmla="val 4618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7187317" y="147926"/>
            <a:ext cx="1477328" cy="3294501"/>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ネット（ゲーム）が</a:t>
            </a:r>
            <a:r>
              <a:rPr lang="ja-JP" altLang="en-US" sz="2800" dirty="0">
                <a:latin typeface="ＭＳ Ｐ明朝" panose="02020600040205080304" pitchFamily="18" charset="-128"/>
                <a:ea typeface="ＭＳ Ｐ明朝" panose="02020600040205080304" pitchFamily="18" charset="-128"/>
              </a:rPr>
              <a:t>ない</a:t>
            </a:r>
          </a:p>
          <a:p>
            <a:r>
              <a:rPr lang="ja-JP" altLang="en-US" sz="2800" dirty="0">
                <a:latin typeface="ＭＳ Ｐ明朝" panose="02020600040205080304" pitchFamily="18" charset="-128"/>
                <a:ea typeface="ＭＳ Ｐ明朝" panose="02020600040205080304" pitchFamily="18" charset="-128"/>
              </a:rPr>
              <a:t>生活なんて</a:t>
            </a:r>
          </a:p>
          <a:p>
            <a:r>
              <a:rPr lang="ja-JP" altLang="en-US" sz="2800" dirty="0">
                <a:latin typeface="ＭＳ Ｐ明朝" panose="02020600040205080304" pitchFamily="18" charset="-128"/>
                <a:ea typeface="ＭＳ Ｐ明朝" panose="02020600040205080304" pitchFamily="18" charset="-128"/>
              </a:rPr>
              <a:t>考えられないよ～</a:t>
            </a:r>
          </a:p>
        </p:txBody>
      </p:sp>
      <p:sp>
        <p:nvSpPr>
          <p:cNvPr id="5" name="円形吹き出し 4"/>
          <p:cNvSpPr/>
          <p:nvPr/>
        </p:nvSpPr>
        <p:spPr>
          <a:xfrm>
            <a:off x="347443" y="764177"/>
            <a:ext cx="2357846" cy="2937375"/>
          </a:xfrm>
          <a:prstGeom prst="wedgeEllipseCallout">
            <a:avLst>
              <a:gd name="adj1" fmla="val 59263"/>
              <a:gd name="adj2" fmla="val 40003"/>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1006651" y="1132722"/>
            <a:ext cx="1046440" cy="2196539"/>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生きてる意味</a:t>
            </a:r>
          </a:p>
          <a:p>
            <a:r>
              <a:rPr lang="ja-JP" altLang="en-US" sz="2800" dirty="0">
                <a:latin typeface="ＭＳ Ｐ明朝" panose="02020600040205080304" pitchFamily="18" charset="-128"/>
                <a:ea typeface="ＭＳ Ｐ明朝" panose="02020600040205080304" pitchFamily="18" charset="-128"/>
              </a:rPr>
              <a:t>ないかも～</a:t>
            </a:r>
          </a:p>
        </p:txBody>
      </p:sp>
      <p:sp>
        <p:nvSpPr>
          <p:cNvPr id="7" name="正方形/長方形 6"/>
          <p:cNvSpPr/>
          <p:nvPr/>
        </p:nvSpPr>
        <p:spPr>
          <a:xfrm>
            <a:off x="0" y="6143633"/>
            <a:ext cx="9144001" cy="707886"/>
          </a:xfrm>
          <a:prstGeom prst="rect">
            <a:avLst/>
          </a:prstGeom>
        </p:spPr>
        <p:txBody>
          <a:bodyPr wrap="square">
            <a:spAutoFit/>
          </a:bodyPr>
          <a:lstStyle/>
          <a:p>
            <a:pPr>
              <a:defRPr/>
            </a:pPr>
            <a:r>
              <a:rPr lang="en-US" altLang="ja-JP" sz="2000" dirty="0" smtClean="0">
                <a:solidFill>
                  <a:schemeClr val="bg1"/>
                </a:solidFill>
                <a:latin typeface="HG丸ｺﾞｼｯｸM-PRO" panose="020F0600000000000000" pitchFamily="50" charset="-128"/>
                <a:ea typeface="HG丸ｺﾞｼｯｸM-PRO" panose="020F0600000000000000" pitchFamily="50" charset="-128"/>
              </a:rPr>
              <a:t>(9)</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もし、ネット（ゲーム）がなければ生活は退屈でつまらないものだろうと</a:t>
            </a:r>
            <a:endParaRPr lang="en-US" altLang="ja-JP" sz="2000" dirty="0" smtClean="0">
              <a:solidFill>
                <a:schemeClr val="bg1"/>
              </a:solidFill>
              <a:latin typeface="HG丸ｺﾞｼｯｸM-PRO" panose="020F0600000000000000" pitchFamily="50" charset="-128"/>
              <a:ea typeface="HG丸ｺﾞｼｯｸM-PRO" panose="020F0600000000000000" pitchFamily="50" charset="-128"/>
            </a:endParaRPr>
          </a:p>
          <a:p>
            <a:pPr algn="r">
              <a:defRPr/>
            </a:pP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思う</a:t>
            </a:r>
            <a:endParaRPr lang="ja-JP" altLang="en-US" sz="20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45985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000"/>
                                        <p:tgtEl>
                                          <p:spTgt spid="4">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1000"/>
                                        <p:tgtEl>
                                          <p:spTgt spid="4">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1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up)">
                                      <p:cBhvr>
                                        <p:cTn id="28" dur="1000"/>
                                        <p:tgtEl>
                                          <p:spTgt spid="6">
                                            <p:txEl>
                                              <p:pRg st="0" end="0"/>
                                            </p:txEl>
                                          </p:spTgt>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up)">
                                      <p:cBhvr>
                                        <p:cTn id="32" dur="10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animBg="1"/>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3" y="0"/>
            <a:ext cx="9217123" cy="6120000"/>
          </a:xfrm>
          <a:prstGeom prst="rect">
            <a:avLst/>
          </a:prstGeom>
        </p:spPr>
      </p:pic>
      <p:pic>
        <p:nvPicPr>
          <p:cNvPr id="3" name="図 2"/>
          <p:cNvPicPr>
            <a:picLocks noChangeAspect="1"/>
          </p:cNvPicPr>
          <p:nvPr/>
        </p:nvPicPr>
        <p:blipFill>
          <a:blip r:embed="rId4"/>
          <a:stretch>
            <a:fillRect/>
          </a:stretch>
        </p:blipFill>
        <p:spPr>
          <a:xfrm>
            <a:off x="6467456" y="640938"/>
            <a:ext cx="2726745" cy="3742585"/>
          </a:xfrm>
          <a:prstGeom prst="rect">
            <a:avLst/>
          </a:prstGeom>
        </p:spPr>
      </p:pic>
      <p:sp>
        <p:nvSpPr>
          <p:cNvPr id="4" name="テキスト ボックス 3"/>
          <p:cNvSpPr txBox="1"/>
          <p:nvPr/>
        </p:nvSpPr>
        <p:spPr>
          <a:xfrm>
            <a:off x="7394990" y="1150390"/>
            <a:ext cx="1046440" cy="3073882"/>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あの後、</a:t>
            </a:r>
          </a:p>
          <a:p>
            <a:r>
              <a:rPr lang="ja-JP" altLang="en-US" sz="2800" dirty="0">
                <a:latin typeface="ＭＳ Ｐ明朝" panose="02020600040205080304" pitchFamily="18" charset="-128"/>
                <a:ea typeface="ＭＳ Ｐ明朝" panose="02020600040205080304" pitchFamily="18" charset="-128"/>
              </a:rPr>
              <a:t>どうなったかな～</a:t>
            </a:r>
          </a:p>
        </p:txBody>
      </p:sp>
      <p:pic>
        <p:nvPicPr>
          <p:cNvPr id="5" name="図 4"/>
          <p:cNvPicPr>
            <a:picLocks noChangeAspect="1"/>
          </p:cNvPicPr>
          <p:nvPr/>
        </p:nvPicPr>
        <p:blipFill>
          <a:blip r:embed="rId5"/>
          <a:stretch>
            <a:fillRect/>
          </a:stretch>
        </p:blipFill>
        <p:spPr>
          <a:xfrm>
            <a:off x="3980891" y="0"/>
            <a:ext cx="2142650" cy="3956278"/>
          </a:xfrm>
          <a:prstGeom prst="rect">
            <a:avLst/>
          </a:prstGeom>
        </p:spPr>
      </p:pic>
      <p:sp>
        <p:nvSpPr>
          <p:cNvPr id="6" name="テキスト ボックス 5"/>
          <p:cNvSpPr txBox="1"/>
          <p:nvPr/>
        </p:nvSpPr>
        <p:spPr>
          <a:xfrm>
            <a:off x="4392735" y="478897"/>
            <a:ext cx="1046440" cy="3073882"/>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ゲーム気になる</a:t>
            </a:r>
          </a:p>
          <a:p>
            <a:r>
              <a:rPr lang="ja-JP" altLang="en-US" sz="2800" dirty="0">
                <a:latin typeface="ＭＳ Ｐ明朝" panose="02020600040205080304" pitchFamily="18" charset="-128"/>
                <a:ea typeface="ＭＳ Ｐ明朝" panose="02020600040205080304" pitchFamily="18" charset="-128"/>
              </a:rPr>
              <a:t>なぁ</a:t>
            </a:r>
            <a:r>
              <a:rPr lang="en-US" altLang="ja-JP" sz="2800" dirty="0">
                <a:latin typeface="ＭＳ Ｐ明朝" panose="02020600040205080304" pitchFamily="18" charset="-128"/>
                <a:ea typeface="ＭＳ Ｐ明朝" panose="02020600040205080304" pitchFamily="18" charset="-128"/>
              </a:rPr>
              <a:t>…</a:t>
            </a:r>
          </a:p>
        </p:txBody>
      </p:sp>
      <p:sp>
        <p:nvSpPr>
          <p:cNvPr id="8" name="正方形/長方形 7"/>
          <p:cNvSpPr/>
          <p:nvPr/>
        </p:nvSpPr>
        <p:spPr>
          <a:xfrm rot="20121728">
            <a:off x="2039834" y="1021053"/>
            <a:ext cx="1846659" cy="3873816"/>
          </a:xfrm>
          <a:prstGeom prst="rect">
            <a:avLst/>
          </a:prstGeom>
          <a:noFill/>
        </p:spPr>
        <p:txBody>
          <a:bodyPr vert="eaVert" wrap="none" lIns="91440" tIns="45720" rIns="91440" bIns="45720">
            <a:spAutoFit/>
          </a:bodyPr>
          <a:lstStyle/>
          <a:p>
            <a:pPr algn="ctr"/>
            <a:r>
              <a:rPr lang="ja-JP" altLang="en-US" sz="5400" b="1" cap="none" spc="0"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気になる～</a:t>
            </a:r>
            <a:endParaRPr lang="en-US" altLang="ja-JP" sz="5400" b="1" cap="none" spc="0"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a:p>
            <a:pPr algn="ctr"/>
            <a:r>
              <a:rPr lang="ja-JP" altLang="en-US" sz="5400" b="1"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　気になる～</a:t>
            </a:r>
            <a:endParaRPr lang="ja-JP" altLang="en-US" sz="5400" b="1" cap="none" spc="0"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pic>
        <p:nvPicPr>
          <p:cNvPr id="9" name="図 8"/>
          <p:cNvPicPr>
            <a:picLocks noChangeAspect="1"/>
          </p:cNvPicPr>
          <p:nvPr/>
        </p:nvPicPr>
        <p:blipFill>
          <a:blip r:embed="rId6"/>
          <a:stretch>
            <a:fillRect/>
          </a:stretch>
        </p:blipFill>
        <p:spPr>
          <a:xfrm>
            <a:off x="568763" y="3018285"/>
            <a:ext cx="2240137" cy="2593442"/>
          </a:xfrm>
          <a:prstGeom prst="rect">
            <a:avLst/>
          </a:prstGeom>
        </p:spPr>
      </p:pic>
      <p:sp>
        <p:nvSpPr>
          <p:cNvPr id="10" name="正方形/長方形 9"/>
          <p:cNvSpPr/>
          <p:nvPr/>
        </p:nvSpPr>
        <p:spPr>
          <a:xfrm>
            <a:off x="0" y="6267727"/>
            <a:ext cx="9144001" cy="400110"/>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(10)</a:t>
            </a:r>
            <a:r>
              <a:rPr lang="ja-JP" altLang="en-US" sz="2000" dirty="0">
                <a:solidFill>
                  <a:schemeClr val="bg1"/>
                </a:solidFill>
                <a:latin typeface="HG丸ｺﾞｼｯｸM-PRO" panose="020F0600000000000000" pitchFamily="50" charset="-128"/>
                <a:ea typeface="HG丸ｺﾞｼｯｸM-PRO" panose="020F0600000000000000" pitchFamily="50" charset="-128"/>
              </a:rPr>
              <a:t>普段の生活でも、</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ネット（ゲーム）の</a:t>
            </a:r>
            <a:r>
              <a:rPr lang="ja-JP" altLang="en-US" sz="2000" dirty="0">
                <a:solidFill>
                  <a:schemeClr val="bg1"/>
                </a:solidFill>
                <a:latin typeface="HG丸ｺﾞｼｯｸM-PRO" panose="020F0600000000000000" pitchFamily="50" charset="-128"/>
                <a:ea typeface="HG丸ｺﾞｼｯｸM-PRO" panose="020F0600000000000000" pitchFamily="50" charset="-128"/>
              </a:rPr>
              <a:t>ことばかり考えていることがある</a:t>
            </a:r>
          </a:p>
        </p:txBody>
      </p:sp>
    </p:spTree>
    <p:extLst>
      <p:ext uri="{BB962C8B-B14F-4D97-AF65-F5344CB8AC3E}">
        <p14:creationId xmlns:p14="http://schemas.microsoft.com/office/powerpoint/2010/main" val="3796491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000"/>
                                        <p:tgtEl>
                                          <p:spTgt spid="4">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1000"/>
                                        <p:tgtEl>
                                          <p:spTgt spid="6">
                                            <p:txEl>
                                              <p:pRg st="0" end="0"/>
                                            </p:txEl>
                                          </p:spTgt>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up)">
                                      <p:cBhvr>
                                        <p:cTn id="28" dur="1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up)">
                                      <p:cBhvr>
                                        <p:cTn id="33" dur="1000"/>
                                        <p:tgtEl>
                                          <p:spTgt spid="8">
                                            <p:txEl>
                                              <p:pRg st="0" end="0"/>
                                            </p:txEl>
                                          </p:spTgt>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up)">
                                      <p:cBhvr>
                                        <p:cTn id="37" dur="1000"/>
                                        <p:tgtEl>
                                          <p:spTgt spid="8">
                                            <p:txEl>
                                              <p:pRg st="1" end="1"/>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8" grpId="0" uiExpand="1"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620485"/>
            <a:ext cx="9144000" cy="1754326"/>
          </a:xfrm>
          <a:prstGeom prst="rect">
            <a:avLst/>
          </a:prstGeom>
          <a:noFill/>
        </p:spPr>
        <p:txBody>
          <a:bodyPr wrap="square" rtlCol="0">
            <a:spAutoFit/>
          </a:bodyPr>
          <a:lstStyle/>
          <a:p>
            <a:pPr algn="ctr"/>
            <a:r>
              <a:rPr lang="en-US" altLang="ja-JP" sz="36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3600" dirty="0">
                <a:solidFill>
                  <a:schemeClr val="bg1"/>
                </a:solidFill>
                <a:latin typeface="HG丸ｺﾞｼｯｸM-PRO" panose="020F0600000000000000" pitchFamily="50" charset="-128"/>
                <a:ea typeface="HG丸ｺﾞｼｯｸM-PRO" panose="020F0600000000000000" pitchFamily="50" charset="-128"/>
              </a:rPr>
              <a:t>　</a:t>
            </a:r>
            <a:r>
              <a:rPr lang="en-US" altLang="ja-JP" sz="3600" dirty="0" smtClean="0">
                <a:latin typeface="HG丸ｺﾞｼｯｸM-PRO" panose="020F0600000000000000" pitchFamily="50" charset="-128"/>
                <a:ea typeface="HG丸ｺﾞｼｯｸM-PRO" panose="020F0600000000000000" pitchFamily="50" charset="-128"/>
              </a:rPr>
              <a:t>5</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　</a:t>
            </a:r>
            <a:r>
              <a:rPr lang="en-US" altLang="ja-JP" sz="36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個以上○がついたら、</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「インターネット（ゲーム）依存症」</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の可能性があります。</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063931" y="620485"/>
            <a:ext cx="418704" cy="646331"/>
          </a:xfrm>
          <a:prstGeom prst="rect">
            <a:avLst/>
          </a:prstGeom>
          <a:noFill/>
        </p:spPr>
        <p:txBody>
          <a:bodyPr wrap="none" rtlCol="0">
            <a:spAutoFit/>
          </a:bodyPr>
          <a:lstStyle/>
          <a:p>
            <a:r>
              <a:rPr kumimoji="1" lang="en-US" altLang="ja-JP" sz="3600" dirty="0" smtClean="0">
                <a:solidFill>
                  <a:schemeClr val="bg1"/>
                </a:solidFill>
              </a:rPr>
              <a:t>5</a:t>
            </a:r>
            <a:endParaRPr kumimoji="1" lang="ja-JP" altLang="en-US" sz="3600" dirty="0">
              <a:solidFill>
                <a:schemeClr val="bg1"/>
              </a:solidFill>
            </a:endParaRPr>
          </a:p>
        </p:txBody>
      </p:sp>
      <p:sp>
        <p:nvSpPr>
          <p:cNvPr id="4" name="正方形/長方形 3"/>
          <p:cNvSpPr/>
          <p:nvPr/>
        </p:nvSpPr>
        <p:spPr>
          <a:xfrm>
            <a:off x="58783" y="2828836"/>
            <a:ext cx="9085217" cy="2308324"/>
          </a:xfrm>
          <a:prstGeom prst="rect">
            <a:avLst/>
          </a:prstGeom>
        </p:spPr>
        <p:txBody>
          <a:bodyPr wrap="square">
            <a:spAutoFit/>
          </a:bodyPr>
          <a:lstStyle/>
          <a:p>
            <a:pPr algn="ctr"/>
            <a:r>
              <a:rPr lang="en-US" altLang="ja-JP" sz="3600" dirty="0">
                <a:solidFill>
                  <a:schemeClr val="bg1"/>
                </a:solidFill>
                <a:latin typeface="HG丸ｺﾞｼｯｸM-PRO" panose="020F0600000000000000" pitchFamily="50" charset="-128"/>
                <a:ea typeface="HG丸ｺﾞｼｯｸM-PRO" panose="020F0600000000000000" pitchFamily="50" charset="-128"/>
              </a:rPr>
              <a:t>5</a:t>
            </a:r>
            <a:r>
              <a:rPr lang="ja-JP" altLang="en-US" sz="3600" dirty="0">
                <a:solidFill>
                  <a:schemeClr val="bg1"/>
                </a:solidFill>
                <a:latin typeface="HG丸ｺﾞｼｯｸM-PRO" panose="020F0600000000000000" pitchFamily="50" charset="-128"/>
                <a:ea typeface="HG丸ｺﾞｼｯｸM-PRO" panose="020F0600000000000000" pitchFamily="50" charset="-128"/>
              </a:rPr>
              <a:t>個なくても、ここに書かれていること</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は</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好ましくないことですから思い当たることがあったら</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生活を考え直しましょう。</a:t>
            </a:r>
          </a:p>
        </p:txBody>
      </p:sp>
    </p:spTree>
    <p:extLst>
      <p:ext uri="{BB962C8B-B14F-4D97-AF65-F5344CB8AC3E}">
        <p14:creationId xmlns:p14="http://schemas.microsoft.com/office/powerpoint/2010/main" val="2444047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5622" y="1965960"/>
            <a:ext cx="7686720" cy="2308324"/>
          </a:xfrm>
          <a:prstGeom prst="rect">
            <a:avLst/>
          </a:prstGeom>
          <a:noFill/>
        </p:spPr>
        <p:txBody>
          <a:bodyPr wrap="none" rtlCol="0">
            <a:spAutoFit/>
          </a:bodyPr>
          <a:lstStyle/>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インターネット依存症の</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よくあ</a:t>
            </a:r>
            <a:r>
              <a:rPr lang="ja-JP" altLang="en-US" sz="3600" dirty="0">
                <a:solidFill>
                  <a:schemeClr val="bg1"/>
                </a:solidFill>
                <a:latin typeface="HG丸ｺﾞｼｯｸM-PRO" panose="020F0600000000000000" pitchFamily="50" charset="-128"/>
                <a:ea typeface="HG丸ｺﾞｼｯｸM-PRO" panose="020F0600000000000000" pitchFamily="50" charset="-128"/>
              </a:rPr>
              <a:t>る</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「こまったちゃん」</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3600" dirty="0" smtClean="0">
                <a:solidFill>
                  <a:schemeClr val="bg1"/>
                </a:solidFill>
                <a:latin typeface="HG丸ｺﾞｼｯｸM-PRO" panose="020F0600000000000000" pitchFamily="50" charset="-128"/>
                <a:ea typeface="HG丸ｺﾞｼｯｸM-PRO" panose="020F0600000000000000" pitchFamily="50" charset="-128"/>
              </a:rPr>
              <a:t>～動画視聴・ゲーム</a:t>
            </a:r>
            <a:r>
              <a:rPr lang="ja-JP" altLang="en-US" sz="3600" dirty="0">
                <a:solidFill>
                  <a:schemeClr val="bg1"/>
                </a:solidFill>
                <a:latin typeface="HG丸ｺﾞｼｯｸM-PRO" panose="020F0600000000000000" pitchFamily="50" charset="-128"/>
                <a:ea typeface="HG丸ｺﾞｼｯｸM-PRO" panose="020F0600000000000000" pitchFamily="50" charset="-128"/>
              </a:rPr>
              <a:t>・</a:t>
            </a:r>
            <a:r>
              <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rPr>
              <a:t>SNS</a:t>
            </a:r>
            <a:r>
              <a:rPr lang="ja-JP" altLang="en-US" sz="3600" dirty="0">
                <a:solidFill>
                  <a:schemeClr val="bg1"/>
                </a:solidFill>
                <a:latin typeface="HG丸ｺﾞｼｯｸM-PRO" panose="020F0600000000000000" pitchFamily="50" charset="-128"/>
                <a:ea typeface="HG丸ｺﾞｼｯｸM-PRO" panose="020F0600000000000000" pitchFamily="50" charset="-128"/>
              </a:rPr>
              <a:t>を</a:t>
            </a:r>
            <a:r>
              <a:rPr kumimoji="1" lang="ja-JP" altLang="en-US" sz="3600" dirty="0" smtClean="0">
                <a:solidFill>
                  <a:schemeClr val="bg1"/>
                </a:solidFill>
                <a:latin typeface="HG丸ｺﾞｼｯｸM-PRO" panose="020F0600000000000000" pitchFamily="50" charset="-128"/>
                <a:ea typeface="HG丸ｺﾞｼｯｸM-PRO" panose="020F0600000000000000" pitchFamily="50" charset="-128"/>
              </a:rPr>
              <a:t>含む～</a:t>
            </a:r>
            <a:endParaRPr kumimoji="1" lang="ja-JP" altLang="en-US" sz="3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6509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7123" cy="6120000"/>
          </a:xfrm>
          <a:prstGeom prst="rect">
            <a:avLst/>
          </a:prstGeom>
        </p:spPr>
      </p:pic>
      <p:sp>
        <p:nvSpPr>
          <p:cNvPr id="16" name="円形吹き出し 15"/>
          <p:cNvSpPr/>
          <p:nvPr/>
        </p:nvSpPr>
        <p:spPr>
          <a:xfrm>
            <a:off x="4176902" y="-22907"/>
            <a:ext cx="1669703" cy="2534530"/>
          </a:xfrm>
          <a:prstGeom prst="wedgeEllipseCallout">
            <a:avLst>
              <a:gd name="adj1" fmla="val -88638"/>
              <a:gd name="adj2" fmla="val 40680"/>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1" name="円形吹き出し 10"/>
          <p:cNvSpPr/>
          <p:nvPr/>
        </p:nvSpPr>
        <p:spPr>
          <a:xfrm>
            <a:off x="6056744" y="-223606"/>
            <a:ext cx="1373937" cy="2581420"/>
          </a:xfrm>
          <a:prstGeom prst="wedgeEllipseCallout">
            <a:avLst>
              <a:gd name="adj1" fmla="val -98376"/>
              <a:gd name="adj2" fmla="val 33962"/>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2" name="テキスト ボックス 11"/>
          <p:cNvSpPr txBox="1"/>
          <p:nvPr/>
        </p:nvSpPr>
        <p:spPr>
          <a:xfrm>
            <a:off x="6435935" y="26975"/>
            <a:ext cx="615553" cy="2356658"/>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習字行った？</a:t>
            </a:r>
          </a:p>
        </p:txBody>
      </p:sp>
      <p:pic>
        <p:nvPicPr>
          <p:cNvPr id="14" name="図 13"/>
          <p:cNvPicPr>
            <a:picLocks noChangeAspect="1"/>
          </p:cNvPicPr>
          <p:nvPr/>
        </p:nvPicPr>
        <p:blipFill>
          <a:blip r:embed="rId4"/>
          <a:stretch>
            <a:fillRect/>
          </a:stretch>
        </p:blipFill>
        <p:spPr>
          <a:xfrm>
            <a:off x="5951290" y="2134207"/>
            <a:ext cx="1456109" cy="1946700"/>
          </a:xfrm>
          <a:prstGeom prst="rect">
            <a:avLst/>
          </a:prstGeom>
        </p:spPr>
      </p:pic>
      <p:sp>
        <p:nvSpPr>
          <p:cNvPr id="15" name="テキスト ボックス 14"/>
          <p:cNvSpPr txBox="1"/>
          <p:nvPr/>
        </p:nvSpPr>
        <p:spPr>
          <a:xfrm>
            <a:off x="6340998" y="2436607"/>
            <a:ext cx="615553" cy="1636113"/>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行った！</a:t>
            </a:r>
            <a:endParaRPr lang="ja-JP" altLang="en-US" sz="2800" dirty="0">
              <a:latin typeface="ＭＳ Ｐ明朝" panose="02020600040205080304" pitchFamily="18" charset="-128"/>
              <a:ea typeface="ＭＳ Ｐ明朝" panose="02020600040205080304" pitchFamily="18" charset="-128"/>
            </a:endParaRPr>
          </a:p>
        </p:txBody>
      </p:sp>
      <p:sp>
        <p:nvSpPr>
          <p:cNvPr id="17" name="テキスト ボックス 16"/>
          <p:cNvSpPr txBox="1"/>
          <p:nvPr/>
        </p:nvSpPr>
        <p:spPr>
          <a:xfrm>
            <a:off x="4703976" y="293677"/>
            <a:ext cx="615553" cy="2064137"/>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何してるの？</a:t>
            </a:r>
            <a:endParaRPr lang="ja-JP" altLang="en-US" sz="2800" dirty="0">
              <a:latin typeface="ＭＳ Ｐ明朝" panose="02020600040205080304" pitchFamily="18" charset="-128"/>
              <a:ea typeface="ＭＳ Ｐ明朝" panose="02020600040205080304" pitchFamily="18" charset="-128"/>
            </a:endParaRPr>
          </a:p>
        </p:txBody>
      </p:sp>
      <p:sp>
        <p:nvSpPr>
          <p:cNvPr id="20" name="円形吹き出し 19"/>
          <p:cNvSpPr/>
          <p:nvPr/>
        </p:nvSpPr>
        <p:spPr>
          <a:xfrm>
            <a:off x="121962" y="-368545"/>
            <a:ext cx="2455476" cy="3442427"/>
          </a:xfrm>
          <a:prstGeom prst="wedgeEllipseCallout">
            <a:avLst>
              <a:gd name="adj1" fmla="val 48434"/>
              <a:gd name="adj2" fmla="val 39176"/>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21" name="テキスト ボックス 20"/>
          <p:cNvSpPr txBox="1"/>
          <p:nvPr/>
        </p:nvSpPr>
        <p:spPr>
          <a:xfrm>
            <a:off x="370063" y="0"/>
            <a:ext cx="1908215" cy="3073882"/>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習字の先生から</a:t>
            </a:r>
          </a:p>
          <a:p>
            <a:r>
              <a:rPr lang="ja-JP" altLang="en-US" sz="2800" dirty="0">
                <a:latin typeface="ＭＳ Ｐ明朝" panose="02020600040205080304" pitchFamily="18" charset="-128"/>
                <a:ea typeface="ＭＳ Ｐ明朝" panose="02020600040205080304" pitchFamily="18" charset="-128"/>
              </a:rPr>
              <a:t>どうして</a:t>
            </a:r>
            <a:r>
              <a:rPr lang="ja-JP" altLang="en-US" sz="2800" dirty="0" smtClean="0">
                <a:latin typeface="ＭＳ Ｐ明朝" panose="02020600040205080304" pitchFamily="18" charset="-128"/>
                <a:ea typeface="ＭＳ Ｐ明朝" panose="02020600040205080304" pitchFamily="18" charset="-128"/>
              </a:rPr>
              <a:t>欠席した</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のかって聞かれた</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ん</a:t>
            </a:r>
            <a:r>
              <a:rPr lang="ja-JP" altLang="en-US" sz="2800" dirty="0">
                <a:latin typeface="ＭＳ Ｐ明朝" panose="02020600040205080304" pitchFamily="18" charset="-128"/>
                <a:ea typeface="ＭＳ Ｐ明朝" panose="02020600040205080304" pitchFamily="18" charset="-128"/>
              </a:rPr>
              <a:t>だけど</a:t>
            </a:r>
            <a:r>
              <a:rPr lang="en-US" altLang="ja-JP" sz="2800" dirty="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pic>
        <p:nvPicPr>
          <p:cNvPr id="22" name="図 21"/>
          <p:cNvPicPr>
            <a:picLocks noChangeAspect="1"/>
          </p:cNvPicPr>
          <p:nvPr/>
        </p:nvPicPr>
        <p:blipFill>
          <a:blip r:embed="rId5"/>
          <a:stretch>
            <a:fillRect/>
          </a:stretch>
        </p:blipFill>
        <p:spPr>
          <a:xfrm>
            <a:off x="1993137" y="2787261"/>
            <a:ext cx="858881" cy="851567"/>
          </a:xfrm>
          <a:prstGeom prst="rect">
            <a:avLst/>
          </a:prstGeom>
        </p:spPr>
      </p:pic>
      <p:pic>
        <p:nvPicPr>
          <p:cNvPr id="25" name="図 24"/>
          <p:cNvPicPr>
            <a:picLocks noChangeAspect="1"/>
          </p:cNvPicPr>
          <p:nvPr/>
        </p:nvPicPr>
        <p:blipFill>
          <a:blip r:embed="rId6"/>
          <a:stretch>
            <a:fillRect/>
          </a:stretch>
        </p:blipFill>
        <p:spPr>
          <a:xfrm>
            <a:off x="0" y="4356053"/>
            <a:ext cx="1843947" cy="1901812"/>
          </a:xfrm>
          <a:prstGeom prst="rect">
            <a:avLst/>
          </a:prstGeom>
        </p:spPr>
      </p:pic>
      <p:sp>
        <p:nvSpPr>
          <p:cNvPr id="26" name="テキスト ボックス 25"/>
          <p:cNvSpPr txBox="1"/>
          <p:nvPr/>
        </p:nvSpPr>
        <p:spPr>
          <a:xfrm>
            <a:off x="276816" y="4784473"/>
            <a:ext cx="615553" cy="777905"/>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えっ</a:t>
            </a:r>
            <a:endParaRPr lang="ja-JP" altLang="en-US" sz="2800" dirty="0">
              <a:latin typeface="ＭＳ Ｐ明朝" panose="02020600040205080304" pitchFamily="18" charset="-128"/>
              <a:ea typeface="ＭＳ Ｐ明朝" panose="02020600040205080304" pitchFamily="18" charset="-128"/>
            </a:endParaRPr>
          </a:p>
        </p:txBody>
      </p:sp>
      <p:pic>
        <p:nvPicPr>
          <p:cNvPr id="27" name="図 26"/>
          <p:cNvPicPr>
            <a:picLocks noChangeAspect="1"/>
          </p:cNvPicPr>
          <p:nvPr/>
        </p:nvPicPr>
        <p:blipFill>
          <a:blip r:embed="rId7"/>
          <a:stretch>
            <a:fillRect/>
          </a:stretch>
        </p:blipFill>
        <p:spPr>
          <a:xfrm>
            <a:off x="121962" y="5204600"/>
            <a:ext cx="462336" cy="786198"/>
          </a:xfrm>
          <a:prstGeom prst="rect">
            <a:avLst/>
          </a:prstGeom>
        </p:spPr>
      </p:pic>
      <p:sp>
        <p:nvSpPr>
          <p:cNvPr id="5" name="円形吹き出し 4"/>
          <p:cNvSpPr/>
          <p:nvPr/>
        </p:nvSpPr>
        <p:spPr>
          <a:xfrm>
            <a:off x="7814631" y="-305901"/>
            <a:ext cx="1382514" cy="2472535"/>
          </a:xfrm>
          <a:prstGeom prst="wedgeEllipseCallout">
            <a:avLst>
              <a:gd name="adj1" fmla="val -92805"/>
              <a:gd name="adj2" fmla="val 23363"/>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8202511" y="70350"/>
            <a:ext cx="615553" cy="1860560"/>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宿題した？</a:t>
            </a:r>
          </a:p>
        </p:txBody>
      </p:sp>
      <p:pic>
        <p:nvPicPr>
          <p:cNvPr id="8" name="図 7"/>
          <p:cNvPicPr>
            <a:picLocks noChangeAspect="1"/>
          </p:cNvPicPr>
          <p:nvPr/>
        </p:nvPicPr>
        <p:blipFill>
          <a:blip r:embed="rId4"/>
          <a:stretch>
            <a:fillRect/>
          </a:stretch>
        </p:blipFill>
        <p:spPr>
          <a:xfrm>
            <a:off x="7547032" y="1968426"/>
            <a:ext cx="1456109" cy="1946700"/>
          </a:xfrm>
          <a:prstGeom prst="rect">
            <a:avLst/>
          </a:prstGeom>
        </p:spPr>
      </p:pic>
      <p:sp>
        <p:nvSpPr>
          <p:cNvPr id="10" name="テキスト ボックス 9"/>
          <p:cNvSpPr txBox="1"/>
          <p:nvPr/>
        </p:nvSpPr>
        <p:spPr>
          <a:xfrm>
            <a:off x="7967309" y="2448534"/>
            <a:ext cx="615553" cy="1108622"/>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した！</a:t>
            </a:r>
            <a:endParaRPr lang="ja-JP" altLang="en-US" sz="2800" dirty="0">
              <a:latin typeface="ＭＳ Ｐ明朝" panose="02020600040205080304" pitchFamily="18" charset="-128"/>
              <a:ea typeface="ＭＳ Ｐ明朝" panose="02020600040205080304" pitchFamily="18" charset="-128"/>
            </a:endParaRPr>
          </a:p>
        </p:txBody>
      </p:sp>
      <p:pic>
        <p:nvPicPr>
          <p:cNvPr id="28" name="図 27"/>
          <p:cNvPicPr>
            <a:picLocks noChangeAspect="1"/>
          </p:cNvPicPr>
          <p:nvPr/>
        </p:nvPicPr>
        <p:blipFill>
          <a:blip r:embed="rId8"/>
          <a:stretch>
            <a:fillRect/>
          </a:stretch>
        </p:blipFill>
        <p:spPr>
          <a:xfrm>
            <a:off x="3919996" y="2264798"/>
            <a:ext cx="1859131" cy="1925418"/>
          </a:xfrm>
          <a:prstGeom prst="rect">
            <a:avLst/>
          </a:prstGeom>
        </p:spPr>
      </p:pic>
      <p:sp>
        <p:nvSpPr>
          <p:cNvPr id="19" name="テキスト ボックス 18"/>
          <p:cNvSpPr txBox="1"/>
          <p:nvPr/>
        </p:nvSpPr>
        <p:spPr>
          <a:xfrm>
            <a:off x="4259667" y="2611659"/>
            <a:ext cx="615553" cy="1231696"/>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勉強！</a:t>
            </a:r>
            <a:endParaRPr lang="ja-JP" altLang="en-US" sz="2800" dirty="0">
              <a:latin typeface="ＭＳ Ｐ明朝" panose="02020600040205080304" pitchFamily="18" charset="-128"/>
              <a:ea typeface="ＭＳ Ｐ明朝" panose="02020600040205080304" pitchFamily="18" charset="-128"/>
            </a:endParaRPr>
          </a:p>
        </p:txBody>
      </p:sp>
      <p:sp>
        <p:nvSpPr>
          <p:cNvPr id="29" name="正方形/長方形 28"/>
          <p:cNvSpPr/>
          <p:nvPr/>
        </p:nvSpPr>
        <p:spPr>
          <a:xfrm>
            <a:off x="-11888" y="6198793"/>
            <a:ext cx="9144001" cy="523220"/>
          </a:xfrm>
          <a:prstGeom prst="rect">
            <a:avLst/>
          </a:prstGeom>
        </p:spPr>
        <p:txBody>
          <a:bodyPr wrap="square">
            <a:spAutoFit/>
          </a:bodyPr>
          <a:lstStyle/>
          <a:p>
            <a:pPr algn="ctr"/>
            <a:r>
              <a:rPr lang="ja-JP" altLang="en-US" sz="2800" dirty="0" smtClean="0">
                <a:solidFill>
                  <a:schemeClr val="bg1"/>
                </a:solidFill>
                <a:latin typeface="富士ポップＰ" panose="040F0700000000000000" pitchFamily="50" charset="-128"/>
                <a:ea typeface="富士ポップＰ" panose="040F0700000000000000" pitchFamily="50" charset="-128"/>
              </a:rPr>
              <a:t>ウソついちゃう！</a:t>
            </a:r>
            <a:endParaRPr lang="ja-JP" altLang="en-US" sz="2800" dirty="0">
              <a:solidFill>
                <a:schemeClr val="bg1"/>
              </a:solidFill>
              <a:latin typeface="富士ポップＰ" panose="040F0700000000000000" pitchFamily="50" charset="-128"/>
              <a:ea typeface="富士ポップＰ" panose="040F0700000000000000" pitchFamily="50" charset="-128"/>
            </a:endParaRPr>
          </a:p>
        </p:txBody>
      </p:sp>
    </p:spTree>
    <p:extLst>
      <p:ext uri="{BB962C8B-B14F-4D97-AF65-F5344CB8AC3E}">
        <p14:creationId xmlns:p14="http://schemas.microsoft.com/office/powerpoint/2010/main" val="978925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0"/>
                            </p:stCondLst>
                            <p:childTnLst>
                              <p:par>
                                <p:cTn id="17" presetID="22" presetClass="entr" presetSubtype="1"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up)">
                                      <p:cBhvr>
                                        <p:cTn id="19" dur="10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up)">
                                      <p:cBhvr>
                                        <p:cTn id="28" dur="10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0"/>
                            </p:stCondLst>
                            <p:childTnLst>
                              <p:par>
                                <p:cTn id="34" presetID="22" presetClass="entr" presetSubtype="1"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wipe(up)">
                                      <p:cBhvr>
                                        <p:cTn id="36" dur="10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wipe(up)">
                                      <p:cBhvr>
                                        <p:cTn id="45" dur="10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up)">
                                      <p:cBhvr>
                                        <p:cTn id="54" dur="1000"/>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wipe(up)">
                                      <p:cBhvr>
                                        <p:cTn id="63" dur="1000"/>
                                        <p:tgtEl>
                                          <p:spTgt spid="21">
                                            <p:txEl>
                                              <p:pRg st="0" end="0"/>
                                            </p:txEl>
                                          </p:spTgt>
                                        </p:tgtEl>
                                      </p:cBhvr>
                                    </p:animEffect>
                                  </p:childTnLst>
                                </p:cTn>
                              </p:par>
                            </p:childTnLst>
                          </p:cTn>
                        </p:par>
                        <p:par>
                          <p:cTn id="64" fill="hold">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21">
                                            <p:txEl>
                                              <p:pRg st="1" end="1"/>
                                            </p:txEl>
                                          </p:spTgt>
                                        </p:tgtEl>
                                        <p:attrNameLst>
                                          <p:attrName>style.visibility</p:attrName>
                                        </p:attrNameLst>
                                      </p:cBhvr>
                                      <p:to>
                                        <p:strVal val="visible"/>
                                      </p:to>
                                    </p:set>
                                    <p:animEffect transition="in" filter="wipe(up)">
                                      <p:cBhvr>
                                        <p:cTn id="67" dur="1000"/>
                                        <p:tgtEl>
                                          <p:spTgt spid="21">
                                            <p:txEl>
                                              <p:pRg st="1" end="1"/>
                                            </p:txEl>
                                          </p:spTgt>
                                        </p:tgtEl>
                                      </p:cBhvr>
                                    </p:animEffect>
                                  </p:childTnLst>
                                </p:cTn>
                              </p:par>
                            </p:childTnLst>
                          </p:cTn>
                        </p:par>
                        <p:par>
                          <p:cTn id="68" fill="hold">
                            <p:stCondLst>
                              <p:cond delay="2500"/>
                            </p:stCondLst>
                            <p:childTnLst>
                              <p:par>
                                <p:cTn id="69" presetID="22" presetClass="entr" presetSubtype="1" fill="hold" grpId="0" nodeType="afterEffect">
                                  <p:stCondLst>
                                    <p:cond delay="0"/>
                                  </p:stCondLst>
                                  <p:childTnLst>
                                    <p:set>
                                      <p:cBhvr>
                                        <p:cTn id="70" dur="1" fill="hold">
                                          <p:stCondLst>
                                            <p:cond delay="0"/>
                                          </p:stCondLst>
                                        </p:cTn>
                                        <p:tgtEl>
                                          <p:spTgt spid="21">
                                            <p:txEl>
                                              <p:pRg st="2" end="2"/>
                                            </p:txEl>
                                          </p:spTgt>
                                        </p:tgtEl>
                                        <p:attrNameLst>
                                          <p:attrName>style.visibility</p:attrName>
                                        </p:attrNameLst>
                                      </p:cBhvr>
                                      <p:to>
                                        <p:strVal val="visible"/>
                                      </p:to>
                                    </p:set>
                                    <p:animEffect transition="in" filter="wipe(up)">
                                      <p:cBhvr>
                                        <p:cTn id="71" dur="1000"/>
                                        <p:tgtEl>
                                          <p:spTgt spid="21">
                                            <p:txEl>
                                              <p:pRg st="2" end="2"/>
                                            </p:txEl>
                                          </p:spTgt>
                                        </p:tgtEl>
                                      </p:cBhvr>
                                    </p:animEffect>
                                  </p:childTnLst>
                                </p:cTn>
                              </p:par>
                            </p:childTnLst>
                          </p:cTn>
                        </p:par>
                        <p:par>
                          <p:cTn id="72" fill="hold">
                            <p:stCondLst>
                              <p:cond delay="3500"/>
                            </p:stCondLst>
                            <p:childTnLst>
                              <p:par>
                                <p:cTn id="73" presetID="22" presetClass="entr" presetSubtype="1" fill="hold" grpId="0" nodeType="afterEffect">
                                  <p:stCondLst>
                                    <p:cond delay="0"/>
                                  </p:stCondLst>
                                  <p:childTnLst>
                                    <p:set>
                                      <p:cBhvr>
                                        <p:cTn id="74" dur="1" fill="hold">
                                          <p:stCondLst>
                                            <p:cond delay="0"/>
                                          </p:stCondLst>
                                        </p:cTn>
                                        <p:tgtEl>
                                          <p:spTgt spid="21">
                                            <p:txEl>
                                              <p:pRg st="3" end="3"/>
                                            </p:txEl>
                                          </p:spTgt>
                                        </p:tgtEl>
                                        <p:attrNameLst>
                                          <p:attrName>style.visibility</p:attrName>
                                        </p:attrNameLst>
                                      </p:cBhvr>
                                      <p:to>
                                        <p:strVal val="visible"/>
                                      </p:to>
                                    </p:set>
                                    <p:animEffect transition="in" filter="wipe(up)">
                                      <p:cBhvr>
                                        <p:cTn id="75" dur="1000"/>
                                        <p:tgtEl>
                                          <p:spTgt spid="21">
                                            <p:txEl>
                                              <p:pRg st="3" end="3"/>
                                            </p:txEl>
                                          </p:spTgt>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5000"/>
                            </p:stCondLst>
                            <p:childTnLst>
                              <p:par>
                                <p:cTn id="81" presetID="10" presetClass="entr" presetSubtype="0" fill="hold" nodeType="afterEffect">
                                  <p:stCondLst>
                                    <p:cond delay="100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6">
                                            <p:txEl>
                                              <p:pRg st="0" end="0"/>
                                            </p:txEl>
                                          </p:spTgt>
                                        </p:tgtEl>
                                        <p:attrNameLst>
                                          <p:attrName>style.visibility</p:attrName>
                                        </p:attrNameLst>
                                      </p:cBhvr>
                                      <p:to>
                                        <p:strVal val="visible"/>
                                      </p:to>
                                    </p:set>
                                    <p:animEffect transition="in" filter="wipe(up)">
                                      <p:cBhvr>
                                        <p:cTn id="87" dur="1000"/>
                                        <p:tgtEl>
                                          <p:spTgt spid="26">
                                            <p:txEl>
                                              <p:pRg st="0" end="0"/>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p:cTn id="96" dur="500" fill="hold"/>
                                        <p:tgtEl>
                                          <p:spTgt spid="29"/>
                                        </p:tgtEl>
                                        <p:attrNameLst>
                                          <p:attrName>ppt_w</p:attrName>
                                        </p:attrNameLst>
                                      </p:cBhvr>
                                      <p:tavLst>
                                        <p:tav tm="0">
                                          <p:val>
                                            <p:fltVal val="0"/>
                                          </p:val>
                                        </p:tav>
                                        <p:tav tm="100000">
                                          <p:val>
                                            <p:strVal val="#ppt_w"/>
                                          </p:val>
                                        </p:tav>
                                      </p:tavLst>
                                    </p:anim>
                                    <p:anim calcmode="lin" valueType="num">
                                      <p:cBhvr>
                                        <p:cTn id="97" dur="500" fill="hold"/>
                                        <p:tgtEl>
                                          <p:spTgt spid="29"/>
                                        </p:tgtEl>
                                        <p:attrNameLst>
                                          <p:attrName>ppt_h</p:attrName>
                                        </p:attrNameLst>
                                      </p:cBhvr>
                                      <p:tavLst>
                                        <p:tav tm="0">
                                          <p:val>
                                            <p:fltVal val="0"/>
                                          </p:val>
                                        </p:tav>
                                        <p:tav tm="100000">
                                          <p:val>
                                            <p:strVal val="#ppt_h"/>
                                          </p:val>
                                        </p:tav>
                                      </p:tavLst>
                                    </p:anim>
                                    <p:animEffect transition="in" filter="fade">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2" grpId="0" build="p"/>
      <p:bldP spid="15" grpId="0" build="p"/>
      <p:bldP spid="17" grpId="0" build="p"/>
      <p:bldP spid="20" grpId="0" animBg="1"/>
      <p:bldP spid="21" grpId="0" build="p"/>
      <p:bldP spid="26" grpId="0" build="p"/>
      <p:bldP spid="5" grpId="0" animBg="1"/>
      <p:bldP spid="6" grpId="0" build="p"/>
      <p:bldP spid="10" grpId="0" build="p"/>
      <p:bldP spid="19" grpId="0" build="p"/>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7123" cy="6120000"/>
          </a:xfrm>
          <a:prstGeom prst="rect">
            <a:avLst/>
          </a:prstGeom>
        </p:spPr>
      </p:pic>
      <p:sp>
        <p:nvSpPr>
          <p:cNvPr id="4" name="円形吹き出し 3"/>
          <p:cNvSpPr/>
          <p:nvPr/>
        </p:nvSpPr>
        <p:spPr>
          <a:xfrm>
            <a:off x="6368849" y="67331"/>
            <a:ext cx="2803260" cy="3962809"/>
          </a:xfrm>
          <a:prstGeom prst="wedgeEllipseCallout">
            <a:avLst>
              <a:gd name="adj1" fmla="val -48124"/>
              <a:gd name="adj2" fmla="val 4923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7031815" y="508639"/>
            <a:ext cx="1477328" cy="3368609"/>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やりすぎてないし！</a:t>
            </a:r>
          </a:p>
          <a:p>
            <a:r>
              <a:rPr lang="ja-JP" altLang="en-US" sz="2800" dirty="0">
                <a:latin typeface="ＭＳ Ｐ明朝" panose="02020600040205080304" pitchFamily="18" charset="-128"/>
                <a:ea typeface="ＭＳ Ｐ明朝" panose="02020600040205080304" pitchFamily="18" charset="-128"/>
              </a:rPr>
              <a:t>自分のことくらい</a:t>
            </a:r>
          </a:p>
          <a:p>
            <a:r>
              <a:rPr lang="ja-JP" altLang="en-US" sz="2800" dirty="0">
                <a:latin typeface="ＭＳ Ｐ明朝" panose="02020600040205080304" pitchFamily="18" charset="-128"/>
                <a:ea typeface="ＭＳ Ｐ明朝" panose="02020600040205080304" pitchFamily="18" charset="-128"/>
              </a:rPr>
              <a:t>わかってるし！</a:t>
            </a:r>
          </a:p>
        </p:txBody>
      </p:sp>
      <p:sp>
        <p:nvSpPr>
          <p:cNvPr id="6" name="正方形/長方形 5"/>
          <p:cNvSpPr/>
          <p:nvPr/>
        </p:nvSpPr>
        <p:spPr>
          <a:xfrm rot="21085230">
            <a:off x="6537337" y="914408"/>
            <a:ext cx="800219" cy="2867131"/>
          </a:xfrm>
          <a:prstGeom prst="rect">
            <a:avLst/>
          </a:prstGeom>
          <a:noFill/>
        </p:spPr>
        <p:txBody>
          <a:bodyPr vert="eaVert" wrap="none" lIns="91440" tIns="45720" rIns="91440" bIns="45720">
            <a:spAutoFit/>
          </a:bodyPr>
          <a:lstStyle/>
          <a:p>
            <a:pPr algn="ctr"/>
            <a:r>
              <a:rPr lang="ja-JP" altLang="en-US" sz="4000" b="1" cap="none" spc="0"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うるさいな！</a:t>
            </a:r>
            <a:endParaRPr lang="ja-JP" altLang="en-US" sz="4000" b="1" cap="none" spc="0"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pic>
        <p:nvPicPr>
          <p:cNvPr id="7" name="図 6"/>
          <p:cNvPicPr>
            <a:picLocks noChangeAspect="1"/>
          </p:cNvPicPr>
          <p:nvPr/>
        </p:nvPicPr>
        <p:blipFill rotWithShape="1">
          <a:blip r:embed="rId3"/>
          <a:srcRect t="9643" r="38820"/>
          <a:stretch/>
        </p:blipFill>
        <p:spPr>
          <a:xfrm>
            <a:off x="127190" y="1315031"/>
            <a:ext cx="2263311" cy="4804969"/>
          </a:xfrm>
          <a:prstGeom prst="rect">
            <a:avLst/>
          </a:prstGeom>
        </p:spPr>
      </p:pic>
      <p:sp>
        <p:nvSpPr>
          <p:cNvPr id="9" name="円形吹き出し 8"/>
          <p:cNvSpPr/>
          <p:nvPr/>
        </p:nvSpPr>
        <p:spPr>
          <a:xfrm>
            <a:off x="1992086" y="154986"/>
            <a:ext cx="1882606" cy="2886892"/>
          </a:xfrm>
          <a:prstGeom prst="wedgeEllipseCallout">
            <a:avLst>
              <a:gd name="adj1" fmla="val -64083"/>
              <a:gd name="adj2" fmla="val 36624"/>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0" name="テキスト ボックス 9"/>
          <p:cNvSpPr txBox="1"/>
          <p:nvPr/>
        </p:nvSpPr>
        <p:spPr>
          <a:xfrm>
            <a:off x="2405594" y="410674"/>
            <a:ext cx="1046440" cy="2600570"/>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わかってないから</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言</a:t>
            </a:r>
            <a:r>
              <a:rPr lang="ja-JP" altLang="en-US" sz="2800" dirty="0" smtClean="0">
                <a:latin typeface="ＭＳ Ｐ明朝" panose="02020600040205080304" pitchFamily="18" charset="-128"/>
                <a:ea typeface="ＭＳ Ｐ明朝" panose="02020600040205080304" pitchFamily="18" charset="-128"/>
              </a:rPr>
              <a:t>ってるのに</a:t>
            </a:r>
            <a:r>
              <a:rPr lang="en-US" altLang="ja-JP" sz="2800" dirty="0" smtClean="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pic>
        <p:nvPicPr>
          <p:cNvPr id="8" name="図 7"/>
          <p:cNvPicPr>
            <a:picLocks noChangeAspect="1"/>
          </p:cNvPicPr>
          <p:nvPr/>
        </p:nvPicPr>
        <p:blipFill>
          <a:blip r:embed="rId4"/>
          <a:stretch>
            <a:fillRect/>
          </a:stretch>
        </p:blipFill>
        <p:spPr>
          <a:xfrm>
            <a:off x="1696502" y="2565307"/>
            <a:ext cx="1092418" cy="953141"/>
          </a:xfrm>
          <a:prstGeom prst="rect">
            <a:avLst/>
          </a:prstGeom>
        </p:spPr>
      </p:pic>
      <p:sp>
        <p:nvSpPr>
          <p:cNvPr id="11" name="正方形/長方形 10"/>
          <p:cNvSpPr/>
          <p:nvPr/>
        </p:nvSpPr>
        <p:spPr>
          <a:xfrm>
            <a:off x="-1" y="6187331"/>
            <a:ext cx="9144001" cy="523220"/>
          </a:xfrm>
          <a:prstGeom prst="rect">
            <a:avLst/>
          </a:prstGeom>
        </p:spPr>
        <p:txBody>
          <a:bodyPr wrap="square">
            <a:spAutoFit/>
          </a:bodyPr>
          <a:lstStyle/>
          <a:p>
            <a:pPr algn="ctr"/>
            <a:r>
              <a:rPr lang="ja-JP" altLang="en-US" sz="2800" dirty="0" smtClean="0">
                <a:solidFill>
                  <a:schemeClr val="bg1"/>
                </a:solidFill>
                <a:latin typeface="富士ポップＰ" panose="040F0700000000000000" pitchFamily="50" charset="-128"/>
                <a:ea typeface="富士ポップＰ" panose="040F0700000000000000" pitchFamily="50" charset="-128"/>
              </a:rPr>
              <a:t>自覚がない。認めない。人の意見を聞かない。</a:t>
            </a:r>
            <a:endParaRPr lang="ja-JP" altLang="en-US" sz="2800" dirty="0">
              <a:solidFill>
                <a:schemeClr val="bg1"/>
              </a:solidFill>
              <a:latin typeface="富士ポップＰ" panose="040F0700000000000000" pitchFamily="50" charset="-128"/>
              <a:ea typeface="富士ポップＰ" panose="040F0700000000000000" pitchFamily="50" charset="-128"/>
            </a:endParaRPr>
          </a:p>
        </p:txBody>
      </p:sp>
    </p:spTree>
    <p:extLst>
      <p:ext uri="{BB962C8B-B14F-4D97-AF65-F5344CB8AC3E}">
        <p14:creationId xmlns:p14="http://schemas.microsoft.com/office/powerpoint/2010/main" val="3112116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0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1000"/>
                                        <p:tgtEl>
                                          <p:spTgt spid="5">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1000"/>
                                        <p:tgtEl>
                                          <p:spTgt spid="5">
                                            <p:txEl>
                                              <p:pRg st="2" end="2"/>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up)">
                                      <p:cBhvr>
                                        <p:cTn id="36" dur="1000"/>
                                        <p:tgtEl>
                                          <p:spTgt spid="10">
                                            <p:txEl>
                                              <p:pRg st="0" end="0"/>
                                            </p:txEl>
                                          </p:spTgt>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wipe(up)">
                                      <p:cBhvr>
                                        <p:cTn id="40" dur="1000"/>
                                        <p:tgtEl>
                                          <p:spTgt spid="10">
                                            <p:txEl>
                                              <p:pRg st="1" end="1"/>
                                            </p:txEl>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p:bldP spid="9" grpId="0" animBg="1"/>
      <p:bldP spid="10"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71448"/>
          </a:xfrm>
          <a:prstGeom prst="rect">
            <a:avLst/>
          </a:prstGeom>
        </p:spPr>
      </p:pic>
      <p:sp>
        <p:nvSpPr>
          <p:cNvPr id="5" name="円形吹き出し 4"/>
          <p:cNvSpPr/>
          <p:nvPr/>
        </p:nvSpPr>
        <p:spPr>
          <a:xfrm>
            <a:off x="6730767" y="-266266"/>
            <a:ext cx="2524268" cy="3536250"/>
          </a:xfrm>
          <a:prstGeom prst="wedgeEllipseCallout">
            <a:avLst>
              <a:gd name="adj1" fmla="val -35187"/>
              <a:gd name="adj2" fmla="val 5514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7047660" y="102278"/>
            <a:ext cx="1908215" cy="3368609"/>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くっそぉ～～～</a:t>
            </a:r>
          </a:p>
          <a:p>
            <a:r>
              <a:rPr lang="ja-JP" altLang="en-US" sz="2800" dirty="0">
                <a:latin typeface="ＭＳ Ｐ明朝" panose="02020600040205080304" pitchFamily="18" charset="-128"/>
                <a:ea typeface="ＭＳ Ｐ明朝" panose="02020600040205080304" pitchFamily="18" charset="-128"/>
              </a:rPr>
              <a:t>対戦バトル負けた！</a:t>
            </a:r>
          </a:p>
          <a:p>
            <a:r>
              <a:rPr lang="ja-JP" altLang="en-US" sz="2800" dirty="0">
                <a:latin typeface="ＭＳ Ｐ明朝" panose="02020600040205080304" pitchFamily="18" charset="-128"/>
                <a:ea typeface="ＭＳ Ｐ明朝" panose="02020600040205080304" pitchFamily="18" charset="-128"/>
              </a:rPr>
              <a:t>アイツら、死んで</a:t>
            </a:r>
          </a:p>
          <a:p>
            <a:r>
              <a:rPr lang="ja-JP" altLang="en-US" sz="2800" dirty="0">
                <a:latin typeface="ＭＳ Ｐ明朝" panose="02020600040205080304" pitchFamily="18" charset="-128"/>
                <a:ea typeface="ＭＳ Ｐ明朝" panose="02020600040205080304" pitchFamily="18" charset="-128"/>
              </a:rPr>
              <a:t>しまえ！</a:t>
            </a:r>
          </a:p>
        </p:txBody>
      </p:sp>
      <p:pic>
        <p:nvPicPr>
          <p:cNvPr id="7" name="図 6"/>
          <p:cNvPicPr>
            <a:picLocks noChangeAspect="1"/>
          </p:cNvPicPr>
          <p:nvPr/>
        </p:nvPicPr>
        <p:blipFill>
          <a:blip r:embed="rId3"/>
          <a:stretch>
            <a:fillRect/>
          </a:stretch>
        </p:blipFill>
        <p:spPr>
          <a:xfrm rot="20269840">
            <a:off x="5300651" y="1965549"/>
            <a:ext cx="1784806" cy="1983597"/>
          </a:xfrm>
          <a:prstGeom prst="rect">
            <a:avLst/>
          </a:prstGeom>
        </p:spPr>
      </p:pic>
      <p:pic>
        <p:nvPicPr>
          <p:cNvPr id="8" name="図 7"/>
          <p:cNvPicPr>
            <a:picLocks noChangeAspect="1"/>
          </p:cNvPicPr>
          <p:nvPr/>
        </p:nvPicPr>
        <p:blipFill rotWithShape="1">
          <a:blip r:embed="rId4"/>
          <a:srcRect l="16959" r="17035" b="12457"/>
          <a:stretch/>
        </p:blipFill>
        <p:spPr>
          <a:xfrm>
            <a:off x="3183697" y="-356382"/>
            <a:ext cx="3415937" cy="3392106"/>
          </a:xfrm>
          <a:prstGeom prst="rect">
            <a:avLst/>
          </a:prstGeom>
        </p:spPr>
      </p:pic>
      <p:pic>
        <p:nvPicPr>
          <p:cNvPr id="10" name="図 9"/>
          <p:cNvPicPr>
            <a:picLocks noChangeAspect="1"/>
          </p:cNvPicPr>
          <p:nvPr/>
        </p:nvPicPr>
        <p:blipFill rotWithShape="1">
          <a:blip r:embed="rId5"/>
          <a:srcRect l="12332" t="15227" r="45910"/>
          <a:stretch/>
        </p:blipFill>
        <p:spPr>
          <a:xfrm>
            <a:off x="1528354" y="3165974"/>
            <a:ext cx="2305596" cy="2946225"/>
          </a:xfrm>
          <a:prstGeom prst="rect">
            <a:avLst/>
          </a:prstGeom>
        </p:spPr>
      </p:pic>
      <p:sp>
        <p:nvSpPr>
          <p:cNvPr id="11" name="円形吹き出し 10"/>
          <p:cNvSpPr/>
          <p:nvPr/>
        </p:nvSpPr>
        <p:spPr>
          <a:xfrm>
            <a:off x="751256" y="-156565"/>
            <a:ext cx="2172865" cy="3236627"/>
          </a:xfrm>
          <a:prstGeom prst="wedgeEllipseCallout">
            <a:avLst>
              <a:gd name="adj1" fmla="val 19949"/>
              <a:gd name="adj2" fmla="val 5898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2" name="テキスト ボックス 11"/>
          <p:cNvSpPr txBox="1"/>
          <p:nvPr/>
        </p:nvSpPr>
        <p:spPr>
          <a:xfrm>
            <a:off x="1041679" y="301810"/>
            <a:ext cx="1477328" cy="3368609"/>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ちょっと、最近</a:t>
            </a:r>
          </a:p>
          <a:p>
            <a:r>
              <a:rPr lang="ja-JP" altLang="en-US" sz="2800" dirty="0">
                <a:latin typeface="ＭＳ Ｐ明朝" panose="02020600040205080304" pitchFamily="18" charset="-128"/>
                <a:ea typeface="ＭＳ Ｐ明朝" panose="02020600040205080304" pitchFamily="18" charset="-128"/>
              </a:rPr>
              <a:t>心陽（はると）</a:t>
            </a:r>
          </a:p>
          <a:p>
            <a:r>
              <a:rPr lang="ja-JP" altLang="en-US" sz="2800" dirty="0">
                <a:latin typeface="ＭＳ Ｐ明朝" panose="02020600040205080304" pitchFamily="18" charset="-128"/>
                <a:ea typeface="ＭＳ Ｐ明朝" panose="02020600040205080304" pitchFamily="18" charset="-128"/>
              </a:rPr>
              <a:t>おかしいよね？</a:t>
            </a:r>
          </a:p>
        </p:txBody>
      </p:sp>
      <p:pic>
        <p:nvPicPr>
          <p:cNvPr id="13" name="図 12"/>
          <p:cNvPicPr>
            <a:picLocks noChangeAspect="1"/>
          </p:cNvPicPr>
          <p:nvPr/>
        </p:nvPicPr>
        <p:blipFill rotWithShape="1">
          <a:blip r:embed="rId6"/>
          <a:srcRect l="380" t="16668" r="50096"/>
          <a:stretch/>
        </p:blipFill>
        <p:spPr>
          <a:xfrm>
            <a:off x="13063" y="3779929"/>
            <a:ext cx="1698172" cy="2374411"/>
          </a:xfrm>
          <a:prstGeom prst="rect">
            <a:avLst/>
          </a:prstGeom>
        </p:spPr>
      </p:pic>
      <p:sp>
        <p:nvSpPr>
          <p:cNvPr id="14" name="正方形/長方形 13"/>
          <p:cNvSpPr/>
          <p:nvPr/>
        </p:nvSpPr>
        <p:spPr>
          <a:xfrm rot="20671144">
            <a:off x="144518" y="1345383"/>
            <a:ext cx="800219" cy="2811389"/>
          </a:xfrm>
          <a:prstGeom prst="rect">
            <a:avLst/>
          </a:prstGeom>
          <a:noFill/>
        </p:spPr>
        <p:txBody>
          <a:bodyPr vert="eaVert" wrap="square" lIns="91440" tIns="45720" rIns="91440" bIns="45720">
            <a:spAutoFit/>
          </a:bodyPr>
          <a:lstStyle/>
          <a:p>
            <a:pPr algn="ctr"/>
            <a:r>
              <a:rPr lang="ja-JP" altLang="en-US" sz="4000" b="1"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こわい～</a:t>
            </a:r>
            <a:r>
              <a:rPr lang="ja-JP" altLang="en-US" sz="4000" b="1"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a:t>
            </a:r>
            <a:endParaRPr lang="ja-JP" altLang="en-US" sz="4000" b="1" cap="none" spc="0"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sp>
        <p:nvSpPr>
          <p:cNvPr id="15" name="正方形/長方形 14"/>
          <p:cNvSpPr/>
          <p:nvPr/>
        </p:nvSpPr>
        <p:spPr>
          <a:xfrm>
            <a:off x="-1" y="6216057"/>
            <a:ext cx="9144001" cy="523220"/>
          </a:xfrm>
          <a:prstGeom prst="rect">
            <a:avLst/>
          </a:prstGeom>
        </p:spPr>
        <p:txBody>
          <a:bodyPr wrap="square">
            <a:spAutoFit/>
          </a:bodyPr>
          <a:lstStyle/>
          <a:p>
            <a:pPr algn="ctr"/>
            <a:r>
              <a:rPr lang="ja-JP" altLang="en-US" sz="2800" dirty="0" smtClean="0">
                <a:solidFill>
                  <a:schemeClr val="bg1"/>
                </a:solidFill>
                <a:latin typeface="富士ポップＰ" panose="040F0700000000000000" pitchFamily="50" charset="-128"/>
                <a:ea typeface="富士ポップＰ" panose="040F0700000000000000" pitchFamily="50" charset="-128"/>
              </a:rPr>
              <a:t>異常な攻撃性を見せる</a:t>
            </a:r>
            <a:endParaRPr lang="ja-JP" altLang="en-US" sz="2800" dirty="0">
              <a:solidFill>
                <a:schemeClr val="bg1"/>
              </a:solidFill>
              <a:latin typeface="富士ポップＰ" panose="040F0700000000000000" pitchFamily="50" charset="-128"/>
              <a:ea typeface="富士ポップＰ" panose="040F0700000000000000" pitchFamily="50" charset="-128"/>
            </a:endParaRPr>
          </a:p>
        </p:txBody>
      </p:sp>
    </p:spTree>
    <p:extLst>
      <p:ext uri="{BB962C8B-B14F-4D97-AF65-F5344CB8AC3E}">
        <p14:creationId xmlns:p14="http://schemas.microsoft.com/office/powerpoint/2010/main" val="3595631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1000"/>
                                        <p:tgtEl>
                                          <p:spTgt spid="6">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1000"/>
                                        <p:tgtEl>
                                          <p:spTgt spid="6">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1000"/>
                                        <p:tgtEl>
                                          <p:spTgt spid="6">
                                            <p:txEl>
                                              <p:pRg st="2" end="2"/>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nodeType="after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wipe(up)">
                                      <p:cBhvr>
                                        <p:cTn id="45" dur="1000"/>
                                        <p:tgtEl>
                                          <p:spTgt spid="12">
                                            <p:txEl>
                                              <p:pRg st="0" end="0"/>
                                            </p:txEl>
                                          </p:spTgt>
                                        </p:tgtEl>
                                      </p:cBhvr>
                                    </p:animEffect>
                                  </p:childTnLst>
                                </p:cTn>
                              </p:par>
                            </p:childTnLst>
                          </p:cTn>
                        </p:par>
                        <p:par>
                          <p:cTn id="46" fill="hold">
                            <p:stCondLst>
                              <p:cond delay="2000"/>
                            </p:stCondLst>
                            <p:childTnLst>
                              <p:par>
                                <p:cTn id="47" presetID="22" presetClass="entr" presetSubtype="1" fill="hold" grpId="0" nodeType="after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wipe(up)">
                                      <p:cBhvr>
                                        <p:cTn id="49" dur="1000"/>
                                        <p:tgtEl>
                                          <p:spTgt spid="12">
                                            <p:txEl>
                                              <p:pRg st="1" end="1"/>
                                            </p:txEl>
                                          </p:spTgt>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animEffect transition="in" filter="wipe(up)">
                                      <p:cBhvr>
                                        <p:cTn id="53" dur="1000"/>
                                        <p:tgtEl>
                                          <p:spTgt spid="1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1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11" grpId="0" animBg="1"/>
      <p:bldP spid="12" grpId="0" build="p"/>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720" y="2664822"/>
            <a:ext cx="9098280" cy="2123658"/>
          </a:xfrm>
          <a:prstGeom prst="rect">
            <a:avLst/>
          </a:prstGeom>
          <a:noFill/>
        </p:spPr>
        <p:txBody>
          <a:bodyPr wrap="square" rtlCol="0">
            <a:spAutoFit/>
          </a:bodyPr>
          <a:lstStyle/>
          <a:p>
            <a:pPr algn="ctr"/>
            <a:r>
              <a:rPr lang="ja-JP" altLang="en-US" sz="6600" dirty="0">
                <a:solidFill>
                  <a:schemeClr val="bg1"/>
                </a:solidFill>
                <a:latin typeface="HG丸ｺﾞｼｯｸM-PRO" panose="020F0600000000000000" pitchFamily="50" charset="-128"/>
                <a:ea typeface="HG丸ｺﾞｼｯｸM-PRO" panose="020F0600000000000000" pitchFamily="50" charset="-128"/>
              </a:rPr>
              <a:t>将来</a:t>
            </a:r>
            <a:r>
              <a:rPr lang="ja-JP" altLang="en-US" sz="6600" dirty="0" smtClean="0">
                <a:solidFill>
                  <a:schemeClr val="bg1"/>
                </a:solidFill>
                <a:latin typeface="HG丸ｺﾞｼｯｸM-PRO" panose="020F0600000000000000" pitchFamily="50" charset="-128"/>
                <a:ea typeface="HG丸ｺﾞｼｯｸM-PRO" panose="020F0600000000000000" pitchFamily="50" charset="-128"/>
              </a:rPr>
              <a:t>に影響を及ぼす</a:t>
            </a:r>
            <a:endParaRPr lang="en-US" altLang="ja-JP" sz="6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6600" dirty="0" smtClean="0">
                <a:solidFill>
                  <a:schemeClr val="bg1"/>
                </a:solidFill>
                <a:latin typeface="HG丸ｺﾞｼｯｸM-PRO" panose="020F0600000000000000" pitchFamily="50" charset="-128"/>
                <a:ea typeface="HG丸ｺﾞｼｯｸM-PRO" panose="020F0600000000000000" pitchFamily="50" charset="-128"/>
              </a:rPr>
              <a:t>場合も</a:t>
            </a:r>
            <a:r>
              <a:rPr lang="en-US" altLang="ja-JP" sz="6600"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6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213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8173" cy="6054299"/>
          </a:xfrm>
          <a:prstGeom prst="rect">
            <a:avLst/>
          </a:prstGeom>
        </p:spPr>
      </p:pic>
      <p:sp>
        <p:nvSpPr>
          <p:cNvPr id="4" name="円形吹き出し 3"/>
          <p:cNvSpPr/>
          <p:nvPr/>
        </p:nvSpPr>
        <p:spPr>
          <a:xfrm>
            <a:off x="3278457" y="0"/>
            <a:ext cx="2787806" cy="4130714"/>
          </a:xfrm>
          <a:prstGeom prst="wedgeEllipseCallout">
            <a:avLst>
              <a:gd name="adj1" fmla="val -61363"/>
              <a:gd name="adj2" fmla="val 3209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3661818" y="479504"/>
            <a:ext cx="1908215" cy="3285515"/>
          </a:xfrm>
          <a:prstGeom prst="rect">
            <a:avLst/>
          </a:prstGeom>
          <a:noFill/>
        </p:spPr>
        <p:txBody>
          <a:bodyPr vert="eaVert" wrap="none" rtlCol="0">
            <a:spAutoFit/>
          </a:bodyPr>
          <a:lstStyle/>
          <a:p>
            <a:r>
              <a:rPr lang="ja-JP" altLang="en-US" sz="2800" dirty="0" smtClean="0">
                <a:latin typeface="ＭＳ Ｐ明朝" panose="02020600040205080304" pitchFamily="18" charset="-128"/>
                <a:ea typeface="ＭＳ Ｐ明朝" panose="02020600040205080304" pitchFamily="18" charset="-128"/>
              </a:rPr>
              <a:t>では、あなたが今まで</a:t>
            </a:r>
          </a:p>
          <a:p>
            <a:r>
              <a:rPr lang="ja-JP" altLang="en-US" sz="2800" dirty="0" smtClean="0">
                <a:latin typeface="ＭＳ Ｐ明朝" panose="02020600040205080304" pitchFamily="18" charset="-128"/>
                <a:ea typeface="ＭＳ Ｐ明朝" panose="02020600040205080304" pitchFamily="18" charset="-128"/>
              </a:rPr>
              <a:t>やってきたことや</a:t>
            </a:r>
          </a:p>
          <a:p>
            <a:r>
              <a:rPr lang="ja-JP" altLang="en-US" sz="2800" dirty="0" smtClean="0">
                <a:latin typeface="ＭＳ Ｐ明朝" panose="02020600040205080304" pitchFamily="18" charset="-128"/>
                <a:ea typeface="ＭＳ Ｐ明朝" panose="02020600040205080304" pitchFamily="18" charset="-128"/>
              </a:rPr>
              <a:t>特技をアピールして</a:t>
            </a:r>
          </a:p>
          <a:p>
            <a:r>
              <a:rPr lang="ja-JP" altLang="en-US" sz="2800" dirty="0" smtClean="0">
                <a:latin typeface="ＭＳ Ｐ明朝" panose="02020600040205080304" pitchFamily="18" charset="-128"/>
                <a:ea typeface="ＭＳ Ｐ明朝" panose="02020600040205080304" pitchFamily="18" charset="-128"/>
              </a:rPr>
              <a:t>ください。</a:t>
            </a:r>
            <a:endParaRPr lang="ja-JP" altLang="en-US" sz="28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009989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0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1000"/>
                                        <p:tgtEl>
                                          <p:spTgt spid="5">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1000"/>
                                        <p:tgtEl>
                                          <p:spTgt spid="5">
                                            <p:txEl>
                                              <p:pRg st="2" end="2"/>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8173" cy="6054299"/>
          </a:xfrm>
          <a:prstGeom prst="rect">
            <a:avLst/>
          </a:prstGeom>
        </p:spPr>
      </p:pic>
      <p:pic>
        <p:nvPicPr>
          <p:cNvPr id="14" name="図 13"/>
          <p:cNvPicPr>
            <a:picLocks noChangeAspect="1"/>
          </p:cNvPicPr>
          <p:nvPr/>
        </p:nvPicPr>
        <p:blipFill rotWithShape="1">
          <a:blip r:embed="rId3"/>
          <a:srcRect t="1" r="23793" b="24043"/>
          <a:stretch/>
        </p:blipFill>
        <p:spPr>
          <a:xfrm>
            <a:off x="-343997" y="1222829"/>
            <a:ext cx="4668127" cy="5208229"/>
          </a:xfrm>
          <a:prstGeom prst="rect">
            <a:avLst/>
          </a:prstGeom>
        </p:spPr>
      </p:pic>
      <p:pic>
        <p:nvPicPr>
          <p:cNvPr id="3" name="図 2"/>
          <p:cNvPicPr>
            <a:picLocks noChangeAspect="1"/>
          </p:cNvPicPr>
          <p:nvPr/>
        </p:nvPicPr>
        <p:blipFill rotWithShape="1">
          <a:blip r:embed="rId4"/>
          <a:srcRect r="31919" b="29400"/>
          <a:stretch/>
        </p:blipFill>
        <p:spPr>
          <a:xfrm>
            <a:off x="4492423" y="3585482"/>
            <a:ext cx="475690" cy="873570"/>
          </a:xfrm>
          <a:prstGeom prst="rect">
            <a:avLst/>
          </a:prstGeom>
        </p:spPr>
      </p:pic>
      <p:sp>
        <p:nvSpPr>
          <p:cNvPr id="6" name="円形吹き出し 5"/>
          <p:cNvSpPr/>
          <p:nvPr/>
        </p:nvSpPr>
        <p:spPr>
          <a:xfrm>
            <a:off x="6938584" y="2549871"/>
            <a:ext cx="1644805" cy="2330560"/>
          </a:xfrm>
          <a:prstGeom prst="wedgeEllipseCallout">
            <a:avLst>
              <a:gd name="adj1" fmla="val -67803"/>
              <a:gd name="adj2" fmla="val 29466"/>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7" name="テキスト ボックス 6"/>
          <p:cNvSpPr txBox="1"/>
          <p:nvPr/>
        </p:nvSpPr>
        <p:spPr>
          <a:xfrm>
            <a:off x="7453209" y="3083086"/>
            <a:ext cx="615553" cy="1264129"/>
          </a:xfrm>
          <a:prstGeom prst="rect">
            <a:avLst/>
          </a:prstGeom>
          <a:noFill/>
        </p:spPr>
        <p:txBody>
          <a:bodyPr vert="eaVert" wrap="none" rtlCol="0">
            <a:spAutoFit/>
          </a:bodyPr>
          <a:lstStyle/>
          <a:p>
            <a:r>
              <a:rPr lang="ja-JP" altLang="en-US" sz="2800" dirty="0" smtClean="0">
                <a:latin typeface="ＭＳ Ｐ明朝" panose="02020600040205080304" pitchFamily="18" charset="-128"/>
                <a:ea typeface="ＭＳ Ｐ明朝" panose="02020600040205080304" pitchFamily="18" charset="-128"/>
              </a:rPr>
              <a:t>はいっ</a:t>
            </a:r>
            <a:r>
              <a:rPr lang="ja-JP" altLang="en-US" sz="2800" dirty="0">
                <a:latin typeface="ＭＳ Ｐ明朝" panose="02020600040205080304" pitchFamily="18" charset="-128"/>
                <a:ea typeface="ＭＳ Ｐ明朝" panose="02020600040205080304" pitchFamily="18" charset="-128"/>
              </a:rPr>
              <a:t>！</a:t>
            </a: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255" y="3921471"/>
            <a:ext cx="1441742" cy="2049196"/>
          </a:xfrm>
          <a:prstGeom prst="rect">
            <a:avLst/>
          </a:prstGeom>
        </p:spPr>
      </p:pic>
      <p:sp>
        <p:nvSpPr>
          <p:cNvPr id="10" name="円形吹き出し 9"/>
          <p:cNvSpPr/>
          <p:nvPr/>
        </p:nvSpPr>
        <p:spPr>
          <a:xfrm>
            <a:off x="4324130" y="-238300"/>
            <a:ext cx="2960786" cy="3585482"/>
          </a:xfrm>
          <a:prstGeom prst="wedgeEllipseCallout">
            <a:avLst>
              <a:gd name="adj1" fmla="val -22717"/>
              <a:gd name="adj2" fmla="val 63652"/>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1" name="テキスト ボックス 10"/>
          <p:cNvSpPr txBox="1"/>
          <p:nvPr/>
        </p:nvSpPr>
        <p:spPr>
          <a:xfrm>
            <a:off x="4773056" y="125930"/>
            <a:ext cx="1908215" cy="3049874"/>
          </a:xfrm>
          <a:prstGeom prst="rect">
            <a:avLst/>
          </a:prstGeom>
          <a:noFill/>
        </p:spPr>
        <p:txBody>
          <a:bodyPr vert="eaVert" wrap="none" rtlCol="0">
            <a:spAutoFit/>
          </a:bodyPr>
          <a:lstStyle/>
          <a:p>
            <a:r>
              <a:rPr lang="ja-JP" altLang="en-US" sz="2800" dirty="0" smtClean="0">
                <a:latin typeface="ＭＳ Ｐ明朝" panose="02020600040205080304" pitchFamily="18" charset="-128"/>
                <a:ea typeface="ＭＳ Ｐ明朝" panose="02020600040205080304" pitchFamily="18" charset="-128"/>
              </a:rPr>
              <a:t>私の特技は</a:t>
            </a:r>
            <a:r>
              <a:rPr lang="en-US" altLang="ja-JP" sz="2800" dirty="0" smtClean="0">
                <a:latin typeface="ＭＳ Ｐ明朝" panose="02020600040205080304" pitchFamily="18" charset="-128"/>
                <a:ea typeface="ＭＳ Ｐ明朝" panose="02020600040205080304" pitchFamily="18" charset="-128"/>
              </a:rPr>
              <a:t>…</a:t>
            </a:r>
          </a:p>
          <a:p>
            <a:r>
              <a:rPr lang="ja-JP" altLang="en-US" sz="2800" dirty="0" smtClean="0">
                <a:latin typeface="ＭＳ Ｐ明朝" panose="02020600040205080304" pitchFamily="18" charset="-128"/>
                <a:ea typeface="ＭＳ Ｐ明朝" panose="02020600040205080304" pitchFamily="18" charset="-128"/>
              </a:rPr>
              <a:t>えっと、いや</a:t>
            </a:r>
          </a:p>
          <a:p>
            <a:r>
              <a:rPr lang="ja-JP" altLang="en-US" sz="2800" dirty="0" smtClean="0">
                <a:latin typeface="ＭＳ Ｐ明朝" panose="02020600040205080304" pitchFamily="18" charset="-128"/>
                <a:ea typeface="ＭＳ Ｐ明朝" panose="02020600040205080304" pitchFamily="18" charset="-128"/>
              </a:rPr>
              <a:t>これまでの活動は</a:t>
            </a:r>
            <a:r>
              <a:rPr lang="en-US" altLang="ja-JP" sz="2800" dirty="0" smtClean="0">
                <a:latin typeface="ＭＳ Ｐ明朝" panose="02020600040205080304" pitchFamily="18" charset="-128"/>
                <a:ea typeface="ＭＳ Ｐ明朝" panose="02020600040205080304" pitchFamily="18" charset="-128"/>
              </a:rPr>
              <a:t>…</a:t>
            </a:r>
          </a:p>
          <a:p>
            <a:r>
              <a:rPr lang="ja-JP" altLang="en-US" sz="2800" dirty="0">
                <a:latin typeface="ＭＳ Ｐ明朝" panose="02020600040205080304" pitchFamily="18" charset="-128"/>
                <a:ea typeface="ＭＳ Ｐ明朝" panose="02020600040205080304" pitchFamily="18" charset="-128"/>
              </a:rPr>
              <a:t>特技</a:t>
            </a:r>
            <a:r>
              <a:rPr lang="ja-JP" altLang="en-US" sz="2800" dirty="0" smtClean="0">
                <a:latin typeface="ＭＳ Ｐ明朝" panose="02020600040205080304" pitchFamily="18" charset="-128"/>
                <a:ea typeface="ＭＳ Ｐ明朝" panose="02020600040205080304" pitchFamily="18" charset="-128"/>
              </a:rPr>
              <a:t>は</a:t>
            </a:r>
            <a:r>
              <a:rPr lang="en-US" altLang="ja-JP" sz="2800" dirty="0" smtClean="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sp>
        <p:nvSpPr>
          <p:cNvPr id="15" name="テキスト ボックス 14"/>
          <p:cNvSpPr txBox="1"/>
          <p:nvPr/>
        </p:nvSpPr>
        <p:spPr>
          <a:xfrm>
            <a:off x="201575" y="1776055"/>
            <a:ext cx="2339102" cy="3104376"/>
          </a:xfrm>
          <a:prstGeom prst="rect">
            <a:avLst/>
          </a:prstGeom>
          <a:noFill/>
        </p:spPr>
        <p:txBody>
          <a:bodyPr vert="eaVert" wrap="none" rtlCol="0">
            <a:spAutoFit/>
          </a:bodyPr>
          <a:lstStyle/>
          <a:p>
            <a:r>
              <a:rPr lang="ja-JP" altLang="en-US" sz="2800" dirty="0" smtClean="0">
                <a:latin typeface="ＭＳ Ｐ明朝" panose="02020600040205080304" pitchFamily="18" charset="-128"/>
                <a:ea typeface="ＭＳ Ｐ明朝" panose="02020600040205080304" pitchFamily="18" charset="-128"/>
              </a:rPr>
              <a:t>あっっっ、高校生活で</a:t>
            </a:r>
          </a:p>
          <a:p>
            <a:r>
              <a:rPr lang="ja-JP" altLang="en-US" sz="2800" dirty="0" smtClean="0">
                <a:latin typeface="ＭＳ Ｐ明朝" panose="02020600040205080304" pitchFamily="18" charset="-128"/>
                <a:ea typeface="ＭＳ Ｐ明朝" panose="02020600040205080304" pitchFamily="18" charset="-128"/>
              </a:rPr>
              <a:t>ゲームしか</a:t>
            </a:r>
          </a:p>
          <a:p>
            <a:r>
              <a:rPr lang="ja-JP" altLang="en-US" sz="2800" dirty="0" smtClean="0">
                <a:latin typeface="ＭＳ Ｐ明朝" panose="02020600040205080304" pitchFamily="18" charset="-128"/>
                <a:ea typeface="ＭＳ Ｐ明朝" panose="02020600040205080304" pitchFamily="18" charset="-128"/>
              </a:rPr>
              <a:t>してこなかった</a:t>
            </a:r>
          </a:p>
          <a:p>
            <a:r>
              <a:rPr lang="ja-JP" altLang="en-US" sz="2800" dirty="0" smtClean="0">
                <a:latin typeface="ＭＳ Ｐ明朝" panose="02020600040205080304" pitchFamily="18" charset="-128"/>
                <a:ea typeface="ＭＳ Ｐ明朝" panose="02020600040205080304" pitchFamily="18" charset="-128"/>
              </a:rPr>
              <a:t>から、アピール</a:t>
            </a:r>
          </a:p>
          <a:p>
            <a:r>
              <a:rPr lang="ja-JP" altLang="en-US" sz="2800" dirty="0" smtClean="0">
                <a:latin typeface="ＭＳ Ｐ明朝" panose="02020600040205080304" pitchFamily="18" charset="-128"/>
                <a:ea typeface="ＭＳ Ｐ明朝" panose="02020600040205080304" pitchFamily="18" charset="-128"/>
              </a:rPr>
              <a:t>できることがない</a:t>
            </a:r>
            <a:r>
              <a:rPr lang="en-US" altLang="ja-JP" sz="2800" dirty="0" smtClean="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300199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up)">
                                      <p:cBhvr>
                                        <p:cTn id="20" dur="1000"/>
                                        <p:tgtEl>
                                          <p:spTgt spid="11">
                                            <p:txEl>
                                              <p:pRg st="0" end="0"/>
                                            </p:txEl>
                                          </p:spTgt>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up)">
                                      <p:cBhvr>
                                        <p:cTn id="24" dur="1000"/>
                                        <p:tgtEl>
                                          <p:spTgt spid="11">
                                            <p:txEl>
                                              <p:pRg st="1" end="1"/>
                                            </p:txEl>
                                          </p:spTgt>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wipe(up)">
                                      <p:cBhvr>
                                        <p:cTn id="28" dur="1000"/>
                                        <p:tgtEl>
                                          <p:spTgt spid="11">
                                            <p:txEl>
                                              <p:pRg st="2" end="2"/>
                                            </p:txEl>
                                          </p:spTgt>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up)">
                                      <p:cBhvr>
                                        <p:cTn id="32" dur="1000"/>
                                        <p:tgtEl>
                                          <p:spTgt spid="11">
                                            <p:txEl>
                                              <p:pRg st="3" end="3"/>
                                            </p:txEl>
                                          </p:spTgt>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wipe(up)">
                                      <p:cBhvr>
                                        <p:cTn id="48" dur="1000"/>
                                        <p:tgtEl>
                                          <p:spTgt spid="15">
                                            <p:txEl>
                                              <p:pRg st="0" end="0"/>
                                            </p:txEl>
                                          </p:spTgt>
                                        </p:tgtEl>
                                      </p:cBhvr>
                                    </p:animEffect>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wipe(up)">
                                      <p:cBhvr>
                                        <p:cTn id="52" dur="1000"/>
                                        <p:tgtEl>
                                          <p:spTgt spid="15">
                                            <p:txEl>
                                              <p:pRg st="1" end="1"/>
                                            </p:txEl>
                                          </p:spTgt>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15">
                                            <p:txEl>
                                              <p:pRg st="2" end="2"/>
                                            </p:txEl>
                                          </p:spTgt>
                                        </p:tgtEl>
                                        <p:attrNameLst>
                                          <p:attrName>style.visibility</p:attrName>
                                        </p:attrNameLst>
                                      </p:cBhvr>
                                      <p:to>
                                        <p:strVal val="visible"/>
                                      </p:to>
                                    </p:set>
                                    <p:animEffect transition="in" filter="wipe(up)">
                                      <p:cBhvr>
                                        <p:cTn id="56" dur="1000"/>
                                        <p:tgtEl>
                                          <p:spTgt spid="15">
                                            <p:txEl>
                                              <p:pRg st="2" end="2"/>
                                            </p:txEl>
                                          </p:spTgt>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15">
                                            <p:txEl>
                                              <p:pRg st="3" end="3"/>
                                            </p:txEl>
                                          </p:spTgt>
                                        </p:tgtEl>
                                        <p:attrNameLst>
                                          <p:attrName>style.visibility</p:attrName>
                                        </p:attrNameLst>
                                      </p:cBhvr>
                                      <p:to>
                                        <p:strVal val="visible"/>
                                      </p:to>
                                    </p:set>
                                    <p:animEffect transition="in" filter="wipe(up)">
                                      <p:cBhvr>
                                        <p:cTn id="60" dur="1000"/>
                                        <p:tgtEl>
                                          <p:spTgt spid="15">
                                            <p:txEl>
                                              <p:pRg st="3" end="3"/>
                                            </p:txEl>
                                          </p:spTgt>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5">
                                            <p:txEl>
                                              <p:pRg st="4" end="4"/>
                                            </p:txEl>
                                          </p:spTgt>
                                        </p:tgtEl>
                                        <p:attrNameLst>
                                          <p:attrName>style.visibility</p:attrName>
                                        </p:attrNameLst>
                                      </p:cBhvr>
                                      <p:to>
                                        <p:strVal val="visible"/>
                                      </p:to>
                                    </p:set>
                                    <p:animEffect transition="in" filter="wipe(up)">
                                      <p:cBhvr>
                                        <p:cTn id="64"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build="p"/>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1448"/>
          </a:xfrm>
          <a:prstGeom prst="rect">
            <a:avLst/>
          </a:prstGeom>
        </p:spPr>
      </p:pic>
      <p:sp>
        <p:nvSpPr>
          <p:cNvPr id="5" name="円形吹き出し 4"/>
          <p:cNvSpPr/>
          <p:nvPr/>
        </p:nvSpPr>
        <p:spPr>
          <a:xfrm>
            <a:off x="5935635" y="-137160"/>
            <a:ext cx="3208365" cy="4520386"/>
          </a:xfrm>
          <a:prstGeom prst="wedgeEllipseCallout">
            <a:avLst>
              <a:gd name="adj1" fmla="val -63113"/>
              <a:gd name="adj2" fmla="val 40342"/>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6370267" y="532725"/>
            <a:ext cx="2339102" cy="3476273"/>
          </a:xfrm>
          <a:prstGeom prst="rect">
            <a:avLst/>
          </a:prstGeom>
          <a:noFill/>
        </p:spPr>
        <p:txBody>
          <a:bodyPr vert="eaVert" wrap="none" rtlCol="0">
            <a:spAutoFit/>
          </a:bodyPr>
          <a:lstStyle/>
          <a:p>
            <a:r>
              <a:rPr lang="ja-JP" altLang="en-US" sz="2800" dirty="0">
                <a:latin typeface="ＭＳ Ｐ明朝" panose="02020600040205080304" pitchFamily="18" charset="-128"/>
                <a:ea typeface="ＭＳ Ｐ明朝" panose="02020600040205080304" pitchFamily="18" charset="-128"/>
              </a:rPr>
              <a:t>スマホさわってて、</a:t>
            </a:r>
            <a:endParaRPr lang="en-US" altLang="ja-JP" sz="2800" dirty="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気づいたら</a:t>
            </a:r>
          </a:p>
          <a:p>
            <a:r>
              <a:rPr lang="ja-JP" altLang="en-US" sz="2800" dirty="0">
                <a:latin typeface="ＭＳ Ｐ明朝" panose="02020600040205080304" pitchFamily="18" charset="-128"/>
                <a:ea typeface="ＭＳ Ｐ明朝" panose="02020600040205080304" pitchFamily="18" charset="-128"/>
              </a:rPr>
              <a:t>いつも夜中で</a:t>
            </a:r>
            <a:r>
              <a:rPr lang="en-US" altLang="ja-JP" sz="2800" dirty="0">
                <a:latin typeface="ＭＳ Ｐ明朝" panose="02020600040205080304" pitchFamily="18" charset="-128"/>
                <a:ea typeface="ＭＳ Ｐ明朝" panose="02020600040205080304" pitchFamily="18" charset="-128"/>
              </a:rPr>
              <a:t>…</a:t>
            </a:r>
          </a:p>
          <a:p>
            <a:r>
              <a:rPr lang="ja-JP" altLang="en-US" sz="2800" dirty="0">
                <a:latin typeface="ＭＳ Ｐ明朝" panose="02020600040205080304" pitchFamily="18" charset="-128"/>
                <a:ea typeface="ＭＳ Ｐ明朝" panose="02020600040205080304" pitchFamily="18" charset="-128"/>
              </a:rPr>
              <a:t>最近</a:t>
            </a:r>
            <a:r>
              <a:rPr lang="ja-JP" altLang="en-US" sz="2800" dirty="0" smtClean="0">
                <a:latin typeface="ＭＳ Ｐ明朝" panose="02020600040205080304" pitchFamily="18" charset="-128"/>
                <a:ea typeface="ＭＳ Ｐ明朝" panose="02020600040205080304" pitchFamily="18" charset="-128"/>
              </a:rPr>
              <a:t>はやめられなくて</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朝</a:t>
            </a:r>
            <a:r>
              <a:rPr lang="ja-JP" altLang="en-US" sz="2800" dirty="0">
                <a:latin typeface="ＭＳ Ｐ明朝" panose="02020600040205080304" pitchFamily="18" charset="-128"/>
                <a:ea typeface="ＭＳ Ｐ明朝" panose="02020600040205080304" pitchFamily="18" charset="-128"/>
              </a:rPr>
              <a:t>まで</a:t>
            </a:r>
            <a:r>
              <a:rPr lang="en-US" altLang="ja-JP" sz="2800" dirty="0" smtClean="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sp>
        <p:nvSpPr>
          <p:cNvPr id="10" name="正方形/長方形 9"/>
          <p:cNvSpPr/>
          <p:nvPr/>
        </p:nvSpPr>
        <p:spPr>
          <a:xfrm>
            <a:off x="0" y="6168756"/>
            <a:ext cx="9143824" cy="400110"/>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(1)</a:t>
            </a:r>
            <a:r>
              <a:rPr lang="ja-JP" altLang="en-US" sz="2000" dirty="0">
                <a:solidFill>
                  <a:schemeClr val="bg1"/>
                </a:solidFill>
                <a:latin typeface="HG丸ｺﾞｼｯｸM-PRO" panose="020F0600000000000000" pitchFamily="50" charset="-128"/>
                <a:ea typeface="HG丸ｺﾞｼｯｸM-PRO" panose="020F0600000000000000" pitchFamily="50" charset="-128"/>
              </a:rPr>
              <a:t>気が付くと思っていたより長く</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ネット（ゲーム）を</a:t>
            </a:r>
            <a:r>
              <a:rPr lang="ja-JP" altLang="en-US" sz="2000" dirty="0">
                <a:solidFill>
                  <a:schemeClr val="bg1"/>
                </a:solidFill>
                <a:latin typeface="HG丸ｺﾞｼｯｸM-PRO" panose="020F0600000000000000" pitchFamily="50" charset="-128"/>
                <a:ea typeface="HG丸ｺﾞｼｯｸM-PRO" panose="020F0600000000000000" pitchFamily="50" charset="-128"/>
              </a:rPr>
              <a:t>していることがある</a:t>
            </a:r>
          </a:p>
        </p:txBody>
      </p:sp>
    </p:spTree>
    <p:extLst>
      <p:ext uri="{BB962C8B-B14F-4D97-AF65-F5344CB8AC3E}">
        <p14:creationId xmlns:p14="http://schemas.microsoft.com/office/powerpoint/2010/main" val="8259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1000"/>
                                        <p:tgtEl>
                                          <p:spTgt spid="6">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1000"/>
                                        <p:tgtEl>
                                          <p:spTgt spid="6">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1000"/>
                                        <p:tgtEl>
                                          <p:spTgt spid="6">
                                            <p:txEl>
                                              <p:pRg st="2" end="2"/>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1000"/>
                                        <p:tgtEl>
                                          <p:spTgt spid="6">
                                            <p:txEl>
                                              <p:pRg st="3" end="3"/>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9953" y="117086"/>
            <a:ext cx="7940637" cy="6674007"/>
          </a:xfrm>
          <a:prstGeom prst="rect">
            <a:avLst/>
          </a:prstGeom>
          <a:noFill/>
        </p:spPr>
        <p:txBody>
          <a:bodyPr vert="eaVert" wrap="square" rtlCol="0">
            <a:spAutoFit/>
          </a:bodyPr>
          <a:lstStyle/>
          <a:p>
            <a:r>
              <a:rPr lang="ja-JP" altLang="en-US" sz="3600" b="1" dirty="0" smtClean="0">
                <a:solidFill>
                  <a:schemeClr val="bg1"/>
                </a:solidFill>
                <a:latin typeface="HGS教科書体" panose="02020600000000000000" pitchFamily="18" charset="-128"/>
                <a:ea typeface="HGS教科書体" panose="02020600000000000000" pitchFamily="18" charset="-128"/>
              </a:rPr>
              <a:t>ネット・ゲーム</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以外のことに</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興味が</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持てず、</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学生うちに</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lang="ja-JP" altLang="en-US" sz="3600" b="1" dirty="0" smtClean="0">
                <a:solidFill>
                  <a:schemeClr val="bg1"/>
                </a:solidFill>
                <a:latin typeface="HGS教科書体" panose="02020600000000000000" pitchFamily="18" charset="-128"/>
                <a:ea typeface="HGS教科書体" panose="02020600000000000000" pitchFamily="18" charset="-128"/>
              </a:rPr>
              <a:t>すべきことや、</a:t>
            </a:r>
            <a:endParaRPr lang="en-US" altLang="ja-JP" sz="3600" b="1" dirty="0" smtClean="0">
              <a:solidFill>
                <a:schemeClr val="bg1"/>
              </a:solidFill>
              <a:latin typeface="HGS教科書体" panose="02020600000000000000" pitchFamily="18" charset="-128"/>
              <a:ea typeface="HGS教科書体" panose="02020600000000000000" pitchFamily="18" charset="-128"/>
            </a:endParaRPr>
          </a:p>
          <a:p>
            <a:r>
              <a:rPr lang="ja-JP" altLang="en-US" sz="3600" b="1" dirty="0" smtClean="0">
                <a:solidFill>
                  <a:schemeClr val="bg1"/>
                </a:solidFill>
                <a:latin typeface="HGS教科書体" panose="02020600000000000000" pitchFamily="18" charset="-128"/>
                <a:ea typeface="HGS教科書体" panose="02020600000000000000" pitchFamily="18" charset="-128"/>
              </a:rPr>
              <a:t>身つけること</a:t>
            </a:r>
            <a:endParaRPr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楽しむことが</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経験できない</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err="1" smtClean="0">
                <a:solidFill>
                  <a:schemeClr val="bg1"/>
                </a:solidFill>
                <a:latin typeface="HGS教科書体" panose="02020600000000000000" pitchFamily="18" charset="-128"/>
                <a:ea typeface="HGS教科書体" panose="02020600000000000000" pitchFamily="18" charset="-128"/>
              </a:rPr>
              <a:t>ままに</a:t>
            </a:r>
            <a:r>
              <a:rPr kumimoji="1" lang="ja-JP" altLang="en-US" sz="3600" b="1" dirty="0" smtClean="0">
                <a:solidFill>
                  <a:schemeClr val="bg1"/>
                </a:solidFill>
                <a:latin typeface="HGS教科書体" panose="02020600000000000000" pitchFamily="18" charset="-128"/>
                <a:ea typeface="HGS教科書体" panose="02020600000000000000" pitchFamily="18" charset="-128"/>
              </a:rPr>
              <a:t>なる。</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lang="ja-JP" altLang="en-US" sz="3600" b="1" dirty="0" smtClean="0">
                <a:solidFill>
                  <a:schemeClr val="bg1"/>
                </a:solidFill>
                <a:latin typeface="HGS教科書体" panose="02020600000000000000" pitchFamily="18" charset="-128"/>
                <a:ea typeface="HGS教科書体" panose="02020600000000000000" pitchFamily="18" charset="-128"/>
              </a:rPr>
              <a:t>それが、自分の</a:t>
            </a:r>
            <a:endParaRPr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将来に</a:t>
            </a:r>
            <a:endParaRPr kumimoji="1" lang="en-US" altLang="ja-JP" sz="3600" b="1" dirty="0" smtClean="0">
              <a:solidFill>
                <a:schemeClr val="bg1"/>
              </a:solidFill>
              <a:latin typeface="HGS教科書体" panose="02020600000000000000" pitchFamily="18" charset="-128"/>
              <a:ea typeface="HGS教科書体" panose="02020600000000000000" pitchFamily="18" charset="-128"/>
            </a:endParaRPr>
          </a:p>
          <a:p>
            <a:r>
              <a:rPr lang="ja-JP" altLang="en-US" sz="3600" b="1" dirty="0" smtClean="0">
                <a:solidFill>
                  <a:schemeClr val="bg1"/>
                </a:solidFill>
                <a:latin typeface="HGS教科書体" panose="02020600000000000000" pitchFamily="18" charset="-128"/>
                <a:ea typeface="HGS教科書体" panose="02020600000000000000" pitchFamily="18" charset="-128"/>
              </a:rPr>
              <a:t>影響することも</a:t>
            </a:r>
            <a:endParaRPr lang="en-US" altLang="ja-JP" sz="3600" b="1" dirty="0" smtClean="0">
              <a:solidFill>
                <a:schemeClr val="bg1"/>
              </a:solidFill>
              <a:latin typeface="HGS教科書体" panose="02020600000000000000" pitchFamily="18" charset="-128"/>
              <a:ea typeface="HGS教科書体" panose="02020600000000000000" pitchFamily="18" charset="-128"/>
            </a:endParaRPr>
          </a:p>
          <a:p>
            <a:r>
              <a:rPr kumimoji="1" lang="ja-JP" altLang="en-US" sz="3600" b="1" dirty="0" smtClean="0">
                <a:solidFill>
                  <a:schemeClr val="bg1"/>
                </a:solidFill>
                <a:latin typeface="HGS教科書体" panose="02020600000000000000" pitchFamily="18" charset="-128"/>
                <a:ea typeface="HGS教科書体" panose="02020600000000000000" pitchFamily="18" charset="-128"/>
              </a:rPr>
              <a:t>ある。</a:t>
            </a:r>
            <a:endParaRPr kumimoji="1" lang="ja-JP" altLang="en-US" sz="3600" b="1" dirty="0">
              <a:solidFill>
                <a:schemeClr val="bg1"/>
              </a:solidFill>
              <a:latin typeface="HGS教科書体" panose="02020600000000000000" pitchFamily="18" charset="-128"/>
              <a:ea typeface="HGS教科書体" panose="02020600000000000000" pitchFamily="18" charset="-128"/>
            </a:endParaRPr>
          </a:p>
        </p:txBody>
      </p:sp>
    </p:spTree>
    <p:extLst>
      <p:ext uri="{BB962C8B-B14F-4D97-AF65-F5344CB8AC3E}">
        <p14:creationId xmlns:p14="http://schemas.microsoft.com/office/powerpoint/2010/main" val="3257328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2000"/>
                                        <p:tgtEl>
                                          <p:spTgt spid="2">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2000"/>
                                        <p:tgtEl>
                                          <p:spTgt spid="2">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2000"/>
                                        <p:tgtEl>
                                          <p:spTgt spid="2">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2000"/>
                                        <p:tgtEl>
                                          <p:spTgt spid="2">
                                            <p:txEl>
                                              <p:pRg st="4" end="4"/>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2000"/>
                                        <p:tgtEl>
                                          <p:spTgt spid="2">
                                            <p:txEl>
                                              <p:pRg st="5" end="5"/>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up)">
                                      <p:cBhvr>
                                        <p:cTn id="31" dur="2000"/>
                                        <p:tgtEl>
                                          <p:spTgt spid="2">
                                            <p:txEl>
                                              <p:pRg st="6" end="6"/>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up)">
                                      <p:cBhvr>
                                        <p:cTn id="35" dur="2000"/>
                                        <p:tgtEl>
                                          <p:spTgt spid="2">
                                            <p:txEl>
                                              <p:pRg st="7" end="7"/>
                                            </p:txEl>
                                          </p:spTgt>
                                        </p:tgtEl>
                                      </p:cBhvr>
                                    </p:animEffect>
                                  </p:childTnLst>
                                </p:cTn>
                              </p:par>
                            </p:childTnLst>
                          </p:cTn>
                        </p:par>
                        <p:par>
                          <p:cTn id="36" fill="hold">
                            <p:stCondLst>
                              <p:cond delay="16000"/>
                            </p:stCondLst>
                            <p:childTnLst>
                              <p:par>
                                <p:cTn id="37" presetID="22" presetClass="entr" presetSubtype="1"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up)">
                                      <p:cBhvr>
                                        <p:cTn id="39" dur="2000"/>
                                        <p:tgtEl>
                                          <p:spTgt spid="2">
                                            <p:txEl>
                                              <p:pRg st="8" end="8"/>
                                            </p:txEl>
                                          </p:spTgt>
                                        </p:tgtEl>
                                      </p:cBhvr>
                                    </p:animEffect>
                                  </p:childTnLst>
                                </p:cTn>
                              </p:par>
                            </p:childTnLst>
                          </p:cTn>
                        </p:par>
                        <p:par>
                          <p:cTn id="40" fill="hold">
                            <p:stCondLst>
                              <p:cond delay="18000"/>
                            </p:stCondLst>
                            <p:childTnLst>
                              <p:par>
                                <p:cTn id="41" presetID="22" presetClass="entr" presetSubtype="1"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up)">
                                      <p:cBhvr>
                                        <p:cTn id="43" dur="2000"/>
                                        <p:tgtEl>
                                          <p:spTgt spid="2">
                                            <p:txEl>
                                              <p:pRg st="9" end="9"/>
                                            </p:txEl>
                                          </p:spTgt>
                                        </p:tgtEl>
                                      </p:cBhvr>
                                    </p:animEffect>
                                  </p:childTnLst>
                                </p:cTn>
                              </p:par>
                            </p:childTnLst>
                          </p:cTn>
                        </p:par>
                        <p:par>
                          <p:cTn id="44" fill="hold">
                            <p:stCondLst>
                              <p:cond delay="20000"/>
                            </p:stCondLst>
                            <p:childTnLst>
                              <p:par>
                                <p:cTn id="45" presetID="22" presetClass="entr" presetSubtype="1" fill="hold" grpId="0"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up)">
                                      <p:cBhvr>
                                        <p:cTn id="47" dur="2000"/>
                                        <p:tgtEl>
                                          <p:spTgt spid="2">
                                            <p:txEl>
                                              <p:pRg st="10" end="10"/>
                                            </p:txEl>
                                          </p:spTgt>
                                        </p:tgtEl>
                                      </p:cBhvr>
                                    </p:animEffect>
                                  </p:childTnLst>
                                </p:cTn>
                              </p:par>
                            </p:childTnLst>
                          </p:cTn>
                        </p:par>
                        <p:par>
                          <p:cTn id="48" fill="hold">
                            <p:stCondLst>
                              <p:cond delay="22000"/>
                            </p:stCondLst>
                            <p:childTnLst>
                              <p:par>
                                <p:cTn id="49" presetID="22" presetClass="entr" presetSubtype="1" fill="hold" grpId="0" nodeType="after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wipe(up)">
                                      <p:cBhvr>
                                        <p:cTn id="51" dur="2000"/>
                                        <p:tgtEl>
                                          <p:spTgt spid="2">
                                            <p:txEl>
                                              <p:pRg st="11" end="11"/>
                                            </p:txEl>
                                          </p:spTgt>
                                        </p:tgtEl>
                                      </p:cBhvr>
                                    </p:animEffect>
                                  </p:childTnLst>
                                </p:cTn>
                              </p:par>
                            </p:childTnLst>
                          </p:cTn>
                        </p:par>
                        <p:par>
                          <p:cTn id="52" fill="hold">
                            <p:stCondLst>
                              <p:cond delay="24000"/>
                            </p:stCondLst>
                            <p:childTnLst>
                              <p:par>
                                <p:cTn id="53" presetID="22" presetClass="entr" presetSubtype="1" fill="hold" grpId="0" nodeType="after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wipe(up)">
                                      <p:cBhvr>
                                        <p:cTn id="55" dur="2000"/>
                                        <p:tgtEl>
                                          <p:spTgt spid="2">
                                            <p:txEl>
                                              <p:pRg st="12" end="12"/>
                                            </p:txEl>
                                          </p:spTgt>
                                        </p:tgtEl>
                                      </p:cBhvr>
                                    </p:animEffect>
                                  </p:childTnLst>
                                </p:cTn>
                              </p:par>
                            </p:childTnLst>
                          </p:cTn>
                        </p:par>
                        <p:par>
                          <p:cTn id="56" fill="hold">
                            <p:stCondLst>
                              <p:cond delay="26000"/>
                            </p:stCondLst>
                            <p:childTnLst>
                              <p:par>
                                <p:cTn id="57" presetID="22" presetClass="entr" presetSubtype="1" fill="hold" grpId="0" nodeType="after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wipe(up)">
                                      <p:cBhvr>
                                        <p:cTn id="59"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720" y="2161903"/>
            <a:ext cx="9098280" cy="1569660"/>
          </a:xfrm>
          <a:prstGeom prst="rect">
            <a:avLst/>
          </a:prstGeom>
          <a:noFill/>
        </p:spPr>
        <p:txBody>
          <a:bodyPr wrap="square" rtlCol="0">
            <a:spAutoFit/>
          </a:bodyPr>
          <a:lstStyle/>
          <a:p>
            <a:pPr algn="ctr"/>
            <a:r>
              <a:rPr lang="ja-JP" altLang="en-US" sz="9600" dirty="0" smtClean="0">
                <a:solidFill>
                  <a:schemeClr val="bg1"/>
                </a:solidFill>
                <a:latin typeface="自由の翼フォント" panose="02000600000000000000" pitchFamily="2" charset="-128"/>
                <a:ea typeface="自由の翼フォント" panose="02000600000000000000" pitchFamily="2" charset="-128"/>
              </a:rPr>
              <a:t>まとめ</a:t>
            </a:r>
            <a:endParaRPr lang="en-US" altLang="ja-JP" sz="9600" dirty="0" smtClean="0">
              <a:solidFill>
                <a:schemeClr val="bg1"/>
              </a:solidFill>
              <a:latin typeface="自由の翼フォント" panose="02000600000000000000" pitchFamily="2" charset="-128"/>
              <a:ea typeface="自由の翼フォント" panose="02000600000000000000" pitchFamily="2" charset="-128"/>
            </a:endParaRPr>
          </a:p>
        </p:txBody>
      </p:sp>
    </p:spTree>
    <p:extLst>
      <p:ext uri="{BB962C8B-B14F-4D97-AF65-F5344CB8AC3E}">
        <p14:creationId xmlns:p14="http://schemas.microsoft.com/office/powerpoint/2010/main" val="2901930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36946"/>
            <a:ext cx="9098280" cy="5078313"/>
          </a:xfrm>
          <a:prstGeom prst="rect">
            <a:avLst/>
          </a:prstGeom>
          <a:noFill/>
        </p:spPr>
        <p:txBody>
          <a:bodyPr wrap="square" rtlCol="0">
            <a:spAutoFit/>
          </a:bodyPr>
          <a:lstStyle/>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インターネットやゲームが悪いことでは</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ありません。</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3600" dirty="0" smtClean="0">
                <a:solidFill>
                  <a:schemeClr val="bg1"/>
                </a:solidFill>
                <a:latin typeface="HG丸ｺﾞｼｯｸM-PRO" panose="020F0600000000000000" pitchFamily="50" charset="-128"/>
                <a:ea typeface="HG丸ｺﾞｼｯｸM-PRO" panose="020F0600000000000000" pitchFamily="50" charset="-128"/>
              </a:rPr>
              <a:t>「過ぎること」が悪いのです。</a:t>
            </a:r>
            <a:endParaRPr kumimoji="1"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自分では気づきにくく、受け入れにくい</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ことなので、注意されても</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頭から否定するのではなく</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そういうところもあるのかもしれないと</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考えることが大切です</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7772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447383"/>
            <a:ext cx="9098280" cy="3970318"/>
          </a:xfrm>
          <a:prstGeom prst="rect">
            <a:avLst/>
          </a:prstGeom>
          <a:noFill/>
        </p:spPr>
        <p:txBody>
          <a:bodyPr wrap="square" rtlCol="0">
            <a:spAutoFit/>
          </a:bodyPr>
          <a:lstStyle/>
          <a:p>
            <a:pPr algn="ct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依存症</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は「病気」です。</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病気</a:t>
            </a:r>
            <a:r>
              <a:rPr lang="ja-JP" altLang="en-US" sz="3600" dirty="0">
                <a:solidFill>
                  <a:schemeClr val="bg1"/>
                </a:solidFill>
                <a:latin typeface="HG丸ｺﾞｼｯｸM-PRO" panose="020F0600000000000000" pitchFamily="50" charset="-128"/>
                <a:ea typeface="HG丸ｺﾞｼｯｸM-PRO" panose="020F0600000000000000" pitchFamily="50" charset="-128"/>
              </a:rPr>
              <a:t>になってしまうと、自分で治すことは</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難しくなります</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まず、自律神経が乱れることが</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考えられます</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80946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720" y="573492"/>
            <a:ext cx="9098280" cy="5632311"/>
          </a:xfrm>
          <a:prstGeom prst="rect">
            <a:avLst/>
          </a:prstGeom>
          <a:noFill/>
        </p:spPr>
        <p:txBody>
          <a:bodyPr wrap="square" rtlCol="0">
            <a:spAutoFit/>
          </a:bodyPr>
          <a:lstStyle/>
          <a:p>
            <a:pPr algn="ct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依存症</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は「病気」です</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幸せホルモン「セロトニン」が減少します。</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セロトニンはこういうことで↓、分泌されます。</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規則的</a:t>
            </a:r>
            <a:r>
              <a:rPr lang="ja-JP" altLang="en-US" sz="3600" dirty="0">
                <a:solidFill>
                  <a:srgbClr val="FFFF00"/>
                </a:solidFill>
                <a:latin typeface="HG丸ｺﾞｼｯｸM-PRO" panose="020F0600000000000000" pitchFamily="50" charset="-128"/>
                <a:ea typeface="HG丸ｺﾞｼｯｸM-PRO" panose="020F0600000000000000" pitchFamily="50" charset="-128"/>
              </a:rPr>
              <a:t>な</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生活</a:t>
            </a:r>
            <a:endParaRPr lang="en-US" altLang="ja-JP" sz="3600" dirty="0" smtClean="0">
              <a:solidFill>
                <a:srgbClr val="FFFF0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リズム運動（歩行、ラジオ体操、そしゃく、ぜんどう運動（腸の動き）</a:t>
            </a:r>
            <a:endParaRPr lang="en-US" altLang="ja-JP" sz="3600" dirty="0" smtClean="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12228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77909"/>
            <a:ext cx="9098280" cy="5632311"/>
          </a:xfrm>
          <a:prstGeom prst="rect">
            <a:avLst/>
          </a:prstGeom>
          <a:noFill/>
        </p:spPr>
        <p:txBody>
          <a:bodyPr wrap="square" rtlCol="0">
            <a:spAutoFit/>
          </a:bodyPr>
          <a:lstStyle/>
          <a:p>
            <a:pPr algn="ct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依存症</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は「病気」です。</a:t>
            </a:r>
            <a:endParaRPr lang="en-US" altLang="ja-JP" sz="3600"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コントロールできなくなると</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依存症という病気を自分</a:t>
            </a:r>
            <a:r>
              <a:rPr lang="ja-JP" altLang="en-US" sz="3600" dirty="0">
                <a:solidFill>
                  <a:schemeClr val="bg1"/>
                </a:solidFill>
                <a:latin typeface="HG丸ｺﾞｼｯｸM-PRO" panose="020F0600000000000000" pitchFamily="50" charset="-128"/>
                <a:ea typeface="HG丸ｺﾞｼｯｸM-PRO" panose="020F0600000000000000" pitchFamily="50" charset="-128"/>
              </a:rPr>
              <a:t>で治すことは</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難しくなります</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長時間プレイののち死亡した例や</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現実との区別がつかなくなり</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母親を殺害した事件なども</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起こっているのは事実です。</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7361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left)">
                                      <p:cBhvr>
                                        <p:cTn id="4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994" y="860774"/>
            <a:ext cx="9085006" cy="1754326"/>
          </a:xfrm>
          <a:prstGeom prst="rect">
            <a:avLst/>
          </a:prstGeom>
        </p:spPr>
        <p:txBody>
          <a:bodyPr wrap="square">
            <a:spAutoFit/>
          </a:bodyPr>
          <a:lstStyle/>
          <a:p>
            <a:pPr marL="571500" indent="-571500">
              <a:buFont typeface="Arial" panose="020B0604020202020204" pitchFamily="34" charset="0"/>
              <a:buChar char="•"/>
            </a:pPr>
            <a:r>
              <a:rPr lang="ja-JP" altLang="en-US" sz="3600" dirty="0">
                <a:solidFill>
                  <a:srgbClr val="FFFF00"/>
                </a:solidFill>
                <a:latin typeface="HG丸ｺﾞｼｯｸM-PRO" panose="020F0600000000000000" pitchFamily="50" charset="-128"/>
                <a:ea typeface="HG丸ｺﾞｼｯｸM-PRO" panose="020F0600000000000000" pitchFamily="50" charset="-128"/>
              </a:rPr>
              <a:t>規則的な</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生活</a:t>
            </a:r>
            <a:r>
              <a:rPr lang="ja-JP" altLang="en-US" sz="3600" dirty="0">
                <a:solidFill>
                  <a:srgbClr val="FFFF00"/>
                </a:solidFill>
                <a:latin typeface="HG丸ｺﾞｼｯｸM-PRO" panose="020F0600000000000000" pitchFamily="50" charset="-128"/>
                <a:ea typeface="HG丸ｺﾞｼｯｸM-PRO" panose="020F0600000000000000" pitchFamily="50" charset="-128"/>
              </a:rPr>
              <a:t>（</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食生活も含む）</a:t>
            </a:r>
            <a:endParaRPr lang="en-US" altLang="ja-JP" sz="3600" dirty="0">
              <a:solidFill>
                <a:srgbClr val="FFFF00"/>
              </a:solidFill>
              <a:latin typeface="HG丸ｺﾞｼｯｸM-PRO" panose="020F0600000000000000" pitchFamily="50" charset="-128"/>
              <a:ea typeface="HG丸ｺﾞｼｯｸM-PRO" panose="020F0600000000000000" pitchFamily="50" charset="-128"/>
            </a:endParaRPr>
          </a:p>
          <a:p>
            <a:pPr marL="571500" indent="-571500">
              <a:buFont typeface="Arial" panose="020B0604020202020204" pitchFamily="34" charset="0"/>
              <a:buChar char="•"/>
            </a:pPr>
            <a:r>
              <a:rPr lang="ja-JP" altLang="en-US" sz="3600" smtClean="0">
                <a:solidFill>
                  <a:srgbClr val="FFFF00"/>
                </a:solidFill>
                <a:latin typeface="HG丸ｺﾞｼｯｸM-PRO" panose="020F0600000000000000" pitchFamily="50" charset="-128"/>
                <a:ea typeface="HG丸ｺﾞｼｯｸM-PRO" panose="020F0600000000000000" pitchFamily="50" charset="-128"/>
              </a:rPr>
              <a:t>リズム運動（</a:t>
            </a:r>
            <a:r>
              <a:rPr lang="ja-JP" altLang="en-US" sz="3600" dirty="0">
                <a:solidFill>
                  <a:srgbClr val="FFFF00"/>
                </a:solidFill>
                <a:latin typeface="HG丸ｺﾞｼｯｸM-PRO" panose="020F0600000000000000" pitchFamily="50" charset="-128"/>
                <a:ea typeface="HG丸ｺﾞｼｯｸM-PRO" panose="020F0600000000000000" pitchFamily="50" charset="-128"/>
              </a:rPr>
              <a:t>歩行、ラジオ体操、そしゃく、ぜんどう運動（腸の動き</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a:t>
            </a:r>
            <a:endParaRPr lang="en-US" altLang="ja-JP" sz="3600" dirty="0" smtClean="0">
              <a:solidFill>
                <a:srgbClr val="FFFF00"/>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33804" y="3236991"/>
            <a:ext cx="8610109" cy="3416320"/>
          </a:xfrm>
          <a:prstGeom prst="rect">
            <a:avLst/>
          </a:prstGeom>
          <a:noFill/>
        </p:spPr>
        <p:txBody>
          <a:bodyPr wrap="square" rtlCol="0">
            <a:spAutoFit/>
          </a:bodyPr>
          <a:lstStyle/>
          <a:p>
            <a:pPr marL="571500" indent="-571500">
              <a:buFont typeface="Wingdings" panose="05000000000000000000" pitchFamily="2" charset="2"/>
              <a:buChar char="ü"/>
            </a:pPr>
            <a:r>
              <a:rPr kumimoji="1" lang="ja-JP" altLang="en-US" sz="3600" dirty="0" smtClean="0">
                <a:solidFill>
                  <a:srgbClr val="FF33CC"/>
                </a:solidFill>
                <a:latin typeface="HG丸ｺﾞｼｯｸM-PRO" panose="020F0600000000000000" pitchFamily="50" charset="-128"/>
                <a:ea typeface="HG丸ｺﾞｼｯｸM-PRO" panose="020F0600000000000000" pitchFamily="50" charset="-128"/>
              </a:rPr>
              <a:t>時間を守り、規則正しい生活</a:t>
            </a:r>
            <a:r>
              <a:rPr kumimoji="1" lang="ja-JP" altLang="en-US" sz="3600" smtClean="0">
                <a:solidFill>
                  <a:srgbClr val="FF33CC"/>
                </a:solidFill>
                <a:latin typeface="HG丸ｺﾞｼｯｸM-PRO" panose="020F0600000000000000" pitchFamily="50" charset="-128"/>
                <a:ea typeface="HG丸ｺﾞｼｯｸM-PRO" panose="020F0600000000000000" pitchFamily="50" charset="-128"/>
              </a:rPr>
              <a:t>をする。（</a:t>
            </a:r>
            <a:r>
              <a:rPr kumimoji="1" lang="ja-JP" altLang="en-US" sz="3600" dirty="0" smtClean="0">
                <a:solidFill>
                  <a:srgbClr val="FF33CC"/>
                </a:solidFill>
                <a:latin typeface="HG丸ｺﾞｼｯｸM-PRO" panose="020F0600000000000000" pitchFamily="50" charset="-128"/>
                <a:ea typeface="HG丸ｺﾞｼｯｸM-PRO" panose="020F0600000000000000" pitchFamily="50" charset="-128"/>
              </a:rPr>
              <a:t>早寝・早起き・朝ごはん）</a:t>
            </a:r>
            <a:endParaRPr kumimoji="1" lang="en-US" altLang="ja-JP" sz="3600" dirty="0" smtClean="0">
              <a:solidFill>
                <a:srgbClr val="FF33CC"/>
              </a:solidFill>
              <a:latin typeface="HG丸ｺﾞｼｯｸM-PRO" panose="020F0600000000000000" pitchFamily="50" charset="-128"/>
              <a:ea typeface="HG丸ｺﾞｼｯｸM-PRO" panose="020F0600000000000000" pitchFamily="50" charset="-128"/>
            </a:endParaRPr>
          </a:p>
          <a:p>
            <a:pPr marL="571500" indent="-571500">
              <a:buFont typeface="Wingdings" panose="05000000000000000000" pitchFamily="2" charset="2"/>
              <a:buChar char="ü"/>
            </a:pPr>
            <a:r>
              <a:rPr lang="ja-JP" altLang="en-US" sz="3600" dirty="0">
                <a:solidFill>
                  <a:srgbClr val="FF33CC"/>
                </a:solidFill>
                <a:latin typeface="HG丸ｺﾞｼｯｸM-PRO" panose="020F0600000000000000" pitchFamily="50" charset="-128"/>
                <a:ea typeface="HG丸ｺﾞｼｯｸM-PRO" panose="020F0600000000000000" pitchFamily="50" charset="-128"/>
              </a:rPr>
              <a:t>バランス</a:t>
            </a:r>
            <a:r>
              <a:rPr lang="ja-JP" altLang="en-US" sz="3600" dirty="0" smtClean="0">
                <a:solidFill>
                  <a:srgbClr val="FF33CC"/>
                </a:solidFill>
                <a:latin typeface="HG丸ｺﾞｼｯｸM-PRO" panose="020F0600000000000000" pitchFamily="50" charset="-128"/>
                <a:ea typeface="HG丸ｺﾞｼｯｸM-PRO" panose="020F0600000000000000" pitchFamily="50" charset="-128"/>
              </a:rPr>
              <a:t>の良い食事をする。</a:t>
            </a:r>
            <a:endParaRPr kumimoji="1" lang="en-US" altLang="ja-JP" sz="3600" dirty="0" smtClean="0">
              <a:solidFill>
                <a:srgbClr val="FF33CC"/>
              </a:solidFill>
              <a:latin typeface="HG丸ｺﾞｼｯｸM-PRO" panose="020F0600000000000000" pitchFamily="50" charset="-128"/>
              <a:ea typeface="HG丸ｺﾞｼｯｸM-PRO" panose="020F0600000000000000" pitchFamily="50" charset="-128"/>
            </a:endParaRPr>
          </a:p>
          <a:p>
            <a:pPr marL="571500" indent="-571500">
              <a:buFont typeface="Wingdings" panose="05000000000000000000" pitchFamily="2" charset="2"/>
              <a:buChar char="ü"/>
            </a:pPr>
            <a:r>
              <a:rPr lang="ja-JP" altLang="en-US" sz="3600" dirty="0">
                <a:solidFill>
                  <a:srgbClr val="FF33CC"/>
                </a:solidFill>
                <a:latin typeface="HG丸ｺﾞｼｯｸM-PRO" panose="020F0600000000000000" pitchFamily="50" charset="-128"/>
                <a:ea typeface="HG丸ｺﾞｼｯｸM-PRO" panose="020F0600000000000000" pitchFamily="50" charset="-128"/>
              </a:rPr>
              <a:t>適度な運動を</a:t>
            </a:r>
            <a:r>
              <a:rPr lang="ja-JP" altLang="en-US" sz="3600" dirty="0" smtClean="0">
                <a:solidFill>
                  <a:srgbClr val="FF33CC"/>
                </a:solidFill>
                <a:latin typeface="HG丸ｺﾞｼｯｸM-PRO" panose="020F0600000000000000" pitchFamily="50" charset="-128"/>
                <a:ea typeface="HG丸ｺﾞｼｯｸM-PRO" panose="020F0600000000000000" pitchFamily="50" charset="-128"/>
              </a:rPr>
              <a:t>する。</a:t>
            </a:r>
            <a:endParaRPr lang="en-US" altLang="ja-JP" sz="3600" dirty="0" smtClean="0">
              <a:solidFill>
                <a:srgbClr val="FF33CC"/>
              </a:solidFill>
              <a:latin typeface="HG丸ｺﾞｼｯｸM-PRO" panose="020F0600000000000000" pitchFamily="50" charset="-128"/>
              <a:ea typeface="HG丸ｺﾞｼｯｸM-PRO" panose="020F0600000000000000" pitchFamily="50" charset="-128"/>
            </a:endParaRPr>
          </a:p>
          <a:p>
            <a:pPr marL="571500" indent="-571500">
              <a:buFont typeface="Wingdings" panose="05000000000000000000" pitchFamily="2" charset="2"/>
              <a:buChar char="ü"/>
            </a:pPr>
            <a:r>
              <a:rPr kumimoji="1" lang="ja-JP" altLang="en-US" sz="3600" dirty="0" smtClean="0">
                <a:solidFill>
                  <a:srgbClr val="FF33CC"/>
                </a:solidFill>
                <a:latin typeface="HG丸ｺﾞｼｯｸM-PRO" panose="020F0600000000000000" pitchFamily="50" charset="-128"/>
                <a:ea typeface="HG丸ｺﾞｼｯｸM-PRO" panose="020F0600000000000000" pitchFamily="50" charset="-128"/>
              </a:rPr>
              <a:t>長時間同じ姿勢でいない。</a:t>
            </a:r>
            <a:endParaRPr kumimoji="1" lang="en-US" altLang="ja-JP" sz="3600" dirty="0" smtClean="0">
              <a:solidFill>
                <a:srgbClr val="FF33CC"/>
              </a:solidFill>
              <a:latin typeface="HG丸ｺﾞｼｯｸM-PRO" panose="020F0600000000000000" pitchFamily="50" charset="-128"/>
              <a:ea typeface="HG丸ｺﾞｼｯｸM-PRO" panose="020F0600000000000000" pitchFamily="50" charset="-128"/>
            </a:endParaRPr>
          </a:p>
          <a:p>
            <a:pPr marL="571500" indent="-571500">
              <a:buFont typeface="Wingdings" panose="05000000000000000000" pitchFamily="2" charset="2"/>
              <a:buChar char="ü"/>
            </a:pPr>
            <a:r>
              <a:rPr lang="ja-JP" altLang="en-US" sz="3600" dirty="0">
                <a:solidFill>
                  <a:srgbClr val="FF33CC"/>
                </a:solidFill>
                <a:latin typeface="HG丸ｺﾞｼｯｸM-PRO" panose="020F0600000000000000" pitchFamily="50" charset="-128"/>
                <a:ea typeface="HG丸ｺﾞｼｯｸM-PRO" panose="020F0600000000000000" pitchFamily="50" charset="-128"/>
              </a:rPr>
              <a:t>水分</a:t>
            </a:r>
            <a:r>
              <a:rPr lang="ja-JP" altLang="en-US" sz="3600" dirty="0" smtClean="0">
                <a:solidFill>
                  <a:srgbClr val="FF33CC"/>
                </a:solidFill>
                <a:latin typeface="HG丸ｺﾞｼｯｸM-PRO" panose="020F0600000000000000" pitchFamily="50" charset="-128"/>
                <a:ea typeface="HG丸ｺﾞｼｯｸM-PRO" panose="020F0600000000000000" pitchFamily="50" charset="-128"/>
              </a:rPr>
              <a:t>を補給する。</a:t>
            </a:r>
            <a:endParaRPr kumimoji="1" lang="ja-JP" altLang="en-US" sz="3600" dirty="0">
              <a:solidFill>
                <a:srgbClr val="FF33CC"/>
              </a:solidFill>
              <a:latin typeface="HG丸ｺﾞｼｯｸM-PRO" panose="020F0600000000000000" pitchFamily="50" charset="-128"/>
              <a:ea typeface="HG丸ｺﾞｼｯｸM-PRO" panose="020F0600000000000000" pitchFamily="50" charset="-128"/>
            </a:endParaRPr>
          </a:p>
        </p:txBody>
      </p:sp>
      <p:sp>
        <p:nvSpPr>
          <p:cNvPr id="4" name="下矢印 3"/>
          <p:cNvSpPr/>
          <p:nvPr/>
        </p:nvSpPr>
        <p:spPr>
          <a:xfrm>
            <a:off x="4601497" y="2653938"/>
            <a:ext cx="655320" cy="58305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0"/>
            <a:ext cx="4706738" cy="584775"/>
          </a:xfrm>
          <a:prstGeom prst="rect">
            <a:avLst/>
          </a:prstGeom>
          <a:noFill/>
        </p:spPr>
        <p:txBody>
          <a:bodyPr wrap="none" rtlCol="0">
            <a:spAutoFit/>
          </a:bodyPr>
          <a:lstStyle/>
          <a:p>
            <a:r>
              <a:rPr kumimoji="1" lang="ja-JP" altLang="en-US" sz="3200" smtClean="0">
                <a:solidFill>
                  <a:schemeClr val="bg1"/>
                </a:solidFill>
                <a:latin typeface="富士ポップＰ" panose="040F0700000000000000" pitchFamily="50" charset="-128"/>
                <a:ea typeface="富士ポップＰ" panose="040F0700000000000000" pitchFamily="50" charset="-128"/>
              </a:rPr>
              <a:t>次のことを心がけましょう！</a:t>
            </a:r>
            <a:endParaRPr kumimoji="1" lang="ja-JP" altLang="en-US" sz="3200" dirty="0">
              <a:solidFill>
                <a:schemeClr val="bg1"/>
              </a:solidFill>
              <a:latin typeface="富士ポップＰ" panose="040F0700000000000000" pitchFamily="50" charset="-128"/>
              <a:ea typeface="富士ポップＰ" panose="040F0700000000000000" pitchFamily="50" charset="-128"/>
            </a:endParaRPr>
          </a:p>
        </p:txBody>
      </p:sp>
    </p:spTree>
    <p:extLst>
      <p:ext uri="{BB962C8B-B14F-4D97-AF65-F5344CB8AC3E}">
        <p14:creationId xmlns:p14="http://schemas.microsoft.com/office/powerpoint/2010/main" val="3716691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23305"/>
            <a:ext cx="9144000" cy="5078313"/>
          </a:xfrm>
          <a:prstGeom prst="rect">
            <a:avLst/>
          </a:prstGeom>
        </p:spPr>
        <p:txBody>
          <a:bodyPr wrap="square">
            <a:spAutoFit/>
          </a:bodyPr>
          <a:lstStyle/>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インターネットやゲーム以外にも</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楽しめることを意識して探しましょう。</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自分をコントロールしてみましょう。</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別のことをしてみる、外に出かけるなど</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物理的に触れない環境を作りましょう</a:t>
            </a: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36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失って</a:t>
            </a:r>
            <a:r>
              <a:rPr lang="ja-JP" altLang="en-US" sz="3600" dirty="0">
                <a:solidFill>
                  <a:schemeClr val="bg1"/>
                </a:solidFill>
                <a:latin typeface="HG丸ｺﾞｼｯｸM-PRO" panose="020F0600000000000000" pitchFamily="50" charset="-128"/>
                <a:ea typeface="HG丸ｺﾞｼｯｸM-PRO" panose="020F0600000000000000" pitchFamily="50" charset="-128"/>
              </a:rPr>
              <a:t>いるものがないか考えましょう。</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600" dirty="0">
                <a:solidFill>
                  <a:schemeClr val="bg1"/>
                </a:solidFill>
                <a:latin typeface="HG丸ｺﾞｼｯｸM-PRO" panose="020F0600000000000000" pitchFamily="50" charset="-128"/>
                <a:ea typeface="HG丸ｺﾞｼｯｸM-PRO" panose="020F0600000000000000" pitchFamily="50" charset="-128"/>
              </a:rPr>
              <a:t>今のあなたが将来のあなたを作ります。</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80254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108"/>
          <a:stretch/>
        </p:blipFill>
        <p:spPr>
          <a:xfrm>
            <a:off x="0" y="-19592"/>
            <a:ext cx="9143824" cy="6015446"/>
          </a:xfrm>
          <a:prstGeom prst="rect">
            <a:avLst/>
          </a:prstGeom>
        </p:spPr>
      </p:pic>
      <p:sp>
        <p:nvSpPr>
          <p:cNvPr id="3" name="円形吹き出し 2"/>
          <p:cNvSpPr/>
          <p:nvPr/>
        </p:nvSpPr>
        <p:spPr>
          <a:xfrm>
            <a:off x="5859965" y="293280"/>
            <a:ext cx="2704171" cy="3880306"/>
          </a:xfrm>
          <a:prstGeom prst="wedgeEllipseCallout">
            <a:avLst>
              <a:gd name="adj1" fmla="val -54563"/>
              <a:gd name="adj2" fmla="val 42221"/>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6042499" y="890350"/>
            <a:ext cx="2339102" cy="3283236"/>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うーん</a:t>
            </a:r>
            <a:r>
              <a:rPr lang="en-US" altLang="ja-JP" sz="2800" dirty="0">
                <a:latin typeface="ＭＳ Ｐ明朝" panose="02020600040205080304" pitchFamily="18" charset="-128"/>
                <a:ea typeface="ＭＳ Ｐ明朝" panose="02020600040205080304" pitchFamily="18" charset="-128"/>
              </a:rPr>
              <a:t>…</a:t>
            </a:r>
            <a:r>
              <a:rPr lang="ja-JP" altLang="en-US" sz="2800" dirty="0">
                <a:latin typeface="ＭＳ Ｐ明朝" panose="02020600040205080304" pitchFamily="18" charset="-128"/>
                <a:ea typeface="ＭＳ Ｐ明朝" panose="02020600040205080304" pitchFamily="18" charset="-128"/>
              </a:rPr>
              <a:t>もう</a:t>
            </a:r>
          </a:p>
          <a:p>
            <a:r>
              <a:rPr lang="ja-JP" altLang="en-US" sz="2800" dirty="0">
                <a:latin typeface="ＭＳ Ｐ明朝" panose="02020600040205080304" pitchFamily="18" charset="-128"/>
                <a:ea typeface="ＭＳ Ｐ明朝" panose="02020600040205080304" pitchFamily="18" charset="-128"/>
              </a:rPr>
              <a:t>こんな時間か</a:t>
            </a:r>
            <a:r>
              <a:rPr lang="en-US" altLang="ja-JP" sz="2800" dirty="0">
                <a:latin typeface="ＭＳ Ｐ明朝" panose="02020600040205080304" pitchFamily="18" charset="-128"/>
                <a:ea typeface="ＭＳ Ｐ明朝" panose="02020600040205080304" pitchFamily="18" charset="-128"/>
              </a:rPr>
              <a:t>…</a:t>
            </a:r>
          </a:p>
          <a:p>
            <a:r>
              <a:rPr lang="ja-JP" altLang="en-US" sz="2800" dirty="0">
                <a:latin typeface="ＭＳ Ｐ明朝" panose="02020600040205080304" pitchFamily="18" charset="-128"/>
                <a:ea typeface="ＭＳ Ｐ明朝" panose="02020600040205080304" pitchFamily="18" charset="-128"/>
              </a:rPr>
              <a:t>でも、もうちょっと</a:t>
            </a:r>
          </a:p>
          <a:p>
            <a:r>
              <a:rPr lang="ja-JP" altLang="en-US" sz="2800" dirty="0">
                <a:latin typeface="ＭＳ Ｐ明朝" panose="02020600040205080304" pitchFamily="18" charset="-128"/>
                <a:ea typeface="ＭＳ Ｐ明朝" panose="02020600040205080304" pitchFamily="18" charset="-128"/>
              </a:rPr>
              <a:t>キリのいいところまで</a:t>
            </a:r>
          </a:p>
          <a:p>
            <a:r>
              <a:rPr lang="ja-JP" altLang="en-US" sz="2800" dirty="0">
                <a:latin typeface="ＭＳ Ｐ明朝" panose="02020600040205080304" pitchFamily="18" charset="-128"/>
                <a:ea typeface="ＭＳ Ｐ明朝" panose="02020600040205080304" pitchFamily="18" charset="-128"/>
              </a:rPr>
              <a:t>やってこう</a:t>
            </a:r>
            <a:r>
              <a:rPr lang="en-US" altLang="ja-JP" sz="2800" dirty="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sp>
        <p:nvSpPr>
          <p:cNvPr id="5" name="円形吹き出し 4"/>
          <p:cNvSpPr/>
          <p:nvPr/>
        </p:nvSpPr>
        <p:spPr>
          <a:xfrm>
            <a:off x="813349" y="164829"/>
            <a:ext cx="2027823" cy="3456878"/>
          </a:xfrm>
          <a:prstGeom prst="wedgeEllipseCallout">
            <a:avLst>
              <a:gd name="adj1" fmla="val 53402"/>
              <a:gd name="adj2" fmla="val 38820"/>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1519483" y="624811"/>
            <a:ext cx="615553" cy="2536913"/>
          </a:xfrm>
          <a:prstGeom prst="rect">
            <a:avLst/>
          </a:prstGeom>
          <a:noFill/>
        </p:spPr>
        <p:txBody>
          <a:bodyPr vert="eaVert" wrap="none" rtlCol="0">
            <a:spAutoFit/>
          </a:bodyPr>
          <a:lstStyle/>
          <a:p>
            <a:r>
              <a:rPr lang="ja-JP" altLang="en-US" sz="2800" dirty="0">
                <a:latin typeface="ＭＳ Ｐ明朝" panose="02020600040205080304" pitchFamily="18" charset="-128"/>
                <a:ea typeface="ＭＳ Ｐ明朝" panose="02020600040205080304" pitchFamily="18" charset="-128"/>
              </a:rPr>
              <a:t>遅刻するけど</a:t>
            </a:r>
            <a:r>
              <a:rPr lang="en-US" altLang="ja-JP" sz="2800" dirty="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sp>
        <p:nvSpPr>
          <p:cNvPr id="11" name="正方形/長方形 10"/>
          <p:cNvSpPr/>
          <p:nvPr/>
        </p:nvSpPr>
        <p:spPr>
          <a:xfrm>
            <a:off x="0" y="6065260"/>
            <a:ext cx="9144001" cy="707886"/>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(2)</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ネット（ゲーム）中</a:t>
            </a:r>
            <a:r>
              <a:rPr lang="ja-JP" altLang="en-US" sz="2000" dirty="0">
                <a:solidFill>
                  <a:schemeClr val="bg1"/>
                </a:solidFill>
                <a:latin typeface="HG丸ｺﾞｼｯｸM-PRO" panose="020F0600000000000000" pitchFamily="50" charset="-128"/>
                <a:ea typeface="HG丸ｺﾞｼｯｸM-PRO" panose="020F0600000000000000" pitchFamily="50" charset="-128"/>
              </a:rPr>
              <a:t>に、そろそろやめようとしても</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2000" dirty="0" smtClean="0">
              <a:solidFill>
                <a:schemeClr val="bg1"/>
              </a:solidFill>
              <a:latin typeface="HG丸ｺﾞｼｯｸM-PRO" panose="020F0600000000000000" pitchFamily="50" charset="-128"/>
              <a:ea typeface="HG丸ｺﾞｼｯｸM-PRO" panose="020F0600000000000000" pitchFamily="50" charset="-128"/>
            </a:endParaRPr>
          </a:p>
          <a:p>
            <a:pPr algn="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やめられない</a:t>
            </a:r>
            <a:r>
              <a:rPr lang="ja-JP" altLang="en-US" sz="2000" dirty="0">
                <a:solidFill>
                  <a:schemeClr val="bg1"/>
                </a:solidFill>
                <a:latin typeface="HG丸ｺﾞｼｯｸM-PRO" panose="020F0600000000000000" pitchFamily="50" charset="-128"/>
                <a:ea typeface="HG丸ｺﾞｼｯｸM-PRO" panose="020F0600000000000000" pitchFamily="50" charset="-128"/>
              </a:rPr>
              <a:t>ことがある</a:t>
            </a:r>
          </a:p>
        </p:txBody>
      </p:sp>
    </p:spTree>
    <p:extLst>
      <p:ext uri="{BB962C8B-B14F-4D97-AF65-F5344CB8AC3E}">
        <p14:creationId xmlns:p14="http://schemas.microsoft.com/office/powerpoint/2010/main" val="3453162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000"/>
                                        <p:tgtEl>
                                          <p:spTgt spid="4">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1000"/>
                                        <p:tgtEl>
                                          <p:spTgt spid="4">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1000"/>
                                        <p:tgtEl>
                                          <p:spTgt spid="4">
                                            <p:txEl>
                                              <p:pRg st="2" end="2"/>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1000"/>
                                        <p:tgtEl>
                                          <p:spTgt spid="4">
                                            <p:txEl>
                                              <p:pRg st="3" end="3"/>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up)">
                                      <p:cBhvr>
                                        <p:cTn id="36" dur="10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animBg="1"/>
      <p:bldP spid="6" grpId="0" build="p"/>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7123" cy="6120000"/>
          </a:xfrm>
          <a:prstGeom prst="rect">
            <a:avLst/>
          </a:prstGeom>
        </p:spPr>
      </p:pic>
      <p:pic>
        <p:nvPicPr>
          <p:cNvPr id="3" name="図 2"/>
          <p:cNvPicPr>
            <a:picLocks noChangeAspect="1"/>
          </p:cNvPicPr>
          <p:nvPr/>
        </p:nvPicPr>
        <p:blipFill>
          <a:blip r:embed="rId4"/>
          <a:stretch>
            <a:fillRect/>
          </a:stretch>
        </p:blipFill>
        <p:spPr>
          <a:xfrm>
            <a:off x="5982789" y="-212417"/>
            <a:ext cx="2926080" cy="4275170"/>
          </a:xfrm>
          <a:prstGeom prst="rect">
            <a:avLst/>
          </a:prstGeom>
        </p:spPr>
      </p:pic>
      <p:sp>
        <p:nvSpPr>
          <p:cNvPr id="4" name="円形吹き出し 3"/>
          <p:cNvSpPr/>
          <p:nvPr/>
        </p:nvSpPr>
        <p:spPr>
          <a:xfrm>
            <a:off x="5042262" y="0"/>
            <a:ext cx="1766286" cy="2357982"/>
          </a:xfrm>
          <a:prstGeom prst="wedgeEllipseCallout">
            <a:avLst>
              <a:gd name="adj1" fmla="val 69657"/>
              <a:gd name="adj2" fmla="val -1373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5393015" y="276832"/>
            <a:ext cx="1046440" cy="2009167"/>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サッカー</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しようぜ～</a:t>
            </a:r>
            <a:endParaRPr lang="ja-JP" altLang="en-US" sz="2800" dirty="0">
              <a:latin typeface="ＭＳ Ｐ明朝" panose="02020600040205080304" pitchFamily="18" charset="-128"/>
              <a:ea typeface="ＭＳ Ｐ明朝" panose="02020600040205080304" pitchFamily="18" charset="-128"/>
            </a:endParaRPr>
          </a:p>
        </p:txBody>
      </p:sp>
      <p:pic>
        <p:nvPicPr>
          <p:cNvPr id="6" name="図 5"/>
          <p:cNvPicPr>
            <a:picLocks noChangeAspect="1"/>
          </p:cNvPicPr>
          <p:nvPr/>
        </p:nvPicPr>
        <p:blipFill>
          <a:blip r:embed="rId5"/>
          <a:stretch>
            <a:fillRect/>
          </a:stretch>
        </p:blipFill>
        <p:spPr>
          <a:xfrm>
            <a:off x="6281831" y="3859340"/>
            <a:ext cx="2759764" cy="2127469"/>
          </a:xfrm>
          <a:prstGeom prst="rect">
            <a:avLst/>
          </a:prstGeom>
        </p:spPr>
      </p:pic>
      <p:pic>
        <p:nvPicPr>
          <p:cNvPr id="7" name="図 6"/>
          <p:cNvPicPr>
            <a:picLocks noChangeAspect="1"/>
          </p:cNvPicPr>
          <p:nvPr/>
        </p:nvPicPr>
        <p:blipFill rotWithShape="1">
          <a:blip r:embed="rId6"/>
          <a:srcRect r="25972" b="21781"/>
          <a:stretch/>
        </p:blipFill>
        <p:spPr>
          <a:xfrm>
            <a:off x="2344375" y="0"/>
            <a:ext cx="2328794" cy="2638844"/>
          </a:xfrm>
          <a:prstGeom prst="rect">
            <a:avLst/>
          </a:prstGeom>
        </p:spPr>
      </p:pic>
      <p:pic>
        <p:nvPicPr>
          <p:cNvPr id="8" name="図 7"/>
          <p:cNvPicPr>
            <a:picLocks noChangeAspect="1"/>
          </p:cNvPicPr>
          <p:nvPr/>
        </p:nvPicPr>
        <p:blipFill>
          <a:blip r:embed="rId7"/>
          <a:stretch>
            <a:fillRect/>
          </a:stretch>
        </p:blipFill>
        <p:spPr>
          <a:xfrm>
            <a:off x="397388" y="3154148"/>
            <a:ext cx="6505364" cy="3024186"/>
          </a:xfrm>
          <a:prstGeom prst="rect">
            <a:avLst/>
          </a:prstGeom>
        </p:spPr>
      </p:pic>
      <p:sp>
        <p:nvSpPr>
          <p:cNvPr id="9" name="正方形/長方形 8"/>
          <p:cNvSpPr/>
          <p:nvPr/>
        </p:nvSpPr>
        <p:spPr>
          <a:xfrm>
            <a:off x="2523089" y="2521430"/>
            <a:ext cx="2739854" cy="1938992"/>
          </a:xfrm>
          <a:prstGeom prst="rect">
            <a:avLst/>
          </a:prstGeom>
          <a:noFill/>
        </p:spPr>
        <p:txBody>
          <a:bodyPr wrap="none" lIns="91440" tIns="45720" rIns="91440" bIns="45720">
            <a:spAutoFit/>
          </a:bodyPr>
          <a:lstStyle/>
          <a:p>
            <a:pPr algn="ctr"/>
            <a:r>
              <a:rPr lang="en-US" altLang="ja-JP" sz="12000" b="1" cap="none" spc="0" dirty="0" smtClean="0">
                <a:ln w="22225">
                  <a:noFill/>
                  <a:prstDash val="solid"/>
                </a:ln>
                <a:solidFill>
                  <a:srgbClr val="FF0000"/>
                </a:solidFill>
                <a:effectLst/>
              </a:rPr>
              <a:t>NO!</a:t>
            </a:r>
            <a:endParaRPr lang="ja-JP" altLang="en-US" sz="12000" b="1" cap="none" spc="0" dirty="0">
              <a:ln w="22225">
                <a:noFill/>
                <a:prstDash val="solid"/>
              </a:ln>
              <a:solidFill>
                <a:srgbClr val="FF0000"/>
              </a:solidFill>
              <a:effectLst/>
            </a:endParaRPr>
          </a:p>
        </p:txBody>
      </p:sp>
      <p:pic>
        <p:nvPicPr>
          <p:cNvPr id="11" name="図 10"/>
          <p:cNvPicPr>
            <a:picLocks noChangeAspect="1"/>
          </p:cNvPicPr>
          <p:nvPr/>
        </p:nvPicPr>
        <p:blipFill>
          <a:blip r:embed="rId8"/>
          <a:stretch>
            <a:fillRect/>
          </a:stretch>
        </p:blipFill>
        <p:spPr>
          <a:xfrm>
            <a:off x="70895" y="2243864"/>
            <a:ext cx="2781574" cy="3934470"/>
          </a:xfrm>
          <a:prstGeom prst="rect">
            <a:avLst/>
          </a:prstGeom>
        </p:spPr>
      </p:pic>
      <p:sp>
        <p:nvSpPr>
          <p:cNvPr id="12" name="テキスト ボックス 11"/>
          <p:cNvSpPr txBox="1"/>
          <p:nvPr/>
        </p:nvSpPr>
        <p:spPr>
          <a:xfrm>
            <a:off x="864072" y="2936062"/>
            <a:ext cx="1046440" cy="2675820"/>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ゲームする</a:t>
            </a:r>
            <a:r>
              <a:rPr lang="ja-JP" altLang="en-US" sz="2800" dirty="0">
                <a:latin typeface="ＭＳ Ｐ明朝" panose="02020600040205080304" pitchFamily="18" charset="-128"/>
                <a:ea typeface="ＭＳ Ｐ明朝" panose="02020600040205080304" pitchFamily="18" charset="-128"/>
              </a:rPr>
              <a:t>から</a:t>
            </a:r>
          </a:p>
          <a:p>
            <a:r>
              <a:rPr lang="ja-JP" altLang="en-US" sz="2800" dirty="0">
                <a:latin typeface="ＭＳ Ｐ明朝" panose="02020600040205080304" pitchFamily="18" charset="-128"/>
                <a:ea typeface="ＭＳ Ｐ明朝" panose="02020600040205080304" pitchFamily="18" charset="-128"/>
              </a:rPr>
              <a:t>無理！</a:t>
            </a:r>
          </a:p>
        </p:txBody>
      </p:sp>
      <p:sp>
        <p:nvSpPr>
          <p:cNvPr id="13" name="円形吹き出し 12"/>
          <p:cNvSpPr/>
          <p:nvPr/>
        </p:nvSpPr>
        <p:spPr>
          <a:xfrm>
            <a:off x="4791392" y="3588954"/>
            <a:ext cx="1766286" cy="2357982"/>
          </a:xfrm>
          <a:prstGeom prst="wedgeEllipseCallout">
            <a:avLst>
              <a:gd name="adj1" fmla="val 69657"/>
              <a:gd name="adj2" fmla="val -1373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4" name="テキスト ボックス 13"/>
          <p:cNvSpPr txBox="1"/>
          <p:nvPr/>
        </p:nvSpPr>
        <p:spPr>
          <a:xfrm>
            <a:off x="5171098" y="3890644"/>
            <a:ext cx="1046440" cy="2009167"/>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映画</a:t>
            </a:r>
          </a:p>
          <a:p>
            <a:r>
              <a:rPr lang="ja-JP" altLang="en-US" sz="2800" dirty="0">
                <a:latin typeface="ＭＳ Ｐ明朝" panose="02020600040205080304" pitchFamily="18" charset="-128"/>
                <a:ea typeface="ＭＳ Ｐ明朝" panose="02020600040205080304" pitchFamily="18" charset="-128"/>
              </a:rPr>
              <a:t>行こうよ！</a:t>
            </a:r>
          </a:p>
        </p:txBody>
      </p:sp>
      <p:sp>
        <p:nvSpPr>
          <p:cNvPr id="15" name="円形吹き出し 14"/>
          <p:cNvSpPr/>
          <p:nvPr/>
        </p:nvSpPr>
        <p:spPr>
          <a:xfrm>
            <a:off x="927309" y="-246382"/>
            <a:ext cx="1766286" cy="2357982"/>
          </a:xfrm>
          <a:prstGeom prst="wedgeEllipseCallout">
            <a:avLst>
              <a:gd name="adj1" fmla="val 69657"/>
              <a:gd name="adj2" fmla="val -1373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6" name="テキスト ボックス 15"/>
          <p:cNvSpPr txBox="1"/>
          <p:nvPr/>
        </p:nvSpPr>
        <p:spPr>
          <a:xfrm>
            <a:off x="1278062" y="30450"/>
            <a:ext cx="1046440" cy="2009167"/>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カラオケ</a:t>
            </a:r>
          </a:p>
          <a:p>
            <a:r>
              <a:rPr lang="ja-JP" altLang="en-US" sz="2800" dirty="0">
                <a:latin typeface="ＭＳ Ｐ明朝" panose="02020600040205080304" pitchFamily="18" charset="-128"/>
                <a:ea typeface="ＭＳ Ｐ明朝" panose="02020600040205080304" pitchFamily="18" charset="-128"/>
              </a:rPr>
              <a:t>行こうよ！</a:t>
            </a:r>
          </a:p>
        </p:txBody>
      </p:sp>
      <p:sp>
        <p:nvSpPr>
          <p:cNvPr id="17" name="正方形/長方形 16"/>
          <p:cNvSpPr/>
          <p:nvPr/>
        </p:nvSpPr>
        <p:spPr>
          <a:xfrm>
            <a:off x="0" y="6267727"/>
            <a:ext cx="9144001" cy="400110"/>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(3)</a:t>
            </a:r>
            <a:r>
              <a:rPr lang="ja-JP" altLang="en-US" sz="2000" dirty="0">
                <a:solidFill>
                  <a:schemeClr val="bg1"/>
                </a:solidFill>
                <a:latin typeface="HG丸ｺﾞｼｯｸM-PRO" panose="020F0600000000000000" pitchFamily="50" charset="-128"/>
                <a:ea typeface="HG丸ｺﾞｼｯｸM-PRO" panose="020F0600000000000000" pitchFamily="50" charset="-128"/>
              </a:rPr>
              <a:t>誰かと過ごすよりも</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ネット（ゲーム）を</a:t>
            </a:r>
            <a:r>
              <a:rPr lang="ja-JP" altLang="en-US" sz="2000" dirty="0">
                <a:solidFill>
                  <a:schemeClr val="bg1"/>
                </a:solidFill>
                <a:latin typeface="HG丸ｺﾞｼｯｸM-PRO" panose="020F0600000000000000" pitchFamily="50" charset="-128"/>
                <a:ea typeface="HG丸ｺﾞｼｯｸM-PRO" panose="020F0600000000000000" pitchFamily="50" charset="-128"/>
              </a:rPr>
              <a:t>選ぶことがある</a:t>
            </a:r>
          </a:p>
        </p:txBody>
      </p:sp>
    </p:spTree>
    <p:extLst>
      <p:ext uri="{BB962C8B-B14F-4D97-AF65-F5344CB8AC3E}">
        <p14:creationId xmlns:p14="http://schemas.microsoft.com/office/powerpoint/2010/main" val="4265321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1000"/>
                                        <p:tgtEl>
                                          <p:spTgt spid="5">
                                            <p:txEl>
                                              <p:pRg st="0" end="0"/>
                                            </p:txEl>
                                          </p:spTgt>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up)">
                                      <p:cBhvr>
                                        <p:cTn id="32" dur="1000"/>
                                        <p:tgtEl>
                                          <p:spTgt spid="14">
                                            <p:txEl>
                                              <p:pRg st="0" end="0"/>
                                            </p:txEl>
                                          </p:spTgt>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wipe(up)">
                                      <p:cBhvr>
                                        <p:cTn id="36" dur="1000"/>
                                        <p:tgtEl>
                                          <p:spTgt spid="1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wipe(up)">
                                      <p:cBhvr>
                                        <p:cTn id="49" dur="1000"/>
                                        <p:tgtEl>
                                          <p:spTgt spid="16">
                                            <p:txEl>
                                              <p:pRg st="0" end="0"/>
                                            </p:txEl>
                                          </p:spTgt>
                                        </p:tgtEl>
                                      </p:cBhvr>
                                    </p:animEffec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animEffect transition="in" filter="wipe(up)">
                                      <p:cBhvr>
                                        <p:cTn id="53" dur="1000"/>
                                        <p:tgtEl>
                                          <p:spTgt spid="1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12">
                                            <p:txEl>
                                              <p:pRg st="0" end="0"/>
                                            </p:txEl>
                                          </p:spTgt>
                                        </p:tgtEl>
                                        <p:attrNameLst>
                                          <p:attrName>style.visibility</p:attrName>
                                        </p:attrNameLst>
                                      </p:cBhvr>
                                      <p:to>
                                        <p:strVal val="visible"/>
                                      </p:to>
                                    </p:set>
                                    <p:animEffect transition="in" filter="wipe(up)">
                                      <p:cBhvr>
                                        <p:cTn id="73" dur="1000"/>
                                        <p:tgtEl>
                                          <p:spTgt spid="12">
                                            <p:txEl>
                                              <p:pRg st="0" end="0"/>
                                            </p:txEl>
                                          </p:spTgt>
                                        </p:tgtEl>
                                      </p:cBhvr>
                                    </p:animEffect>
                                  </p:childTnLst>
                                </p:cTn>
                              </p:par>
                            </p:childTnLst>
                          </p:cTn>
                        </p:par>
                        <p:par>
                          <p:cTn id="74" fill="hold">
                            <p:stCondLst>
                              <p:cond delay="1500"/>
                            </p:stCondLst>
                            <p:childTnLst>
                              <p:par>
                                <p:cTn id="75" presetID="22" presetClass="entr" presetSubtype="1" fill="hold" grpId="0" nodeType="afterEffect">
                                  <p:stCondLst>
                                    <p:cond delay="0"/>
                                  </p:stCondLst>
                                  <p:childTnLst>
                                    <p:set>
                                      <p:cBhvr>
                                        <p:cTn id="76" dur="1" fill="hold">
                                          <p:stCondLst>
                                            <p:cond delay="0"/>
                                          </p:stCondLst>
                                        </p:cTn>
                                        <p:tgtEl>
                                          <p:spTgt spid="12">
                                            <p:txEl>
                                              <p:pRg st="1" end="1"/>
                                            </p:txEl>
                                          </p:spTgt>
                                        </p:tgtEl>
                                        <p:attrNameLst>
                                          <p:attrName>style.visibility</p:attrName>
                                        </p:attrNameLst>
                                      </p:cBhvr>
                                      <p:to>
                                        <p:strVal val="visible"/>
                                      </p:to>
                                    </p:set>
                                    <p:animEffect transition="in" filter="wipe(up)">
                                      <p:cBhvr>
                                        <p:cTn id="77" dur="1000"/>
                                        <p:tgtEl>
                                          <p:spTgt spid="12">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9" grpId="0"/>
      <p:bldP spid="12" grpId="0" build="p"/>
      <p:bldP spid="13" grpId="0" animBg="1"/>
      <p:bldP spid="14" grpId="0" build="p"/>
      <p:bldP spid="15" grpId="0" animBg="1"/>
      <p:bldP spid="16" grpId="0" build="p"/>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7123" cy="6120000"/>
          </a:xfrm>
          <a:prstGeom prst="rect">
            <a:avLst/>
          </a:prstGeom>
        </p:spPr>
      </p:pic>
      <p:sp>
        <p:nvSpPr>
          <p:cNvPr id="3" name="円形吹き出し 2"/>
          <p:cNvSpPr/>
          <p:nvPr/>
        </p:nvSpPr>
        <p:spPr>
          <a:xfrm>
            <a:off x="7929153" y="-155668"/>
            <a:ext cx="1358537" cy="2245726"/>
          </a:xfrm>
          <a:prstGeom prst="wedgeEllipseCallout">
            <a:avLst>
              <a:gd name="adj1" fmla="val -66885"/>
              <a:gd name="adj2" fmla="val -27431"/>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4" name="テキスト ボックス 3"/>
          <p:cNvSpPr txBox="1"/>
          <p:nvPr/>
        </p:nvSpPr>
        <p:spPr>
          <a:xfrm>
            <a:off x="8329077" y="124097"/>
            <a:ext cx="615553" cy="1877182"/>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ごはんよ～</a:t>
            </a:r>
            <a:endParaRPr lang="ja-JP" altLang="en-US" sz="2800" dirty="0">
              <a:latin typeface="ＭＳ Ｐ明朝" panose="02020600040205080304" pitchFamily="18" charset="-128"/>
              <a:ea typeface="ＭＳ Ｐ明朝" panose="02020600040205080304" pitchFamily="18" charset="-128"/>
            </a:endParaRPr>
          </a:p>
        </p:txBody>
      </p:sp>
      <p:pic>
        <p:nvPicPr>
          <p:cNvPr id="5" name="図 4"/>
          <p:cNvPicPr>
            <a:picLocks noChangeAspect="1"/>
          </p:cNvPicPr>
          <p:nvPr/>
        </p:nvPicPr>
        <p:blipFill>
          <a:blip r:embed="rId4"/>
          <a:stretch>
            <a:fillRect/>
          </a:stretch>
        </p:blipFill>
        <p:spPr>
          <a:xfrm>
            <a:off x="6864999" y="763621"/>
            <a:ext cx="1619063" cy="2296379"/>
          </a:xfrm>
          <a:prstGeom prst="rect">
            <a:avLst/>
          </a:prstGeom>
        </p:spPr>
      </p:pic>
      <p:sp>
        <p:nvSpPr>
          <p:cNvPr id="6" name="テキスト ボックス 5"/>
          <p:cNvSpPr txBox="1"/>
          <p:nvPr/>
        </p:nvSpPr>
        <p:spPr>
          <a:xfrm>
            <a:off x="7349341" y="1094833"/>
            <a:ext cx="615553" cy="1455085"/>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あとで～</a:t>
            </a:r>
            <a:endParaRPr lang="ja-JP" altLang="en-US" sz="2800" dirty="0">
              <a:latin typeface="ＭＳ Ｐ明朝" panose="02020600040205080304" pitchFamily="18" charset="-128"/>
              <a:ea typeface="ＭＳ Ｐ明朝" panose="02020600040205080304" pitchFamily="18" charset="-128"/>
            </a:endParaRPr>
          </a:p>
        </p:txBody>
      </p:sp>
      <p:sp>
        <p:nvSpPr>
          <p:cNvPr id="7" name="円形吹き出し 6"/>
          <p:cNvSpPr/>
          <p:nvPr/>
        </p:nvSpPr>
        <p:spPr>
          <a:xfrm>
            <a:off x="5688874" y="-69881"/>
            <a:ext cx="1660467" cy="2577949"/>
          </a:xfrm>
          <a:prstGeom prst="wedgeEllipseCallout">
            <a:avLst>
              <a:gd name="adj1" fmla="val -62558"/>
              <a:gd name="adj2" fmla="val -35865"/>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8" name="テキスト ボックス 7"/>
          <p:cNvSpPr txBox="1"/>
          <p:nvPr/>
        </p:nvSpPr>
        <p:spPr>
          <a:xfrm>
            <a:off x="5959842" y="209885"/>
            <a:ext cx="1046440" cy="2298184"/>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おふろに</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入りなさい！</a:t>
            </a:r>
            <a:endParaRPr lang="ja-JP" altLang="en-US" sz="2800" dirty="0">
              <a:latin typeface="ＭＳ Ｐ明朝" panose="02020600040205080304" pitchFamily="18" charset="-128"/>
              <a:ea typeface="ＭＳ Ｐ明朝" panose="02020600040205080304" pitchFamily="18" charset="-128"/>
            </a:endParaRPr>
          </a:p>
        </p:txBody>
      </p:sp>
      <p:pic>
        <p:nvPicPr>
          <p:cNvPr id="11" name="図 10"/>
          <p:cNvPicPr>
            <a:picLocks noChangeAspect="1"/>
          </p:cNvPicPr>
          <p:nvPr/>
        </p:nvPicPr>
        <p:blipFill>
          <a:blip r:embed="rId5"/>
          <a:stretch>
            <a:fillRect/>
          </a:stretch>
        </p:blipFill>
        <p:spPr>
          <a:xfrm>
            <a:off x="4262818" y="1062688"/>
            <a:ext cx="1692488" cy="2368074"/>
          </a:xfrm>
          <a:prstGeom prst="rect">
            <a:avLst/>
          </a:prstGeom>
        </p:spPr>
      </p:pic>
      <p:sp>
        <p:nvSpPr>
          <p:cNvPr id="13" name="テキスト ボックス 12"/>
          <p:cNvSpPr txBox="1"/>
          <p:nvPr/>
        </p:nvSpPr>
        <p:spPr>
          <a:xfrm>
            <a:off x="4709138" y="1410519"/>
            <a:ext cx="615553" cy="1455085"/>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あとで～</a:t>
            </a:r>
            <a:endParaRPr lang="ja-JP" altLang="en-US" sz="2800" dirty="0">
              <a:latin typeface="ＭＳ Ｐ明朝" panose="02020600040205080304" pitchFamily="18" charset="-128"/>
              <a:ea typeface="ＭＳ Ｐ明朝" panose="02020600040205080304" pitchFamily="18" charset="-128"/>
            </a:endParaRPr>
          </a:p>
        </p:txBody>
      </p:sp>
      <p:sp>
        <p:nvSpPr>
          <p:cNvPr id="15" name="円形吹き出し 14"/>
          <p:cNvSpPr/>
          <p:nvPr/>
        </p:nvSpPr>
        <p:spPr>
          <a:xfrm>
            <a:off x="102997" y="1911810"/>
            <a:ext cx="2877490" cy="4276172"/>
          </a:xfrm>
          <a:prstGeom prst="wedgeEllipseCallout">
            <a:avLst>
              <a:gd name="adj1" fmla="val -17615"/>
              <a:gd name="adj2" fmla="val -62442"/>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6" name="テキスト ボックス 15"/>
          <p:cNvSpPr txBox="1"/>
          <p:nvPr/>
        </p:nvSpPr>
        <p:spPr>
          <a:xfrm>
            <a:off x="650687" y="2508068"/>
            <a:ext cx="1908215" cy="3291840"/>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晩ごはん</a:t>
            </a:r>
            <a:r>
              <a:rPr lang="ja-JP" altLang="en-US" sz="2800" dirty="0" smtClean="0">
                <a:latin typeface="ＭＳ Ｐ明朝" panose="02020600040205080304" pitchFamily="18" charset="-128"/>
                <a:ea typeface="ＭＳ Ｐ明朝" panose="02020600040205080304" pitchFamily="18" charset="-128"/>
              </a:rPr>
              <a:t>、</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かたづけられない</a:t>
            </a:r>
            <a:r>
              <a:rPr lang="ja-JP" altLang="en-US" sz="2800" dirty="0">
                <a:latin typeface="ＭＳ Ｐ明朝" panose="02020600040205080304" pitchFamily="18" charset="-128"/>
                <a:ea typeface="ＭＳ Ｐ明朝" panose="02020600040205080304" pitchFamily="18" charset="-128"/>
              </a:rPr>
              <a:t>し、</a:t>
            </a:r>
          </a:p>
          <a:p>
            <a:r>
              <a:rPr lang="ja-JP" altLang="en-US" sz="2800" dirty="0">
                <a:latin typeface="ＭＳ Ｐ明朝" panose="02020600040205080304" pitchFamily="18" charset="-128"/>
                <a:ea typeface="ＭＳ Ｐ明朝" panose="02020600040205080304" pitchFamily="18" charset="-128"/>
              </a:rPr>
              <a:t>おふろもそうじ</a:t>
            </a:r>
          </a:p>
          <a:p>
            <a:r>
              <a:rPr lang="ja-JP" altLang="en-US" sz="2800" dirty="0">
                <a:latin typeface="ＭＳ Ｐ明朝" panose="02020600040205080304" pitchFamily="18" charset="-128"/>
                <a:ea typeface="ＭＳ Ｐ明朝" panose="02020600040205080304" pitchFamily="18" charset="-128"/>
              </a:rPr>
              <a:t>できないし。</a:t>
            </a:r>
          </a:p>
        </p:txBody>
      </p:sp>
      <p:sp>
        <p:nvSpPr>
          <p:cNvPr id="17" name="正方形/長方形 16"/>
          <p:cNvSpPr/>
          <p:nvPr/>
        </p:nvSpPr>
        <p:spPr>
          <a:xfrm rot="21082814">
            <a:off x="250577" y="3554203"/>
            <a:ext cx="800219" cy="1955022"/>
          </a:xfrm>
          <a:prstGeom prst="rect">
            <a:avLst/>
          </a:prstGeom>
          <a:noFill/>
        </p:spPr>
        <p:txBody>
          <a:bodyPr vert="eaVert" wrap="none" lIns="91440" tIns="45720" rIns="91440" bIns="45720">
            <a:spAutoFit/>
          </a:bodyPr>
          <a:lstStyle/>
          <a:p>
            <a:pPr algn="ctr"/>
            <a:r>
              <a:rPr lang="ja-JP" altLang="en-US" sz="4000" b="1"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困</a:t>
            </a:r>
            <a:r>
              <a:rPr lang="ja-JP" altLang="en-US" sz="4000" b="1"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る</a:t>
            </a:r>
            <a:r>
              <a:rPr lang="ja-JP" altLang="en-US" sz="4000" b="1"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わ</a:t>
            </a:r>
            <a:r>
              <a:rPr lang="ja-JP" altLang="en-US" sz="4000" b="1" cap="none" spc="0"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a:t>
            </a:r>
            <a:endParaRPr lang="ja-JP" altLang="en-US" sz="4000" b="1" cap="none" spc="0"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pic>
        <p:nvPicPr>
          <p:cNvPr id="18" name="図 17"/>
          <p:cNvPicPr>
            <a:picLocks noChangeAspect="1"/>
          </p:cNvPicPr>
          <p:nvPr/>
        </p:nvPicPr>
        <p:blipFill>
          <a:blip r:embed="rId6"/>
          <a:stretch>
            <a:fillRect/>
          </a:stretch>
        </p:blipFill>
        <p:spPr>
          <a:xfrm>
            <a:off x="1073234" y="969613"/>
            <a:ext cx="833944" cy="760695"/>
          </a:xfrm>
          <a:prstGeom prst="rect">
            <a:avLst/>
          </a:prstGeom>
        </p:spPr>
      </p:pic>
      <p:sp>
        <p:nvSpPr>
          <p:cNvPr id="19" name="正方形/長方形 18"/>
          <p:cNvSpPr/>
          <p:nvPr/>
        </p:nvSpPr>
        <p:spPr>
          <a:xfrm>
            <a:off x="0" y="6267727"/>
            <a:ext cx="9562011" cy="400110"/>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(4)</a:t>
            </a:r>
            <a:r>
              <a:rPr lang="ja-JP" altLang="en-US" sz="2000" dirty="0">
                <a:solidFill>
                  <a:schemeClr val="bg1"/>
                </a:solidFill>
                <a:latin typeface="HG丸ｺﾞｼｯｸM-PRO" panose="020F0600000000000000" pitchFamily="50" charset="-128"/>
                <a:ea typeface="HG丸ｺﾞｼｯｸM-PRO" panose="020F0600000000000000" pitchFamily="50" charset="-128"/>
              </a:rPr>
              <a:t>やるべきことがあっても、先に</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ネット（ゲーム）を</a:t>
            </a:r>
            <a:r>
              <a:rPr lang="ja-JP" altLang="en-US" sz="2000" dirty="0">
                <a:solidFill>
                  <a:schemeClr val="bg1"/>
                </a:solidFill>
                <a:latin typeface="HG丸ｺﾞｼｯｸM-PRO" panose="020F0600000000000000" pitchFamily="50" charset="-128"/>
                <a:ea typeface="HG丸ｺﾞｼｯｸM-PRO" panose="020F0600000000000000" pitchFamily="50" charset="-128"/>
              </a:rPr>
              <a:t>チェックすることがある</a:t>
            </a:r>
          </a:p>
        </p:txBody>
      </p:sp>
    </p:spTree>
    <p:extLst>
      <p:ext uri="{BB962C8B-B14F-4D97-AF65-F5344CB8AC3E}">
        <p14:creationId xmlns:p14="http://schemas.microsoft.com/office/powerpoint/2010/main" val="424256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up)">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up)">
                                      <p:cBhvr>
                                        <p:cTn id="29" dur="1000"/>
                                        <p:tgtEl>
                                          <p:spTgt spid="8">
                                            <p:txEl>
                                              <p:pRg st="0" end="0"/>
                                            </p:txEl>
                                          </p:spTgt>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up)">
                                      <p:cBhvr>
                                        <p:cTn id="33" dur="10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up)">
                                      <p:cBhvr>
                                        <p:cTn id="42" dur="10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up)">
                                      <p:cBhvr>
                                        <p:cTn id="51" dur="1000"/>
                                        <p:tgtEl>
                                          <p:spTgt spid="16">
                                            <p:txEl>
                                              <p:pRg st="0" end="0"/>
                                            </p:txEl>
                                          </p:spTgt>
                                        </p:tgtEl>
                                      </p:cBhvr>
                                    </p:animEffect>
                                  </p:childTnLst>
                                </p:cTn>
                              </p:par>
                            </p:childTnLst>
                          </p:cTn>
                        </p:par>
                        <p:par>
                          <p:cTn id="52" fill="hold">
                            <p:stCondLst>
                              <p:cond delay="1500"/>
                            </p:stCondLst>
                            <p:childTnLst>
                              <p:par>
                                <p:cTn id="53" presetID="22" presetClass="entr" presetSubtype="1" fill="hold" grpId="0" nodeType="after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wipe(up)">
                                      <p:cBhvr>
                                        <p:cTn id="55" dur="1000"/>
                                        <p:tgtEl>
                                          <p:spTgt spid="16">
                                            <p:txEl>
                                              <p:pRg st="1" end="1"/>
                                            </p:txEl>
                                          </p:spTgt>
                                        </p:tgtEl>
                                      </p:cBhvr>
                                    </p:animEffect>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animEffect transition="in" filter="wipe(up)">
                                      <p:cBhvr>
                                        <p:cTn id="59" dur="1000"/>
                                        <p:tgtEl>
                                          <p:spTgt spid="16">
                                            <p:txEl>
                                              <p:pRg st="2" end="2"/>
                                            </p:txEl>
                                          </p:spTgt>
                                        </p:tgtEl>
                                      </p:cBhvr>
                                    </p:animEffect>
                                  </p:childTnLst>
                                </p:cTn>
                              </p:par>
                            </p:childTnLst>
                          </p:cTn>
                        </p:par>
                        <p:par>
                          <p:cTn id="60" fill="hold">
                            <p:stCondLst>
                              <p:cond delay="3500"/>
                            </p:stCondLst>
                            <p:childTnLst>
                              <p:par>
                                <p:cTn id="61" presetID="22" presetClass="entr" presetSubtype="1" fill="hold" grpId="0" nodeType="afterEffect">
                                  <p:stCondLst>
                                    <p:cond delay="0"/>
                                  </p:stCondLst>
                                  <p:childTnLst>
                                    <p:set>
                                      <p:cBhvr>
                                        <p:cTn id="62" dur="1" fill="hold">
                                          <p:stCondLst>
                                            <p:cond delay="0"/>
                                          </p:stCondLst>
                                        </p:cTn>
                                        <p:tgtEl>
                                          <p:spTgt spid="16">
                                            <p:txEl>
                                              <p:pRg st="3" end="3"/>
                                            </p:txEl>
                                          </p:spTgt>
                                        </p:tgtEl>
                                        <p:attrNameLst>
                                          <p:attrName>style.visibility</p:attrName>
                                        </p:attrNameLst>
                                      </p:cBhvr>
                                      <p:to>
                                        <p:strVal val="visible"/>
                                      </p:to>
                                    </p:set>
                                    <p:animEffect transition="in" filter="wipe(up)">
                                      <p:cBhvr>
                                        <p:cTn id="63" dur="1000"/>
                                        <p:tgtEl>
                                          <p:spTgt spid="16">
                                            <p:txEl>
                                              <p:pRg st="3" end="3"/>
                                            </p:txEl>
                                          </p:spTgt>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1000"/>
                                        <p:tgtEl>
                                          <p:spTgt spid="17"/>
                                        </p:tgtEl>
                                      </p:cBhvr>
                                    </p:animEffect>
                                  </p:childTnLst>
                                </p:cTn>
                              </p:par>
                            </p:childTnLst>
                          </p:cTn>
                        </p:par>
                        <p:par>
                          <p:cTn id="68" fill="hold">
                            <p:stCondLst>
                              <p:cond delay="5500"/>
                            </p:stCondLst>
                            <p:childTnLst>
                              <p:par>
                                <p:cTn id="69" presetID="10"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6" grpId="0" build="p"/>
      <p:bldP spid="7" grpId="0" animBg="1"/>
      <p:bldP spid="8" grpId="0" build="p"/>
      <p:bldP spid="13" grpId="0" build="p"/>
      <p:bldP spid="15" grpId="0" animBg="1"/>
      <p:bldP spid="16" grpId="0" build="p"/>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1448"/>
          </a:xfrm>
          <a:prstGeom prst="rect">
            <a:avLst/>
          </a:prstGeom>
        </p:spPr>
      </p:pic>
      <p:sp>
        <p:nvSpPr>
          <p:cNvPr id="5" name="円形吹き出し 4"/>
          <p:cNvSpPr/>
          <p:nvPr/>
        </p:nvSpPr>
        <p:spPr>
          <a:xfrm>
            <a:off x="5935635" y="-137160"/>
            <a:ext cx="3208365" cy="4520386"/>
          </a:xfrm>
          <a:prstGeom prst="wedgeEllipseCallout">
            <a:avLst>
              <a:gd name="adj1" fmla="val -63113"/>
              <a:gd name="adj2" fmla="val 40342"/>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6370267" y="532725"/>
            <a:ext cx="2339102" cy="3476273"/>
          </a:xfrm>
          <a:prstGeom prst="rect">
            <a:avLst/>
          </a:prstGeom>
          <a:noFill/>
        </p:spPr>
        <p:txBody>
          <a:bodyPr vert="eaVert" wrap="none" rtlCol="0">
            <a:spAutoFit/>
          </a:bodyPr>
          <a:lstStyle/>
          <a:p>
            <a:r>
              <a:rPr lang="ja-JP" altLang="en-US" sz="2800" dirty="0">
                <a:latin typeface="ＭＳ Ｐ明朝" panose="02020600040205080304" pitchFamily="18" charset="-128"/>
                <a:ea typeface="ＭＳ Ｐ明朝" panose="02020600040205080304" pitchFamily="18" charset="-128"/>
              </a:rPr>
              <a:t>スマホさわってて、</a:t>
            </a:r>
            <a:endParaRPr lang="en-US" altLang="ja-JP" sz="2800" dirty="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気づいたら</a:t>
            </a:r>
          </a:p>
          <a:p>
            <a:r>
              <a:rPr lang="ja-JP" altLang="en-US" sz="2800" dirty="0">
                <a:latin typeface="ＭＳ Ｐ明朝" panose="02020600040205080304" pitchFamily="18" charset="-128"/>
                <a:ea typeface="ＭＳ Ｐ明朝" panose="02020600040205080304" pitchFamily="18" charset="-128"/>
              </a:rPr>
              <a:t>いつも夜中で</a:t>
            </a:r>
            <a:r>
              <a:rPr lang="en-US" altLang="ja-JP" sz="2800" dirty="0">
                <a:latin typeface="ＭＳ Ｐ明朝" panose="02020600040205080304" pitchFamily="18" charset="-128"/>
                <a:ea typeface="ＭＳ Ｐ明朝" panose="02020600040205080304" pitchFamily="18" charset="-128"/>
              </a:rPr>
              <a:t>…</a:t>
            </a:r>
          </a:p>
          <a:p>
            <a:r>
              <a:rPr lang="ja-JP" altLang="en-US" sz="2800" dirty="0">
                <a:latin typeface="ＭＳ Ｐ明朝" panose="02020600040205080304" pitchFamily="18" charset="-128"/>
                <a:ea typeface="ＭＳ Ｐ明朝" panose="02020600040205080304" pitchFamily="18" charset="-128"/>
              </a:rPr>
              <a:t>最近</a:t>
            </a:r>
            <a:r>
              <a:rPr lang="ja-JP" altLang="en-US" sz="2800" dirty="0" smtClean="0">
                <a:latin typeface="ＭＳ Ｐ明朝" panose="02020600040205080304" pitchFamily="18" charset="-128"/>
                <a:ea typeface="ＭＳ Ｐ明朝" panose="02020600040205080304" pitchFamily="18" charset="-128"/>
              </a:rPr>
              <a:t>はやめられなくて</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朝</a:t>
            </a:r>
            <a:r>
              <a:rPr lang="ja-JP" altLang="en-US" sz="2800" dirty="0">
                <a:latin typeface="ＭＳ Ｐ明朝" panose="02020600040205080304" pitchFamily="18" charset="-128"/>
                <a:ea typeface="ＭＳ Ｐ明朝" panose="02020600040205080304" pitchFamily="18" charset="-128"/>
              </a:rPr>
              <a:t>まで</a:t>
            </a:r>
            <a:r>
              <a:rPr lang="en-US" altLang="ja-JP" sz="2800" dirty="0" smtClean="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sp>
        <p:nvSpPr>
          <p:cNvPr id="7" name="円形吹き出し 6"/>
          <p:cNvSpPr/>
          <p:nvPr/>
        </p:nvSpPr>
        <p:spPr>
          <a:xfrm>
            <a:off x="169817" y="883134"/>
            <a:ext cx="2600572" cy="4309351"/>
          </a:xfrm>
          <a:prstGeom prst="wedgeEllipseCallout">
            <a:avLst>
              <a:gd name="adj1" fmla="val 69586"/>
              <a:gd name="adj2" fmla="val 10462"/>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8" name="テキスト ボックス 7"/>
          <p:cNvSpPr txBox="1"/>
          <p:nvPr/>
        </p:nvSpPr>
        <p:spPr>
          <a:xfrm>
            <a:off x="551269" y="1402997"/>
            <a:ext cx="1908215" cy="3489097"/>
          </a:xfrm>
          <a:prstGeom prst="rect">
            <a:avLst/>
          </a:prstGeom>
          <a:noFill/>
        </p:spPr>
        <p:txBody>
          <a:bodyPr vert="eaVert" wrap="none" rtlCol="0">
            <a:spAutoFit/>
          </a:bodyPr>
          <a:lstStyle/>
          <a:p>
            <a:r>
              <a:rPr lang="ja-JP" altLang="en-US" sz="2800" dirty="0">
                <a:latin typeface="ＭＳ Ｐ明朝" panose="02020600040205080304" pitchFamily="18" charset="-128"/>
                <a:ea typeface="ＭＳ Ｐ明朝" panose="02020600040205080304" pitchFamily="18" charset="-128"/>
              </a:rPr>
              <a:t>朝起きられない</a:t>
            </a:r>
            <a:r>
              <a:rPr lang="en-US" altLang="ja-JP" sz="2800" dirty="0">
                <a:latin typeface="ＭＳ Ｐ明朝" panose="02020600040205080304" pitchFamily="18" charset="-128"/>
                <a:ea typeface="ＭＳ Ｐ明朝" panose="02020600040205080304" pitchFamily="18" charset="-128"/>
              </a:rPr>
              <a:t>…</a:t>
            </a:r>
          </a:p>
          <a:p>
            <a:r>
              <a:rPr lang="ja-JP" altLang="en-US" sz="2800" dirty="0">
                <a:latin typeface="ＭＳ Ｐ明朝" panose="02020600040205080304" pitchFamily="18" charset="-128"/>
                <a:ea typeface="ＭＳ Ｐ明朝" panose="02020600040205080304" pitchFamily="18" charset="-128"/>
              </a:rPr>
              <a:t>学校に行っても</a:t>
            </a:r>
          </a:p>
          <a:p>
            <a:r>
              <a:rPr lang="ja-JP" altLang="en-US" sz="2800" dirty="0">
                <a:latin typeface="ＭＳ Ｐ明朝" panose="02020600040205080304" pitchFamily="18" charset="-128"/>
                <a:ea typeface="ＭＳ Ｐ明朝" panose="02020600040205080304" pitchFamily="18" charset="-128"/>
              </a:rPr>
              <a:t>授業中眠くて</a:t>
            </a:r>
            <a:r>
              <a:rPr lang="en-US" altLang="ja-JP" sz="2800" dirty="0" smtClean="0">
                <a:latin typeface="ＭＳ Ｐ明朝" panose="02020600040205080304" pitchFamily="18" charset="-128"/>
                <a:ea typeface="ＭＳ Ｐ明朝" panose="02020600040205080304" pitchFamily="18" charset="-128"/>
              </a:rPr>
              <a:t>…</a:t>
            </a:r>
          </a:p>
          <a:p>
            <a:r>
              <a:rPr lang="ja-JP" altLang="en-US" sz="2800" dirty="0" smtClean="0">
                <a:latin typeface="ＭＳ Ｐ明朝" panose="02020600040205080304" pitchFamily="18" charset="-128"/>
                <a:ea typeface="ＭＳ Ｐ明朝" panose="02020600040205080304" pitchFamily="18" charset="-128"/>
              </a:rPr>
              <a:t>宿題もやりたくない</a:t>
            </a:r>
            <a:r>
              <a:rPr lang="en-US" altLang="ja-JP" sz="2800" dirty="0" smtClean="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sp>
        <p:nvSpPr>
          <p:cNvPr id="9" name="正方形/長方形 8"/>
          <p:cNvSpPr/>
          <p:nvPr/>
        </p:nvSpPr>
        <p:spPr>
          <a:xfrm>
            <a:off x="0" y="6267727"/>
            <a:ext cx="9144001" cy="400110"/>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(5)</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ネット（ゲーム）の</a:t>
            </a:r>
            <a:r>
              <a:rPr lang="ja-JP" altLang="en-US" sz="2000" dirty="0">
                <a:solidFill>
                  <a:schemeClr val="bg1"/>
                </a:solidFill>
                <a:latin typeface="HG丸ｺﾞｼｯｸM-PRO" panose="020F0600000000000000" pitchFamily="50" charset="-128"/>
                <a:ea typeface="HG丸ｺﾞｼｯｸM-PRO" panose="020F0600000000000000" pitchFamily="50" charset="-128"/>
              </a:rPr>
              <a:t>ために仕事や勉強の能率や成果が低下したことがある</a:t>
            </a:r>
          </a:p>
        </p:txBody>
      </p:sp>
    </p:spTree>
    <p:extLst>
      <p:ext uri="{BB962C8B-B14F-4D97-AF65-F5344CB8AC3E}">
        <p14:creationId xmlns:p14="http://schemas.microsoft.com/office/powerpoint/2010/main" val="4049072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1000"/>
                                        <p:tgtEl>
                                          <p:spTgt spid="8">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1000"/>
                                        <p:tgtEl>
                                          <p:spTgt spid="8">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up)">
                                      <p:cBhvr>
                                        <p:cTn id="19" dur="10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up)">
                                      <p:cBhvr>
                                        <p:cTn id="24" dur="10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7123" cy="6120000"/>
          </a:xfrm>
          <a:prstGeom prst="rect">
            <a:avLst/>
          </a:prstGeom>
        </p:spPr>
      </p:pic>
      <p:pic>
        <p:nvPicPr>
          <p:cNvPr id="14" name="図 13"/>
          <p:cNvPicPr>
            <a:picLocks noChangeAspect="1"/>
          </p:cNvPicPr>
          <p:nvPr/>
        </p:nvPicPr>
        <p:blipFill>
          <a:blip r:embed="rId4"/>
          <a:stretch>
            <a:fillRect/>
          </a:stretch>
        </p:blipFill>
        <p:spPr>
          <a:xfrm>
            <a:off x="4756850" y="609048"/>
            <a:ext cx="1465749" cy="2863413"/>
          </a:xfrm>
          <a:prstGeom prst="rect">
            <a:avLst/>
          </a:prstGeom>
        </p:spPr>
      </p:pic>
      <p:pic>
        <p:nvPicPr>
          <p:cNvPr id="13" name="図 12"/>
          <p:cNvPicPr>
            <a:picLocks noChangeAspect="1"/>
          </p:cNvPicPr>
          <p:nvPr/>
        </p:nvPicPr>
        <p:blipFill>
          <a:blip r:embed="rId5"/>
          <a:stretch>
            <a:fillRect/>
          </a:stretch>
        </p:blipFill>
        <p:spPr>
          <a:xfrm>
            <a:off x="6187877" y="-77570"/>
            <a:ext cx="1564079" cy="2907973"/>
          </a:xfrm>
          <a:prstGeom prst="rect">
            <a:avLst/>
          </a:prstGeom>
        </p:spPr>
      </p:pic>
      <p:pic>
        <p:nvPicPr>
          <p:cNvPr id="12" name="図 11"/>
          <p:cNvPicPr>
            <a:picLocks noChangeAspect="1"/>
          </p:cNvPicPr>
          <p:nvPr/>
        </p:nvPicPr>
        <p:blipFill>
          <a:blip r:embed="rId6"/>
          <a:stretch>
            <a:fillRect/>
          </a:stretch>
        </p:blipFill>
        <p:spPr>
          <a:xfrm>
            <a:off x="7751956" y="-124353"/>
            <a:ext cx="1732620" cy="3174058"/>
          </a:xfrm>
          <a:prstGeom prst="rect">
            <a:avLst/>
          </a:prstGeom>
        </p:spPr>
      </p:pic>
      <p:sp>
        <p:nvSpPr>
          <p:cNvPr id="4" name="テキスト ボックス 3"/>
          <p:cNvSpPr txBox="1"/>
          <p:nvPr/>
        </p:nvSpPr>
        <p:spPr>
          <a:xfrm>
            <a:off x="8310489" y="108196"/>
            <a:ext cx="615553" cy="3272853"/>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「ざましゅ」がね！</a:t>
            </a:r>
            <a:endParaRPr lang="ja-JP" altLang="en-US" sz="28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6662140" y="31611"/>
            <a:ext cx="615553" cy="2165108"/>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「ラキ」がね！</a:t>
            </a:r>
            <a:endParaRPr lang="ja-JP" altLang="en-US" sz="2800" dirty="0">
              <a:latin typeface="ＭＳ Ｐ明朝" panose="02020600040205080304" pitchFamily="18" charset="-128"/>
              <a:ea typeface="ＭＳ Ｐ明朝" panose="02020600040205080304" pitchFamily="18" charset="-128"/>
            </a:endParaRPr>
          </a:p>
        </p:txBody>
      </p:sp>
      <p:pic>
        <p:nvPicPr>
          <p:cNvPr id="7" name="図 6"/>
          <p:cNvPicPr>
            <a:picLocks noChangeAspect="1"/>
          </p:cNvPicPr>
          <p:nvPr/>
        </p:nvPicPr>
        <p:blipFill rotWithShape="1">
          <a:blip r:embed="rId7"/>
          <a:srcRect l="11479" t="9059" r="17562" b="18474"/>
          <a:stretch/>
        </p:blipFill>
        <p:spPr>
          <a:xfrm>
            <a:off x="3736752" y="3067689"/>
            <a:ext cx="923130" cy="1063446"/>
          </a:xfrm>
          <a:prstGeom prst="rect">
            <a:avLst/>
          </a:prstGeom>
        </p:spPr>
      </p:pic>
      <p:pic>
        <p:nvPicPr>
          <p:cNvPr id="8" name="図 7"/>
          <p:cNvPicPr>
            <a:picLocks noChangeAspect="1"/>
          </p:cNvPicPr>
          <p:nvPr/>
        </p:nvPicPr>
        <p:blipFill rotWithShape="1">
          <a:blip r:embed="rId8"/>
          <a:srcRect l="15212" t="8095" r="19792" b="17143"/>
          <a:stretch/>
        </p:blipFill>
        <p:spPr>
          <a:xfrm>
            <a:off x="3418583" y="2337539"/>
            <a:ext cx="825689" cy="1071349"/>
          </a:xfrm>
          <a:prstGeom prst="rect">
            <a:avLst/>
          </a:prstGeom>
        </p:spPr>
      </p:pic>
      <p:sp>
        <p:nvSpPr>
          <p:cNvPr id="10" name="テキスト ボックス 9"/>
          <p:cNvSpPr txBox="1"/>
          <p:nvPr/>
        </p:nvSpPr>
        <p:spPr>
          <a:xfrm>
            <a:off x="5140705" y="721989"/>
            <a:ext cx="615553" cy="2165108"/>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「ぜぷ」がね！</a:t>
            </a:r>
            <a:endParaRPr lang="ja-JP" altLang="en-US" sz="2800" dirty="0">
              <a:latin typeface="ＭＳ Ｐ明朝" panose="02020600040205080304" pitchFamily="18" charset="-128"/>
              <a:ea typeface="ＭＳ Ｐ明朝" panose="02020600040205080304" pitchFamily="18" charset="-128"/>
            </a:endParaRPr>
          </a:p>
        </p:txBody>
      </p:sp>
      <p:pic>
        <p:nvPicPr>
          <p:cNvPr id="11" name="図 10"/>
          <p:cNvPicPr>
            <a:picLocks noChangeAspect="1"/>
          </p:cNvPicPr>
          <p:nvPr/>
        </p:nvPicPr>
        <p:blipFill>
          <a:blip r:embed="rId9"/>
          <a:stretch>
            <a:fillRect/>
          </a:stretch>
        </p:blipFill>
        <p:spPr>
          <a:xfrm>
            <a:off x="2430291" y="2415082"/>
            <a:ext cx="1224062" cy="1380757"/>
          </a:xfrm>
          <a:prstGeom prst="rect">
            <a:avLst/>
          </a:prstGeom>
        </p:spPr>
      </p:pic>
      <p:sp>
        <p:nvSpPr>
          <p:cNvPr id="15" name="円形吹き出し 14"/>
          <p:cNvSpPr/>
          <p:nvPr/>
        </p:nvSpPr>
        <p:spPr>
          <a:xfrm>
            <a:off x="3203549" y="-183617"/>
            <a:ext cx="1669703" cy="2075812"/>
          </a:xfrm>
          <a:prstGeom prst="wedgeEllipseCallout">
            <a:avLst>
              <a:gd name="adj1" fmla="val -9761"/>
              <a:gd name="adj2" fmla="val 72532"/>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6" name="テキスト ボックス 15"/>
          <p:cNvSpPr txBox="1"/>
          <p:nvPr/>
        </p:nvSpPr>
        <p:spPr>
          <a:xfrm>
            <a:off x="3519402" y="149963"/>
            <a:ext cx="1046440" cy="1561170"/>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何なの？</a:t>
            </a:r>
          </a:p>
          <a:p>
            <a:r>
              <a:rPr lang="ja-JP" altLang="en-US" sz="2800" dirty="0">
                <a:latin typeface="ＭＳ Ｐ明朝" panose="02020600040205080304" pitchFamily="18" charset="-128"/>
                <a:ea typeface="ＭＳ Ｐ明朝" panose="02020600040205080304" pitchFamily="18" charset="-128"/>
              </a:rPr>
              <a:t>それ？</a:t>
            </a:r>
          </a:p>
        </p:txBody>
      </p:sp>
      <p:pic>
        <p:nvPicPr>
          <p:cNvPr id="21" name="図 20"/>
          <p:cNvPicPr>
            <a:picLocks noChangeAspect="1"/>
          </p:cNvPicPr>
          <p:nvPr/>
        </p:nvPicPr>
        <p:blipFill>
          <a:blip r:embed="rId10"/>
          <a:stretch>
            <a:fillRect/>
          </a:stretch>
        </p:blipFill>
        <p:spPr>
          <a:xfrm>
            <a:off x="296818" y="276407"/>
            <a:ext cx="2233648" cy="2270254"/>
          </a:xfrm>
          <a:prstGeom prst="rect">
            <a:avLst/>
          </a:prstGeom>
        </p:spPr>
      </p:pic>
      <p:sp>
        <p:nvSpPr>
          <p:cNvPr id="22" name="テキスト ボックス 21"/>
          <p:cNvSpPr txBox="1"/>
          <p:nvPr/>
        </p:nvSpPr>
        <p:spPr>
          <a:xfrm>
            <a:off x="623453" y="635549"/>
            <a:ext cx="1046440" cy="1561170"/>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ネット</a:t>
            </a:r>
            <a:r>
              <a:rPr lang="ja-JP" altLang="en-US" sz="2800" dirty="0" smtClean="0">
                <a:latin typeface="ＭＳ Ｐ明朝" panose="02020600040205080304" pitchFamily="18" charset="-128"/>
                <a:ea typeface="ＭＳ Ｐ明朝" panose="02020600040205080304" pitchFamily="18" charset="-128"/>
              </a:rPr>
              <a:t>の</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友達よ！</a:t>
            </a:r>
            <a:endParaRPr lang="ja-JP" altLang="en-US" sz="2800" dirty="0">
              <a:latin typeface="ＭＳ Ｐ明朝" panose="02020600040205080304" pitchFamily="18" charset="-128"/>
              <a:ea typeface="ＭＳ Ｐ明朝" panose="02020600040205080304" pitchFamily="18" charset="-128"/>
            </a:endParaRPr>
          </a:p>
        </p:txBody>
      </p:sp>
      <p:sp>
        <p:nvSpPr>
          <p:cNvPr id="23" name="円形吹き出し 22"/>
          <p:cNvSpPr/>
          <p:nvPr/>
        </p:nvSpPr>
        <p:spPr>
          <a:xfrm>
            <a:off x="380294" y="2887097"/>
            <a:ext cx="1669703" cy="2075812"/>
          </a:xfrm>
          <a:prstGeom prst="wedgeEllipseCallout">
            <a:avLst>
              <a:gd name="adj1" fmla="val 61759"/>
              <a:gd name="adj2" fmla="val 33741"/>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900934" y="3199700"/>
            <a:ext cx="615553" cy="1561170"/>
          </a:xfrm>
          <a:prstGeom prst="rect">
            <a:avLst/>
          </a:prstGeom>
          <a:noFill/>
        </p:spPr>
        <p:txBody>
          <a:bodyPr vert="eaVert" wrap="square" rtlCol="0">
            <a:spAutoFit/>
          </a:bodyPr>
          <a:lstStyle/>
          <a:p>
            <a:r>
              <a:rPr lang="ja-JP" altLang="en-US" sz="2800" dirty="0" smtClean="0">
                <a:latin typeface="ＭＳ Ｐ明朝" panose="02020600040205080304" pitchFamily="18" charset="-128"/>
                <a:ea typeface="ＭＳ Ｐ明朝" panose="02020600040205080304" pitchFamily="18" charset="-128"/>
              </a:rPr>
              <a:t>マジか</a:t>
            </a:r>
            <a:r>
              <a:rPr lang="en-US" altLang="ja-JP" sz="2800" dirty="0" smtClean="0">
                <a:latin typeface="ＭＳ Ｐ明朝" panose="02020600040205080304" pitchFamily="18" charset="-128"/>
                <a:ea typeface="ＭＳ Ｐ明朝" panose="02020600040205080304" pitchFamily="18" charset="-128"/>
              </a:rPr>
              <a:t>…</a:t>
            </a:r>
            <a:endParaRPr lang="ja-JP" altLang="en-US" sz="2800" dirty="0">
              <a:latin typeface="ＭＳ Ｐ明朝" panose="02020600040205080304" pitchFamily="18" charset="-128"/>
              <a:ea typeface="ＭＳ Ｐ明朝" panose="02020600040205080304" pitchFamily="18" charset="-128"/>
            </a:endParaRPr>
          </a:p>
        </p:txBody>
      </p:sp>
      <p:pic>
        <p:nvPicPr>
          <p:cNvPr id="25" name="図 24"/>
          <p:cNvPicPr>
            <a:picLocks noChangeAspect="1"/>
          </p:cNvPicPr>
          <p:nvPr/>
        </p:nvPicPr>
        <p:blipFill>
          <a:blip r:embed="rId11"/>
          <a:stretch>
            <a:fillRect/>
          </a:stretch>
        </p:blipFill>
        <p:spPr>
          <a:xfrm>
            <a:off x="246511" y="3991058"/>
            <a:ext cx="789192" cy="1391368"/>
          </a:xfrm>
          <a:prstGeom prst="rect">
            <a:avLst/>
          </a:prstGeom>
        </p:spPr>
      </p:pic>
      <p:pic>
        <p:nvPicPr>
          <p:cNvPr id="26" name="図 25"/>
          <p:cNvPicPr>
            <a:picLocks noChangeAspect="1"/>
          </p:cNvPicPr>
          <p:nvPr/>
        </p:nvPicPr>
        <p:blipFill>
          <a:blip r:embed="rId12"/>
          <a:stretch>
            <a:fillRect/>
          </a:stretch>
        </p:blipFill>
        <p:spPr>
          <a:xfrm>
            <a:off x="-3781" y="1507493"/>
            <a:ext cx="983946" cy="902349"/>
          </a:xfrm>
          <a:prstGeom prst="rect">
            <a:avLst/>
          </a:prstGeom>
        </p:spPr>
      </p:pic>
      <p:pic>
        <p:nvPicPr>
          <p:cNvPr id="27" name="図 26"/>
          <p:cNvPicPr>
            <a:picLocks noChangeAspect="1"/>
          </p:cNvPicPr>
          <p:nvPr/>
        </p:nvPicPr>
        <p:blipFill>
          <a:blip r:embed="rId13"/>
          <a:stretch>
            <a:fillRect/>
          </a:stretch>
        </p:blipFill>
        <p:spPr>
          <a:xfrm>
            <a:off x="167892" y="2157781"/>
            <a:ext cx="568982" cy="526613"/>
          </a:xfrm>
          <a:prstGeom prst="rect">
            <a:avLst/>
          </a:prstGeom>
        </p:spPr>
      </p:pic>
      <p:sp>
        <p:nvSpPr>
          <p:cNvPr id="28" name="正方形/長方形 27"/>
          <p:cNvSpPr/>
          <p:nvPr/>
        </p:nvSpPr>
        <p:spPr>
          <a:xfrm>
            <a:off x="0" y="6267727"/>
            <a:ext cx="9144001" cy="400110"/>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(6)</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ネット（ゲーム）で</a:t>
            </a:r>
            <a:r>
              <a:rPr lang="ja-JP" altLang="en-US" sz="2000" dirty="0">
                <a:solidFill>
                  <a:schemeClr val="bg1"/>
                </a:solidFill>
                <a:latin typeface="HG丸ｺﾞｼｯｸM-PRO" panose="020F0600000000000000" pitchFamily="50" charset="-128"/>
                <a:ea typeface="HG丸ｺﾞｼｯｸM-PRO" panose="020F0600000000000000" pitchFamily="50" charset="-128"/>
              </a:rPr>
              <a:t>新しい仲間を作ることがある</a:t>
            </a:r>
          </a:p>
        </p:txBody>
      </p:sp>
    </p:spTree>
    <p:extLst>
      <p:ext uri="{BB962C8B-B14F-4D97-AF65-F5344CB8AC3E}">
        <p14:creationId xmlns:p14="http://schemas.microsoft.com/office/powerpoint/2010/main" val="1284571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000"/>
                                        <p:tgtEl>
                                          <p:spTgt spid="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1000"/>
                                        <p:tgtEl>
                                          <p:spTgt spid="6">
                                            <p:txEl>
                                              <p:pRg st="0" end="0"/>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up)">
                                      <p:cBhvr>
                                        <p:cTn id="37" dur="1000"/>
                                        <p:tgtEl>
                                          <p:spTgt spid="10">
                                            <p:txEl>
                                              <p:pRg st="0" end="0"/>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up)">
                                      <p:cBhvr>
                                        <p:cTn id="50" dur="1000"/>
                                        <p:tgtEl>
                                          <p:spTgt spid="16">
                                            <p:txEl>
                                              <p:pRg st="0" end="0"/>
                                            </p:txEl>
                                          </p:spTgt>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up)">
                                      <p:cBhvr>
                                        <p:cTn id="54" dur="1000"/>
                                        <p:tgtEl>
                                          <p:spTgt spid="1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Effect transition="in" filter="wipe(up)">
                                      <p:cBhvr>
                                        <p:cTn id="63" dur="1000"/>
                                        <p:tgtEl>
                                          <p:spTgt spid="22">
                                            <p:txEl>
                                              <p:pRg st="0" end="0"/>
                                            </p:txEl>
                                          </p:spTgt>
                                        </p:tgtEl>
                                      </p:cBhvr>
                                    </p:animEffect>
                                  </p:childTnLst>
                                </p:cTn>
                              </p:par>
                            </p:childTnLst>
                          </p:cTn>
                        </p:par>
                        <p:par>
                          <p:cTn id="64" fill="hold">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up)">
                                      <p:cBhvr>
                                        <p:cTn id="67" dur="1000"/>
                                        <p:tgtEl>
                                          <p:spTgt spid="22">
                                            <p:txEl>
                                              <p:pRg st="1" end="1"/>
                                            </p:txEl>
                                          </p:spTgt>
                                        </p:tgtEl>
                                      </p:cBhvr>
                                    </p:animEffect>
                                  </p:childTnLst>
                                </p:cTn>
                              </p:par>
                            </p:childTnLst>
                          </p:cTn>
                        </p:par>
                        <p:par>
                          <p:cTn id="68" fill="hold">
                            <p:stCondLst>
                              <p:cond delay="2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24">
                                            <p:txEl>
                                              <p:pRg st="0" end="0"/>
                                            </p:txEl>
                                          </p:spTgt>
                                        </p:tgtEl>
                                        <p:attrNameLst>
                                          <p:attrName>style.visibility</p:attrName>
                                        </p:attrNameLst>
                                      </p:cBhvr>
                                      <p:to>
                                        <p:strVal val="visible"/>
                                      </p:to>
                                    </p:set>
                                    <p:animEffect transition="in" filter="wipe(up)">
                                      <p:cBhvr>
                                        <p:cTn id="84" dur="1000"/>
                                        <p:tgtEl>
                                          <p:spTgt spid="24">
                                            <p:txEl>
                                              <p:pRg st="0" end="0"/>
                                            </p:txEl>
                                          </p:spTgt>
                                        </p:tgtEl>
                                      </p:cBhvr>
                                    </p:animEffect>
                                  </p:childTnLst>
                                </p:cTn>
                              </p:par>
                            </p:childTnLst>
                          </p:cTn>
                        </p:par>
                        <p:par>
                          <p:cTn id="85" fill="hold">
                            <p:stCondLst>
                              <p:cond delay="1500"/>
                            </p:stCondLst>
                            <p:childTnLst>
                              <p:par>
                                <p:cTn id="86" presetID="10" presetClass="entr" presetSubtype="0"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ppt_w</p:attrName>
                                        </p:attrNameLst>
                                      </p:cBhvr>
                                      <p:tavLst>
                                        <p:tav tm="0">
                                          <p:val>
                                            <p:fltVal val="0"/>
                                          </p:val>
                                        </p:tav>
                                        <p:tav tm="100000">
                                          <p:val>
                                            <p:strVal val="#ppt_w"/>
                                          </p:val>
                                        </p:tav>
                                      </p:tavLst>
                                    </p:anim>
                                    <p:anim calcmode="lin" valueType="num">
                                      <p:cBhvr>
                                        <p:cTn id="94" dur="500" fill="hold"/>
                                        <p:tgtEl>
                                          <p:spTgt spid="28"/>
                                        </p:tgtEl>
                                        <p:attrNameLst>
                                          <p:attrName>ppt_h</p:attrName>
                                        </p:attrNameLst>
                                      </p:cBhvr>
                                      <p:tavLst>
                                        <p:tav tm="0">
                                          <p:val>
                                            <p:fltVal val="0"/>
                                          </p:val>
                                        </p:tav>
                                        <p:tav tm="100000">
                                          <p:val>
                                            <p:strVal val="#ppt_h"/>
                                          </p:val>
                                        </p:tav>
                                      </p:tavLst>
                                    </p:anim>
                                    <p:animEffect transition="in" filter="fade">
                                      <p:cBhvr>
                                        <p:cTn id="9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10" grpId="0" build="p"/>
      <p:bldP spid="15" grpId="0" animBg="1"/>
      <p:bldP spid="16" grpId="0" build="p"/>
      <p:bldP spid="22" grpId="0" build="p"/>
      <p:bldP spid="23" grpId="0" animBg="1"/>
      <p:bldP spid="24" grpId="0" build="p"/>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7123" cy="6120000"/>
          </a:xfrm>
          <a:prstGeom prst="rect">
            <a:avLst/>
          </a:prstGeom>
        </p:spPr>
      </p:pic>
      <p:sp>
        <p:nvSpPr>
          <p:cNvPr id="4" name="円形吹き出し 3"/>
          <p:cNvSpPr/>
          <p:nvPr/>
        </p:nvSpPr>
        <p:spPr>
          <a:xfrm>
            <a:off x="6642633" y="-23372"/>
            <a:ext cx="2455476" cy="3442427"/>
          </a:xfrm>
          <a:prstGeom prst="wedgeEllipseCallout">
            <a:avLst>
              <a:gd name="adj1" fmla="val -41885"/>
              <a:gd name="adj2" fmla="val 52259"/>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5" name="テキスト ボックス 4"/>
          <p:cNvSpPr txBox="1"/>
          <p:nvPr/>
        </p:nvSpPr>
        <p:spPr>
          <a:xfrm>
            <a:off x="6890734" y="345173"/>
            <a:ext cx="1908215" cy="3073882"/>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今日はレオに</a:t>
            </a:r>
          </a:p>
          <a:p>
            <a:r>
              <a:rPr lang="ja-JP" altLang="en-US" sz="2800" dirty="0">
                <a:latin typeface="ＭＳ Ｐ明朝" panose="02020600040205080304" pitchFamily="18" charset="-128"/>
                <a:ea typeface="ＭＳ Ｐ明朝" panose="02020600040205080304" pitchFamily="18" charset="-128"/>
              </a:rPr>
              <a:t>ムカつくこと！</a:t>
            </a:r>
          </a:p>
          <a:p>
            <a:r>
              <a:rPr lang="ja-JP" altLang="en-US" sz="2800" dirty="0">
                <a:latin typeface="ＭＳ Ｐ明朝" panose="02020600040205080304" pitchFamily="18" charset="-128"/>
                <a:ea typeface="ＭＳ Ｐ明朝" panose="02020600040205080304" pitchFamily="18" charset="-128"/>
              </a:rPr>
              <a:t>言われた。</a:t>
            </a:r>
          </a:p>
          <a:p>
            <a:r>
              <a:rPr lang="ja-JP" altLang="en-US" sz="2800" dirty="0">
                <a:latin typeface="ＭＳ Ｐ明朝" panose="02020600040205080304" pitchFamily="18" charset="-128"/>
                <a:ea typeface="ＭＳ Ｐ明朝" panose="02020600040205080304" pitchFamily="18" charset="-128"/>
              </a:rPr>
              <a:t>ムシャクシャする！</a:t>
            </a:r>
          </a:p>
        </p:txBody>
      </p:sp>
      <p:pic>
        <p:nvPicPr>
          <p:cNvPr id="6" name="図 5"/>
          <p:cNvPicPr>
            <a:picLocks noChangeAspect="1"/>
          </p:cNvPicPr>
          <p:nvPr/>
        </p:nvPicPr>
        <p:blipFill>
          <a:blip r:embed="rId4"/>
          <a:stretch>
            <a:fillRect/>
          </a:stretch>
        </p:blipFill>
        <p:spPr>
          <a:xfrm>
            <a:off x="5725899" y="2050521"/>
            <a:ext cx="1013136" cy="2018959"/>
          </a:xfrm>
          <a:prstGeom prst="rect">
            <a:avLst/>
          </a:prstGeom>
        </p:spPr>
      </p:pic>
      <p:sp>
        <p:nvSpPr>
          <p:cNvPr id="9" name="正方形/長方形 8"/>
          <p:cNvSpPr/>
          <p:nvPr/>
        </p:nvSpPr>
        <p:spPr>
          <a:xfrm rot="1295293">
            <a:off x="4127130" y="702476"/>
            <a:ext cx="800219" cy="2096087"/>
          </a:xfrm>
          <a:prstGeom prst="rect">
            <a:avLst/>
          </a:prstGeom>
          <a:noFill/>
        </p:spPr>
        <p:txBody>
          <a:bodyPr vert="eaVert" wrap="none" lIns="91440" tIns="45720" rIns="91440" bIns="45720">
            <a:spAutoFit/>
          </a:bodyPr>
          <a:lstStyle/>
          <a:p>
            <a:pPr algn="ctr"/>
            <a:r>
              <a:rPr lang="ja-JP" altLang="en-US" sz="4000" b="1" cap="none" spc="0"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ネトゲ～</a:t>
            </a:r>
            <a:endParaRPr lang="ja-JP" altLang="en-US" sz="4000" b="1" cap="none" spc="0"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sp>
        <p:nvSpPr>
          <p:cNvPr id="10" name="正方形/長方形 9"/>
          <p:cNvSpPr/>
          <p:nvPr/>
        </p:nvSpPr>
        <p:spPr>
          <a:xfrm rot="421213">
            <a:off x="3354567" y="-44259"/>
            <a:ext cx="800219" cy="2770950"/>
          </a:xfrm>
          <a:prstGeom prst="rect">
            <a:avLst/>
          </a:prstGeom>
          <a:noFill/>
        </p:spPr>
        <p:txBody>
          <a:bodyPr vert="eaVert" wrap="none" lIns="91440" tIns="45720" rIns="91440" bIns="45720">
            <a:spAutoFit/>
          </a:bodyPr>
          <a:lstStyle/>
          <a:p>
            <a:pPr algn="ctr"/>
            <a:r>
              <a:rPr lang="ja-JP" altLang="en-US" sz="4000" b="1" cap="none" spc="0" dirty="0" smtClean="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いやされる～</a:t>
            </a:r>
            <a:endParaRPr lang="ja-JP" altLang="en-US" sz="4000" b="1" cap="none" spc="0" dirty="0">
              <a:ln w="19050">
                <a:solidFill>
                  <a:schemeClr val="bg1"/>
                </a:solid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sp>
        <p:nvSpPr>
          <p:cNvPr id="11" name="円形吹き出し 10"/>
          <p:cNvSpPr/>
          <p:nvPr/>
        </p:nvSpPr>
        <p:spPr>
          <a:xfrm>
            <a:off x="-290057" y="-133941"/>
            <a:ext cx="2960832" cy="3442427"/>
          </a:xfrm>
          <a:prstGeom prst="wedgeEllipseCallout">
            <a:avLst>
              <a:gd name="adj1" fmla="val 38049"/>
              <a:gd name="adj2" fmla="val 46567"/>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2" name="テキスト ボックス 11"/>
          <p:cNvSpPr txBox="1"/>
          <p:nvPr/>
        </p:nvSpPr>
        <p:spPr>
          <a:xfrm>
            <a:off x="-13434" y="317379"/>
            <a:ext cx="2339102" cy="3073882"/>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これやってると</a:t>
            </a:r>
          </a:p>
          <a:p>
            <a:r>
              <a:rPr lang="ja-JP" altLang="en-US" sz="2800" dirty="0">
                <a:latin typeface="ＭＳ Ｐ明朝" panose="02020600040205080304" pitchFamily="18" charset="-128"/>
                <a:ea typeface="ＭＳ Ｐ明朝" panose="02020600040205080304" pitchFamily="18" charset="-128"/>
              </a:rPr>
              <a:t>忘れられる</a:t>
            </a:r>
            <a:r>
              <a:rPr lang="ja-JP" altLang="en-US" sz="2800" dirty="0" err="1">
                <a:latin typeface="ＭＳ Ｐ明朝" panose="02020600040205080304" pitchFamily="18" charset="-128"/>
                <a:ea typeface="ＭＳ Ｐ明朝" panose="02020600040205080304" pitchFamily="18" charset="-128"/>
              </a:rPr>
              <a:t>ん</a:t>
            </a:r>
            <a:endParaRPr lang="ja-JP" altLang="en-US" sz="2800" dirty="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だよな</a:t>
            </a:r>
            <a:r>
              <a:rPr lang="ja-JP" altLang="en-US" sz="2800" dirty="0" smtClean="0">
                <a:latin typeface="ＭＳ Ｐ明朝" panose="02020600040205080304" pitchFamily="18" charset="-128"/>
                <a:ea typeface="ＭＳ Ｐ明朝" panose="02020600040205080304" pitchFamily="18" charset="-128"/>
              </a:rPr>
              <a:t>！</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必要</a:t>
            </a:r>
            <a:r>
              <a:rPr lang="ja-JP" altLang="en-US" sz="2800" dirty="0" smtClean="0">
                <a:latin typeface="ＭＳ Ｐ明朝" panose="02020600040205080304" pitchFamily="18" charset="-128"/>
                <a:ea typeface="ＭＳ Ｐ明朝" panose="02020600040205080304" pitchFamily="18" charset="-128"/>
              </a:rPr>
              <a:t>とされてる</a:t>
            </a:r>
            <a:endParaRPr lang="en-US" altLang="ja-JP" sz="2800" dirty="0" smtClean="0">
              <a:latin typeface="ＭＳ Ｐ明朝" panose="02020600040205080304" pitchFamily="18" charset="-128"/>
              <a:ea typeface="ＭＳ Ｐ明朝" panose="02020600040205080304" pitchFamily="18" charset="-128"/>
            </a:endParaRPr>
          </a:p>
          <a:p>
            <a:r>
              <a:rPr lang="ja-JP" altLang="en-US" sz="2800" dirty="0">
                <a:latin typeface="ＭＳ Ｐ明朝" panose="02020600040205080304" pitchFamily="18" charset="-128"/>
                <a:ea typeface="ＭＳ Ｐ明朝" panose="02020600040205080304" pitchFamily="18" charset="-128"/>
              </a:rPr>
              <a:t>感</a:t>
            </a:r>
            <a:r>
              <a:rPr lang="ja-JP" altLang="en-US" sz="2800" dirty="0" smtClean="0">
                <a:latin typeface="ＭＳ Ｐ明朝" panose="02020600040205080304" pitchFamily="18" charset="-128"/>
                <a:ea typeface="ＭＳ Ｐ明朝" panose="02020600040205080304" pitchFamily="18" charset="-128"/>
              </a:rPr>
              <a:t>がある～～</a:t>
            </a:r>
            <a:endParaRPr lang="ja-JP" altLang="en-US" sz="2800" dirty="0">
              <a:latin typeface="ＭＳ Ｐ明朝" panose="02020600040205080304" pitchFamily="18" charset="-128"/>
              <a:ea typeface="ＭＳ Ｐ明朝" panose="02020600040205080304" pitchFamily="18" charset="-128"/>
            </a:endParaRPr>
          </a:p>
        </p:txBody>
      </p:sp>
      <p:sp>
        <p:nvSpPr>
          <p:cNvPr id="13" name="正方形/長方形 12"/>
          <p:cNvSpPr/>
          <p:nvPr/>
        </p:nvSpPr>
        <p:spPr>
          <a:xfrm>
            <a:off x="0" y="6267727"/>
            <a:ext cx="9144001" cy="400110"/>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(7)</a:t>
            </a:r>
            <a:r>
              <a:rPr lang="ja-JP" altLang="en-US" sz="2000" dirty="0">
                <a:solidFill>
                  <a:schemeClr val="bg1"/>
                </a:solidFill>
                <a:latin typeface="HG丸ｺﾞｼｯｸM-PRO" panose="020F0600000000000000" pitchFamily="50" charset="-128"/>
                <a:ea typeface="HG丸ｺﾞｼｯｸM-PRO" panose="020F0600000000000000" pitchFamily="50" charset="-128"/>
              </a:rPr>
              <a:t>日々の心配やストレスが</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ネット（ゲーム）を</a:t>
            </a:r>
            <a:r>
              <a:rPr lang="ja-JP" altLang="en-US" sz="2000" dirty="0">
                <a:solidFill>
                  <a:schemeClr val="bg1"/>
                </a:solidFill>
                <a:latin typeface="HG丸ｺﾞｼｯｸM-PRO" panose="020F0600000000000000" pitchFamily="50" charset="-128"/>
                <a:ea typeface="HG丸ｺﾞｼｯｸM-PRO" panose="020F0600000000000000" pitchFamily="50" charset="-128"/>
              </a:rPr>
              <a:t>すると落ち着くことがある</a:t>
            </a:r>
          </a:p>
        </p:txBody>
      </p:sp>
    </p:spTree>
    <p:extLst>
      <p:ext uri="{BB962C8B-B14F-4D97-AF65-F5344CB8AC3E}">
        <p14:creationId xmlns:p14="http://schemas.microsoft.com/office/powerpoint/2010/main" val="833405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0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1000"/>
                                        <p:tgtEl>
                                          <p:spTgt spid="5">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1000"/>
                                        <p:tgtEl>
                                          <p:spTgt spid="5">
                                            <p:txEl>
                                              <p:pRg st="2" end="2"/>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1000"/>
                                        <p:tgtEl>
                                          <p:spTgt spid="5">
                                            <p:txEl>
                                              <p:pRg st="3" end="3"/>
                                            </p:txEl>
                                          </p:spTgt>
                                        </p:tgtEl>
                                      </p:cBhvr>
                                    </p:animEffect>
                                  </p:childTnLst>
                                </p:cTn>
                              </p:par>
                            </p:childTnLst>
                          </p:cTn>
                        </p:par>
                        <p:par>
                          <p:cTn id="24" fill="hold">
                            <p:stCondLst>
                              <p:cond delay="45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1000"/>
                                        <p:tgtEl>
                                          <p:spTgt spid="9"/>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up)">
                                      <p:cBhvr>
                                        <p:cTn id="47" dur="1000"/>
                                        <p:tgtEl>
                                          <p:spTgt spid="12">
                                            <p:txEl>
                                              <p:pRg st="0" end="0"/>
                                            </p:txEl>
                                          </p:spTgt>
                                        </p:tgtEl>
                                      </p:cBhvr>
                                    </p:animEffect>
                                  </p:childTnLst>
                                </p:cTn>
                              </p:par>
                            </p:childTnLst>
                          </p:cTn>
                        </p:par>
                        <p:par>
                          <p:cTn id="48" fill="hold">
                            <p:stCondLst>
                              <p:cond delay="1500"/>
                            </p:stCondLst>
                            <p:childTnLst>
                              <p:par>
                                <p:cTn id="49" presetID="22" presetClass="entr" presetSubtype="1" fill="hold" grpId="0" nodeType="after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wipe(up)">
                                      <p:cBhvr>
                                        <p:cTn id="51" dur="1000"/>
                                        <p:tgtEl>
                                          <p:spTgt spid="12">
                                            <p:txEl>
                                              <p:pRg st="1" end="1"/>
                                            </p:txEl>
                                          </p:spTgt>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2">
                                            <p:txEl>
                                              <p:pRg st="2" end="2"/>
                                            </p:txEl>
                                          </p:spTgt>
                                        </p:tgtEl>
                                        <p:attrNameLst>
                                          <p:attrName>style.visibility</p:attrName>
                                        </p:attrNameLst>
                                      </p:cBhvr>
                                      <p:to>
                                        <p:strVal val="visible"/>
                                      </p:to>
                                    </p:set>
                                    <p:animEffect transition="in" filter="wipe(up)">
                                      <p:cBhvr>
                                        <p:cTn id="55" dur="1000"/>
                                        <p:tgtEl>
                                          <p:spTgt spid="12">
                                            <p:txEl>
                                              <p:pRg st="2" end="2"/>
                                            </p:txEl>
                                          </p:spTgt>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wipe(up)">
                                      <p:cBhvr>
                                        <p:cTn id="59" dur="1000"/>
                                        <p:tgtEl>
                                          <p:spTgt spid="12">
                                            <p:txEl>
                                              <p:pRg st="3" end="3"/>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12">
                                            <p:txEl>
                                              <p:pRg st="4" end="4"/>
                                            </p:txEl>
                                          </p:spTgt>
                                        </p:tgtEl>
                                        <p:attrNameLst>
                                          <p:attrName>style.visibility</p:attrName>
                                        </p:attrNameLst>
                                      </p:cBhvr>
                                      <p:to>
                                        <p:strVal val="visible"/>
                                      </p:to>
                                    </p:set>
                                    <p:animEffect transition="in" filter="wipe(up)">
                                      <p:cBhvr>
                                        <p:cTn id="63" dur="1000"/>
                                        <p:tgtEl>
                                          <p:spTgt spid="12">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9" grpId="0"/>
      <p:bldP spid="10" grpId="0"/>
      <p:bldP spid="11" grpId="0" animBg="1"/>
      <p:bldP spid="12" grpId="0" build="p"/>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r="1977"/>
          <a:stretch/>
        </p:blipFill>
        <p:spPr>
          <a:xfrm>
            <a:off x="0" y="0"/>
            <a:ext cx="9159696" cy="6120000"/>
          </a:xfrm>
          <a:prstGeom prst="rect">
            <a:avLst/>
          </a:prstGeom>
        </p:spPr>
      </p:pic>
      <p:sp>
        <p:nvSpPr>
          <p:cNvPr id="3" name="正方形/長方形 2"/>
          <p:cNvSpPr/>
          <p:nvPr/>
        </p:nvSpPr>
        <p:spPr>
          <a:xfrm rot="472572">
            <a:off x="7893160" y="523125"/>
            <a:ext cx="800219" cy="1993494"/>
          </a:xfrm>
          <a:prstGeom prst="rect">
            <a:avLst/>
          </a:prstGeom>
          <a:noFill/>
        </p:spPr>
        <p:txBody>
          <a:bodyPr vert="eaVert" wrap="none" lIns="91440" tIns="45720" rIns="91440" bIns="45720">
            <a:spAutoFit/>
          </a:bodyPr>
          <a:lstStyle/>
          <a:p>
            <a:pPr algn="ctr"/>
            <a:r>
              <a:rPr lang="ja-JP" altLang="en-US" sz="4000" b="0" cap="none" spc="0" dirty="0" smtClean="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イライラ</a:t>
            </a:r>
            <a:endParaRPr lang="ja-JP" altLang="en-US" sz="4000" b="0" cap="none" spc="0" dirty="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sp>
        <p:nvSpPr>
          <p:cNvPr id="6" name="正方形/長方形 5"/>
          <p:cNvSpPr/>
          <p:nvPr/>
        </p:nvSpPr>
        <p:spPr>
          <a:xfrm rot="20591845">
            <a:off x="6371267" y="550806"/>
            <a:ext cx="800219" cy="1993494"/>
          </a:xfrm>
          <a:prstGeom prst="rect">
            <a:avLst/>
          </a:prstGeom>
          <a:noFill/>
        </p:spPr>
        <p:txBody>
          <a:bodyPr vert="eaVert" wrap="none" lIns="91440" tIns="45720" rIns="91440" bIns="45720">
            <a:spAutoFit/>
          </a:bodyPr>
          <a:lstStyle/>
          <a:p>
            <a:pPr algn="ctr"/>
            <a:r>
              <a:rPr lang="ja-JP" altLang="en-US" sz="4000" b="0" cap="none" spc="0" dirty="0" smtClean="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イライラ</a:t>
            </a:r>
            <a:endParaRPr lang="ja-JP" altLang="en-US" sz="4000" b="0" cap="none" spc="0" dirty="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sp>
        <p:nvSpPr>
          <p:cNvPr id="7" name="正方形/長方形 6"/>
          <p:cNvSpPr/>
          <p:nvPr/>
        </p:nvSpPr>
        <p:spPr>
          <a:xfrm rot="19124938">
            <a:off x="5105882" y="1207657"/>
            <a:ext cx="800219" cy="1996700"/>
          </a:xfrm>
          <a:prstGeom prst="rect">
            <a:avLst/>
          </a:prstGeom>
          <a:noFill/>
        </p:spPr>
        <p:txBody>
          <a:bodyPr vert="eaVert" wrap="none" lIns="91440" tIns="45720" rIns="91440" bIns="45720">
            <a:spAutoFit/>
          </a:bodyPr>
          <a:lstStyle/>
          <a:p>
            <a:pPr algn="ctr"/>
            <a:r>
              <a:rPr lang="ja-JP" altLang="en-US" sz="4000" b="0" cap="none" spc="0" dirty="0" smtClean="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ギスギス</a:t>
            </a:r>
            <a:endParaRPr lang="ja-JP" altLang="en-US" sz="4000" b="0" cap="none" spc="0" dirty="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sp>
        <p:nvSpPr>
          <p:cNvPr id="8" name="正方形/長方形 7"/>
          <p:cNvSpPr/>
          <p:nvPr/>
        </p:nvSpPr>
        <p:spPr>
          <a:xfrm rot="18011789">
            <a:off x="4748149" y="3217227"/>
            <a:ext cx="800219" cy="1996700"/>
          </a:xfrm>
          <a:prstGeom prst="rect">
            <a:avLst/>
          </a:prstGeom>
          <a:noFill/>
        </p:spPr>
        <p:txBody>
          <a:bodyPr vert="eaVert" wrap="none" lIns="91440" tIns="45720" rIns="91440" bIns="45720">
            <a:spAutoFit/>
          </a:bodyPr>
          <a:lstStyle/>
          <a:p>
            <a:pPr algn="ctr"/>
            <a:r>
              <a:rPr lang="ja-JP" altLang="en-US" sz="4000" b="0" cap="none" spc="0" dirty="0" smtClean="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ギスギス</a:t>
            </a:r>
            <a:endParaRPr lang="ja-JP" altLang="en-US" sz="4000" b="0" cap="none" spc="0" dirty="0">
              <a:ln w="19050">
                <a:solidFill>
                  <a:srgbClr val="FF0000"/>
                </a:solidFill>
              </a:ln>
              <a:solidFill>
                <a:srgbClr val="FFFF00"/>
              </a:solidFill>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sp>
        <p:nvSpPr>
          <p:cNvPr id="9" name="円形吹き出し 8"/>
          <p:cNvSpPr/>
          <p:nvPr/>
        </p:nvSpPr>
        <p:spPr>
          <a:xfrm>
            <a:off x="2534194" y="477699"/>
            <a:ext cx="2223486" cy="2982326"/>
          </a:xfrm>
          <a:prstGeom prst="wedgeEllipseCallout">
            <a:avLst>
              <a:gd name="adj1" fmla="val -40169"/>
              <a:gd name="adj2" fmla="val 47477"/>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0" name="テキスト ボックス 9"/>
          <p:cNvSpPr txBox="1"/>
          <p:nvPr/>
        </p:nvSpPr>
        <p:spPr>
          <a:xfrm>
            <a:off x="2907273" y="817173"/>
            <a:ext cx="1477328" cy="2476844"/>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何をそんなに</a:t>
            </a:r>
          </a:p>
          <a:p>
            <a:r>
              <a:rPr lang="ja-JP" altLang="en-US" sz="2800" dirty="0">
                <a:latin typeface="ＭＳ Ｐ明朝" panose="02020600040205080304" pitchFamily="18" charset="-128"/>
                <a:ea typeface="ＭＳ Ｐ明朝" panose="02020600040205080304" pitchFamily="18" charset="-128"/>
              </a:rPr>
              <a:t>イライラ</a:t>
            </a:r>
          </a:p>
          <a:p>
            <a:r>
              <a:rPr lang="ja-JP" altLang="en-US" sz="2800" dirty="0">
                <a:latin typeface="ＭＳ Ｐ明朝" panose="02020600040205080304" pitchFamily="18" charset="-128"/>
                <a:ea typeface="ＭＳ Ｐ明朝" panose="02020600040205080304" pitchFamily="18" charset="-128"/>
              </a:rPr>
              <a:t>しているん</a:t>
            </a:r>
            <a:r>
              <a:rPr lang="ja-JP" altLang="en-US" sz="2800" dirty="0" smtClean="0">
                <a:latin typeface="ＭＳ Ｐ明朝" panose="02020600040205080304" pitchFamily="18" charset="-128"/>
                <a:ea typeface="ＭＳ Ｐ明朝" panose="02020600040205080304" pitchFamily="18" charset="-128"/>
              </a:rPr>
              <a:t>だ？</a:t>
            </a:r>
            <a:endParaRPr lang="ja-JP" altLang="en-US" sz="2800" dirty="0">
              <a:latin typeface="ＭＳ Ｐ明朝" panose="02020600040205080304" pitchFamily="18" charset="-128"/>
              <a:ea typeface="ＭＳ Ｐ明朝" panose="02020600040205080304" pitchFamily="18" charset="-128"/>
            </a:endParaRPr>
          </a:p>
        </p:txBody>
      </p:sp>
      <p:sp>
        <p:nvSpPr>
          <p:cNvPr id="12" name="円形吹き出し 11"/>
          <p:cNvSpPr/>
          <p:nvPr/>
        </p:nvSpPr>
        <p:spPr>
          <a:xfrm>
            <a:off x="229556" y="231116"/>
            <a:ext cx="2223486" cy="2982326"/>
          </a:xfrm>
          <a:prstGeom prst="wedgeEllipseCallout">
            <a:avLst>
              <a:gd name="adj1" fmla="val -9913"/>
              <a:gd name="adj2" fmla="val 62588"/>
            </a:avLst>
          </a:prstGeom>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latin typeface="ＭＳ Ｐ明朝" panose="02020600040205080304" pitchFamily="18" charset="-128"/>
              <a:ea typeface="ＭＳ Ｐ明朝" panose="02020600040205080304" pitchFamily="18" charset="-128"/>
            </a:endParaRPr>
          </a:p>
        </p:txBody>
      </p:sp>
      <p:sp>
        <p:nvSpPr>
          <p:cNvPr id="13" name="テキスト ボックス 12"/>
          <p:cNvSpPr txBox="1"/>
          <p:nvPr/>
        </p:nvSpPr>
        <p:spPr>
          <a:xfrm>
            <a:off x="602637" y="570590"/>
            <a:ext cx="1477328" cy="2476844"/>
          </a:xfrm>
          <a:prstGeom prst="rect">
            <a:avLst/>
          </a:prstGeom>
          <a:noFill/>
        </p:spPr>
        <p:txBody>
          <a:bodyPr vert="eaVert" wrap="square" rtlCol="0">
            <a:spAutoFit/>
          </a:bodyPr>
          <a:lstStyle/>
          <a:p>
            <a:r>
              <a:rPr lang="ja-JP" altLang="en-US" sz="2800" dirty="0">
                <a:latin typeface="ＭＳ Ｐ明朝" panose="02020600040205080304" pitchFamily="18" charset="-128"/>
                <a:ea typeface="ＭＳ Ｐ明朝" panose="02020600040205080304" pitchFamily="18" charset="-128"/>
              </a:rPr>
              <a:t>ネットから離れ</a:t>
            </a:r>
          </a:p>
          <a:p>
            <a:r>
              <a:rPr lang="ja-JP" altLang="en-US" sz="2800" dirty="0" err="1">
                <a:latin typeface="ＭＳ Ｐ明朝" panose="02020600040205080304" pitchFamily="18" charset="-128"/>
                <a:ea typeface="ＭＳ Ｐ明朝" panose="02020600040205080304" pitchFamily="18" charset="-128"/>
              </a:rPr>
              <a:t>ると</a:t>
            </a:r>
            <a:r>
              <a:rPr lang="ja-JP" altLang="en-US" sz="2800" dirty="0">
                <a:latin typeface="ＭＳ Ｐ明朝" panose="02020600040205080304" pitchFamily="18" charset="-128"/>
                <a:ea typeface="ＭＳ Ｐ明朝" panose="02020600040205080304" pitchFamily="18" charset="-128"/>
              </a:rPr>
              <a:t>最近、ああ</a:t>
            </a:r>
          </a:p>
          <a:p>
            <a:r>
              <a:rPr lang="ja-JP" altLang="en-US" sz="2800" dirty="0">
                <a:latin typeface="ＭＳ Ｐ明朝" panose="02020600040205080304" pitchFamily="18" charset="-128"/>
                <a:ea typeface="ＭＳ Ｐ明朝" panose="02020600040205080304" pitchFamily="18" charset="-128"/>
              </a:rPr>
              <a:t>なのよ。</a:t>
            </a:r>
          </a:p>
        </p:txBody>
      </p:sp>
      <p:sp>
        <p:nvSpPr>
          <p:cNvPr id="14" name="正方形/長方形 13"/>
          <p:cNvSpPr/>
          <p:nvPr/>
        </p:nvSpPr>
        <p:spPr>
          <a:xfrm rot="21038996">
            <a:off x="360188" y="1340535"/>
            <a:ext cx="615553" cy="1658466"/>
          </a:xfrm>
          <a:prstGeom prst="rect">
            <a:avLst/>
          </a:prstGeom>
          <a:noFill/>
        </p:spPr>
        <p:txBody>
          <a:bodyPr vert="eaVert" wrap="none" lIns="91440" tIns="45720" rIns="91440" bIns="45720">
            <a:spAutoFit/>
          </a:bodyPr>
          <a:lstStyle/>
          <a:p>
            <a:pPr algn="ctr"/>
            <a:r>
              <a:rPr lang="ja-JP" altLang="en-US" sz="2800" b="0" cap="none" spc="0" dirty="0" smtClean="0">
                <a:ln w="19050">
                  <a:no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rPr>
              <a:t>困ったわ～</a:t>
            </a:r>
            <a:endParaRPr lang="ja-JP" altLang="en-US" sz="2800" b="0" cap="none" spc="0" dirty="0">
              <a:ln w="19050">
                <a:noFill/>
              </a:ln>
              <a:effectLst>
                <a:outerShdw blurRad="38100" dist="19050" dir="2700000" algn="tl" rotWithShape="0">
                  <a:schemeClr val="dk1">
                    <a:alpha val="40000"/>
                  </a:schemeClr>
                </a:outerShdw>
              </a:effectLst>
              <a:latin typeface="ふい字Ｐ" panose="02000600000000000000" pitchFamily="2" charset="-128"/>
              <a:ea typeface="ふい字Ｐ" panose="02000600000000000000" pitchFamily="2" charset="-128"/>
            </a:endParaRPr>
          </a:p>
        </p:txBody>
      </p:sp>
      <p:pic>
        <p:nvPicPr>
          <p:cNvPr id="15" name="図 14"/>
          <p:cNvPicPr>
            <a:picLocks noChangeAspect="1"/>
          </p:cNvPicPr>
          <p:nvPr/>
        </p:nvPicPr>
        <p:blipFill>
          <a:blip r:embed="rId4"/>
          <a:stretch>
            <a:fillRect/>
          </a:stretch>
        </p:blipFill>
        <p:spPr>
          <a:xfrm>
            <a:off x="160436" y="2322351"/>
            <a:ext cx="589649" cy="1027863"/>
          </a:xfrm>
          <a:prstGeom prst="rect">
            <a:avLst/>
          </a:prstGeom>
        </p:spPr>
      </p:pic>
      <p:sp>
        <p:nvSpPr>
          <p:cNvPr id="16" name="正方形/長方形 15"/>
          <p:cNvSpPr/>
          <p:nvPr/>
        </p:nvSpPr>
        <p:spPr>
          <a:xfrm>
            <a:off x="0" y="6156696"/>
            <a:ext cx="9144001" cy="707886"/>
          </a:xfrm>
          <a:prstGeom prst="rect">
            <a:avLst/>
          </a:prstGeom>
        </p:spPr>
        <p:txBody>
          <a:bodyPr wrap="square">
            <a:spAutoFit/>
          </a:bodyPr>
          <a:lstStyle/>
          <a:p>
            <a:r>
              <a:rPr lang="en-US" altLang="ja-JP" sz="2000" dirty="0">
                <a:solidFill>
                  <a:schemeClr val="bg1"/>
                </a:solidFill>
                <a:latin typeface="HG丸ｺﾞｼｯｸM-PRO" panose="020F0600000000000000" pitchFamily="50" charset="-128"/>
                <a:ea typeface="HG丸ｺﾞｼｯｸM-PRO" panose="020F0600000000000000" pitchFamily="50" charset="-128"/>
              </a:rPr>
              <a:t>(8)</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ネット（ゲーム）中</a:t>
            </a:r>
            <a:r>
              <a:rPr lang="ja-JP" altLang="en-US" sz="2000" dirty="0">
                <a:solidFill>
                  <a:schemeClr val="bg1"/>
                </a:solidFill>
                <a:latin typeface="HG丸ｺﾞｼｯｸM-PRO" panose="020F0600000000000000" pitchFamily="50" charset="-128"/>
                <a:ea typeface="HG丸ｺﾞｼｯｸM-PRO" panose="020F0600000000000000" pitchFamily="50" charset="-128"/>
              </a:rPr>
              <a:t>に邪魔をされるとイライラしたり怒ったり</a:t>
            </a: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する</a:t>
            </a:r>
            <a:endParaRPr lang="en-US" altLang="ja-JP" sz="2000" dirty="0" smtClean="0">
              <a:solidFill>
                <a:schemeClr val="bg1"/>
              </a:solidFill>
              <a:latin typeface="HG丸ｺﾞｼｯｸM-PRO" panose="020F0600000000000000" pitchFamily="50" charset="-128"/>
              <a:ea typeface="HG丸ｺﾞｼｯｸM-PRO" panose="020F0600000000000000" pitchFamily="50" charset="-128"/>
            </a:endParaRPr>
          </a:p>
          <a:p>
            <a:pPr algn="r"/>
            <a:r>
              <a:rPr lang="ja-JP" altLang="en-US" sz="2000" dirty="0" smtClean="0">
                <a:solidFill>
                  <a:schemeClr val="bg1"/>
                </a:solidFill>
                <a:latin typeface="HG丸ｺﾞｼｯｸM-PRO" panose="020F0600000000000000" pitchFamily="50" charset="-128"/>
                <a:ea typeface="HG丸ｺﾞｼｯｸM-PRO" panose="020F0600000000000000" pitchFamily="50" charset="-128"/>
              </a:rPr>
              <a:t>こと</a:t>
            </a:r>
            <a:r>
              <a:rPr lang="ja-JP" altLang="en-US" sz="2000" dirty="0">
                <a:solidFill>
                  <a:schemeClr val="bg1"/>
                </a:solidFill>
                <a:latin typeface="HG丸ｺﾞｼｯｸM-PRO" panose="020F0600000000000000" pitchFamily="50" charset="-128"/>
                <a:ea typeface="HG丸ｺﾞｼｯｸM-PRO" panose="020F0600000000000000" pitchFamily="50" charset="-128"/>
              </a:rPr>
              <a:t>がある</a:t>
            </a:r>
          </a:p>
        </p:txBody>
      </p:sp>
    </p:spTree>
    <p:extLst>
      <p:ext uri="{BB962C8B-B14F-4D97-AF65-F5344CB8AC3E}">
        <p14:creationId xmlns:p14="http://schemas.microsoft.com/office/powerpoint/2010/main" val="4282885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up)">
                                      <p:cBhvr>
                                        <p:cTn id="28" dur="1000"/>
                                        <p:tgtEl>
                                          <p:spTgt spid="10">
                                            <p:txEl>
                                              <p:pRg st="0" end="0"/>
                                            </p:txEl>
                                          </p:spTgt>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1000"/>
                                        <p:tgtEl>
                                          <p:spTgt spid="10">
                                            <p:txEl>
                                              <p:pRg st="1" end="1"/>
                                            </p:txEl>
                                          </p:spTgt>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up)">
                                      <p:cBhvr>
                                        <p:cTn id="36" dur="10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up)">
                                      <p:cBhvr>
                                        <p:cTn id="45" dur="1000"/>
                                        <p:tgtEl>
                                          <p:spTgt spid="13">
                                            <p:txEl>
                                              <p:pRg st="0" end="0"/>
                                            </p:txEl>
                                          </p:spTgt>
                                        </p:tgtEl>
                                      </p:cBhvr>
                                    </p:animEffect>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wipe(up)">
                                      <p:cBhvr>
                                        <p:cTn id="49" dur="1000"/>
                                        <p:tgtEl>
                                          <p:spTgt spid="13">
                                            <p:txEl>
                                              <p:pRg st="1" end="1"/>
                                            </p:txEl>
                                          </p:spTgt>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13">
                                            <p:txEl>
                                              <p:pRg st="2" end="2"/>
                                            </p:txEl>
                                          </p:spTgt>
                                        </p:tgtEl>
                                        <p:attrNameLst>
                                          <p:attrName>style.visibility</p:attrName>
                                        </p:attrNameLst>
                                      </p:cBhvr>
                                      <p:to>
                                        <p:strVal val="visible"/>
                                      </p:to>
                                    </p:set>
                                    <p:animEffect transition="in" filter="wipe(up)">
                                      <p:cBhvr>
                                        <p:cTn id="53" dur="1000"/>
                                        <p:tgtEl>
                                          <p:spTgt spid="13">
                                            <p:txEl>
                                              <p:pRg st="2" end="2"/>
                                            </p:txEl>
                                          </p:spTgt>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animBg="1"/>
      <p:bldP spid="10" grpId="0" build="p"/>
      <p:bldP spid="12" grpId="0" animBg="1"/>
      <p:bldP spid="13" grpId="0" build="p"/>
      <p:bldP spid="14" grpId="0"/>
      <p:bldP spid="16"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TotalTime>
  <Words>1236</Words>
  <Application>Microsoft Macintosh PowerPoint</Application>
  <PresentationFormat>画面に合わせる (4:3)</PresentationFormat>
  <Paragraphs>242</Paragraphs>
  <Slides>27</Slides>
  <Notes>13</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Chiaki Nakasuji</dc:creator>
  <cp:lastModifiedBy>豊田 充崇</cp:lastModifiedBy>
  <cp:revision>54</cp:revision>
  <dcterms:created xsi:type="dcterms:W3CDTF">2016-05-07T14:30:46Z</dcterms:created>
  <dcterms:modified xsi:type="dcterms:W3CDTF">2016-06-23T09:19:20Z</dcterms:modified>
</cp:coreProperties>
</file>