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7"/>
  </p:notesMasterIdLst>
  <p:sldIdLst>
    <p:sldId id="261" r:id="rId2"/>
    <p:sldId id="260" r:id="rId3"/>
    <p:sldId id="258" r:id="rId4"/>
    <p:sldId id="256" r:id="rId5"/>
    <p:sldId id="259" r:id="rId6"/>
  </p:sldIdLst>
  <p:sldSz cx="12192000" cy="16256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7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020"/>
    <p:restoredTop sz="94631"/>
  </p:normalViewPr>
  <p:slideViewPr>
    <p:cSldViewPr snapToGrid="0" snapToObjects="1">
      <p:cViewPr>
        <p:scale>
          <a:sx n="34" d="100"/>
          <a:sy n="34" d="100"/>
        </p:scale>
        <p:origin x="1936" y="696"/>
      </p:cViewPr>
      <p:guideLst>
        <p:guide orient="horz" pos="507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6ADFE-4F05-8542-B9CE-4C82637CCF59}" type="datetimeFigureOut">
              <a:rPr kumimoji="1" lang="ja-JP" altLang="en-US" smtClean="0"/>
              <a:t>2017/7/28</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5AC6D9-AE75-0847-8257-E249797424D6}" type="slidenum">
              <a:rPr kumimoji="1" lang="ja-JP" altLang="en-US" smtClean="0"/>
              <a:t>‹#›</a:t>
            </a:fld>
            <a:endParaRPr kumimoji="1" lang="ja-JP" altLang="en-US"/>
          </a:p>
        </p:txBody>
      </p:sp>
    </p:spTree>
    <p:extLst>
      <p:ext uri="{BB962C8B-B14F-4D97-AF65-F5344CB8AC3E}">
        <p14:creationId xmlns:p14="http://schemas.microsoft.com/office/powerpoint/2010/main" val="1189554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D3CA13-12C8-104E-9AD7-2E36922D6D6D}" type="datetimeFigureOut">
              <a:rPr kumimoji="1" lang="ja-JP" altLang="en-US" smtClean="0"/>
              <a:t>2017/7/28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45FBA4-CF57-CC4C-BD49-7ABD0A359E0B}"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2ED3CA13-12C8-104E-9AD7-2E36922D6D6D}" type="datetimeFigureOut">
              <a:rPr kumimoji="1" lang="ja-JP" altLang="en-US" smtClean="0"/>
              <a:t>2017/7/28</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0245FBA4-CF57-CC4C-BD49-7ABD0A359E0B}" type="slidenum">
              <a:rPr kumimoji="1" lang="ja-JP" altLang="en-US" smtClean="0"/>
              <a:t>‹#›</a:t>
            </a:fld>
            <a:endParaRPr kumimoji="1" lang="ja-JP" altLang="en-US"/>
          </a:p>
        </p:txBody>
      </p:sp>
    </p:spTree>
    <p:extLst>
      <p:ext uri="{BB962C8B-B14F-4D97-AF65-F5344CB8AC3E}">
        <p14:creationId xmlns:p14="http://schemas.microsoft.com/office/powerpoint/2010/main" val="3515130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a:t>
            </a:r>
            <a:r>
              <a:rPr kumimoji="1" lang="ja-JP" altLang="en-US" dirty="0" smtClean="0"/>
              <a:t>別途</a:t>
            </a:r>
            <a:r>
              <a:rPr kumimoji="1" lang="en-US" altLang="ja-JP" dirty="0" smtClean="0"/>
              <a:t/>
            </a:r>
            <a:br>
              <a:rPr kumimoji="1" lang="en-US" altLang="ja-JP" dirty="0" smtClean="0"/>
            </a:br>
            <a:r>
              <a:rPr lang="ja-JP" altLang="en-US" dirty="0" smtClean="0"/>
              <a:t>メリットカード＆</a:t>
            </a:r>
            <a:r>
              <a:rPr lang="ja-JP" altLang="en-US" smtClean="0"/>
              <a:t>デメリットカードを印刷して準備してください。</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66636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1950" y="124377"/>
            <a:ext cx="11468100" cy="968610"/>
          </a:xfrm>
        </p:spPr>
        <p:style>
          <a:lnRef idx="2">
            <a:schemeClr val="dk1"/>
          </a:lnRef>
          <a:fillRef idx="1">
            <a:schemeClr val="lt1"/>
          </a:fillRef>
          <a:effectRef idx="0">
            <a:schemeClr val="dk1"/>
          </a:effectRef>
          <a:fontRef idx="minor">
            <a:schemeClr val="dk1"/>
          </a:fontRef>
        </p:style>
        <p:txBody>
          <a:bodyPr>
            <a:noAutofit/>
          </a:bodyPr>
          <a:lstStyle/>
          <a:p>
            <a:r>
              <a:rPr kumimoji="1" lang="ja-JP" altLang="en-US" sz="4800" b="1" dirty="0" smtClean="0"/>
              <a:t>スマホ利用のメリット・デメリット</a:t>
            </a:r>
            <a:endParaRPr kumimoji="1" lang="ja-JP" altLang="en-US" sz="4800" b="1" dirty="0"/>
          </a:p>
        </p:txBody>
      </p:sp>
      <p:sp>
        <p:nvSpPr>
          <p:cNvPr id="3" name="サブタイトル 2"/>
          <p:cNvSpPr>
            <a:spLocks noGrp="1"/>
          </p:cNvSpPr>
          <p:nvPr>
            <p:ph type="subTitle" idx="1"/>
          </p:nvPr>
        </p:nvSpPr>
        <p:spPr>
          <a:xfrm>
            <a:off x="495300" y="15233650"/>
            <a:ext cx="11201400" cy="1002617"/>
          </a:xfrm>
        </p:spPr>
        <p:txBody>
          <a:bodyPr>
            <a:normAutofit/>
          </a:bodyPr>
          <a:lstStyle/>
          <a:p>
            <a:pPr algn="l"/>
            <a:r>
              <a:rPr kumimoji="1" lang="ja-JP" altLang="en-US" dirty="0" smtClean="0"/>
              <a:t>あなたのスマホ（ネット・</a:t>
            </a:r>
            <a:r>
              <a:rPr kumimoji="1" lang="en-US" altLang="ja-JP" dirty="0" smtClean="0"/>
              <a:t>SNS</a:t>
            </a:r>
            <a:r>
              <a:rPr lang="ja-JP" altLang="en-US" dirty="0" smtClean="0"/>
              <a:t>・ゲーム等）利用の状況は、メリットとデメリットのどちらが多いか考えてみましょう。</a:t>
            </a:r>
            <a:endParaRPr kumimoji="1" lang="en-US" altLang="ja-JP" dirty="0" smtClean="0"/>
          </a:p>
        </p:txBody>
      </p:sp>
      <p:sp>
        <p:nvSpPr>
          <p:cNvPr id="4" name="テキスト ボックス 3"/>
          <p:cNvSpPr txBox="1"/>
          <p:nvPr/>
        </p:nvSpPr>
        <p:spPr>
          <a:xfrm>
            <a:off x="1098549" y="1194485"/>
            <a:ext cx="4543425" cy="646331"/>
          </a:xfrm>
          <a:prstGeom prst="rect">
            <a:avLst/>
          </a:prstGeom>
          <a:noFill/>
        </p:spPr>
        <p:txBody>
          <a:bodyPr wrap="square" rtlCol="0">
            <a:spAutoFit/>
          </a:bodyPr>
          <a:lstStyle/>
          <a:p>
            <a:r>
              <a:rPr kumimoji="1" lang="ja-JP" altLang="en-US" dirty="0" smtClean="0">
                <a:solidFill>
                  <a:schemeClr val="accent1"/>
                </a:solidFill>
              </a:rPr>
              <a:t>メリットカード</a:t>
            </a:r>
            <a:r>
              <a:rPr lang="ja-JP" altLang="en-US" dirty="0" smtClean="0">
                <a:solidFill>
                  <a:schemeClr val="accent1"/>
                </a:solidFill>
              </a:rPr>
              <a:t>（青）</a:t>
            </a:r>
            <a:r>
              <a:rPr kumimoji="1" lang="ja-JP" altLang="en-US" dirty="0" smtClean="0">
                <a:solidFill>
                  <a:schemeClr val="accent1"/>
                </a:solidFill>
              </a:rPr>
              <a:t>を</a:t>
            </a:r>
            <a:endParaRPr kumimoji="1" lang="en-US" altLang="ja-JP" dirty="0" smtClean="0">
              <a:solidFill>
                <a:schemeClr val="accent1"/>
              </a:solidFill>
            </a:endParaRPr>
          </a:p>
          <a:p>
            <a:r>
              <a:rPr kumimoji="1" lang="ja-JP" altLang="en-US" dirty="0" smtClean="0">
                <a:solidFill>
                  <a:schemeClr val="accent1"/>
                </a:solidFill>
              </a:rPr>
              <a:t>最もそう思う順番に並べましょう。</a:t>
            </a:r>
            <a:endParaRPr kumimoji="1" lang="en-US" altLang="ja-JP" dirty="0" smtClean="0">
              <a:solidFill>
                <a:schemeClr val="accent1"/>
              </a:solidFill>
            </a:endParaRPr>
          </a:p>
        </p:txBody>
      </p:sp>
      <p:sp>
        <p:nvSpPr>
          <p:cNvPr id="5" name="テキスト ボックス 4"/>
          <p:cNvSpPr txBox="1"/>
          <p:nvPr/>
        </p:nvSpPr>
        <p:spPr>
          <a:xfrm>
            <a:off x="7248524" y="1296085"/>
            <a:ext cx="4133851" cy="646331"/>
          </a:xfrm>
          <a:prstGeom prst="rect">
            <a:avLst/>
          </a:prstGeom>
          <a:noFill/>
        </p:spPr>
        <p:txBody>
          <a:bodyPr wrap="square" rtlCol="0">
            <a:spAutoFit/>
          </a:bodyPr>
          <a:lstStyle/>
          <a:p>
            <a:r>
              <a:rPr lang="ja-JP" altLang="en-US" dirty="0" smtClean="0">
                <a:solidFill>
                  <a:srgbClr val="FF0000"/>
                </a:solidFill>
              </a:rPr>
              <a:t>デメリット</a:t>
            </a:r>
            <a:r>
              <a:rPr kumimoji="1" lang="ja-JP" altLang="en-US" dirty="0" smtClean="0">
                <a:solidFill>
                  <a:srgbClr val="FF0000"/>
                </a:solidFill>
              </a:rPr>
              <a:t>カード</a:t>
            </a:r>
            <a:r>
              <a:rPr lang="ja-JP" altLang="en-US" dirty="0" smtClean="0">
                <a:solidFill>
                  <a:srgbClr val="FF0000"/>
                </a:solidFill>
              </a:rPr>
              <a:t>（赤）</a:t>
            </a:r>
            <a:r>
              <a:rPr kumimoji="1" lang="ja-JP" altLang="en-US" dirty="0" smtClean="0">
                <a:solidFill>
                  <a:srgbClr val="FF0000"/>
                </a:solidFill>
              </a:rPr>
              <a:t>を</a:t>
            </a:r>
            <a:endParaRPr kumimoji="1" lang="en-US" altLang="ja-JP" dirty="0" smtClean="0">
              <a:solidFill>
                <a:srgbClr val="FF0000"/>
              </a:solidFill>
            </a:endParaRPr>
          </a:p>
          <a:p>
            <a:r>
              <a:rPr kumimoji="1" lang="ja-JP" altLang="en-US" dirty="0" smtClean="0">
                <a:solidFill>
                  <a:srgbClr val="FF0000"/>
                </a:solidFill>
              </a:rPr>
              <a:t>最もそう思う順番に並べましょう。</a:t>
            </a:r>
            <a:endParaRPr kumimoji="1" lang="en-US" altLang="ja-JP" dirty="0" smtClean="0">
              <a:solidFill>
                <a:srgbClr val="FF0000"/>
              </a:solidFill>
            </a:endParaRPr>
          </a:p>
        </p:txBody>
      </p:sp>
      <p:cxnSp>
        <p:nvCxnSpPr>
          <p:cNvPr id="8" name="直線コネクタ 7"/>
          <p:cNvCxnSpPr>
            <a:endCxn id="3" idx="0"/>
          </p:cNvCxnSpPr>
          <p:nvPr/>
        </p:nvCxnSpPr>
        <p:spPr>
          <a:xfrm>
            <a:off x="6096000" y="2047314"/>
            <a:ext cx="0" cy="13186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952500" y="14551710"/>
            <a:ext cx="4543425" cy="646331"/>
          </a:xfrm>
          <a:prstGeom prst="rect">
            <a:avLst/>
          </a:prstGeom>
          <a:noFill/>
        </p:spPr>
        <p:txBody>
          <a:bodyPr wrap="square" rtlCol="0">
            <a:spAutoFit/>
          </a:bodyPr>
          <a:lstStyle/>
          <a:p>
            <a:r>
              <a:rPr kumimoji="1" lang="en-US" altLang="ja-JP" dirty="0" smtClean="0"/>
              <a:t>※</a:t>
            </a:r>
            <a:r>
              <a:rPr kumimoji="1" lang="ja-JP" altLang="en-US" dirty="0" smtClean="0"/>
              <a:t>他にあなたが感じるメリットがあれば直接この用紙に書いて下さい。</a:t>
            </a:r>
            <a:endParaRPr kumimoji="1" lang="en-US" altLang="ja-JP" dirty="0" smtClean="0"/>
          </a:p>
        </p:txBody>
      </p:sp>
      <p:sp>
        <p:nvSpPr>
          <p:cNvPr id="10" name="テキスト ボックス 9"/>
          <p:cNvSpPr txBox="1"/>
          <p:nvPr/>
        </p:nvSpPr>
        <p:spPr>
          <a:xfrm>
            <a:off x="6664325" y="14540133"/>
            <a:ext cx="4543425" cy="646331"/>
          </a:xfrm>
          <a:prstGeom prst="rect">
            <a:avLst/>
          </a:prstGeom>
          <a:noFill/>
        </p:spPr>
        <p:txBody>
          <a:bodyPr wrap="square" rtlCol="0">
            <a:spAutoFit/>
          </a:bodyPr>
          <a:lstStyle/>
          <a:p>
            <a:r>
              <a:rPr kumimoji="1" lang="en-US" altLang="ja-JP" dirty="0" smtClean="0"/>
              <a:t>※</a:t>
            </a:r>
            <a:r>
              <a:rPr kumimoji="1" lang="ja-JP" altLang="en-US" dirty="0" smtClean="0"/>
              <a:t>他にあなたが感じるデメリットがあれば直接この用紙に書いて下さい。</a:t>
            </a:r>
            <a:endParaRPr kumimoji="1" lang="en-US" altLang="ja-JP" dirty="0" smtClean="0"/>
          </a:p>
        </p:txBody>
      </p:sp>
    </p:spTree>
    <p:extLst>
      <p:ext uri="{BB962C8B-B14F-4D97-AF65-F5344CB8AC3E}">
        <p14:creationId xmlns:p14="http://schemas.microsoft.com/office/powerpoint/2010/main" val="619453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1950" y="124377"/>
            <a:ext cx="11468100" cy="968610"/>
          </a:xfrm>
        </p:spPr>
        <p:style>
          <a:lnRef idx="2">
            <a:schemeClr val="dk1"/>
          </a:lnRef>
          <a:fillRef idx="1">
            <a:schemeClr val="lt1"/>
          </a:fillRef>
          <a:effectRef idx="0">
            <a:schemeClr val="dk1"/>
          </a:effectRef>
          <a:fontRef idx="minor">
            <a:schemeClr val="dk1"/>
          </a:fontRef>
        </p:style>
        <p:txBody>
          <a:bodyPr>
            <a:noAutofit/>
          </a:bodyPr>
          <a:lstStyle/>
          <a:p>
            <a:r>
              <a:rPr kumimoji="1" lang="ja-JP" altLang="en-US" sz="4800" b="1" dirty="0" smtClean="0"/>
              <a:t>スマホ利用のメリット・デメリット</a:t>
            </a:r>
            <a:endParaRPr kumimoji="1" lang="ja-JP" altLang="en-US" sz="4800" b="1" dirty="0"/>
          </a:p>
        </p:txBody>
      </p:sp>
      <p:sp>
        <p:nvSpPr>
          <p:cNvPr id="3" name="サブタイトル 2"/>
          <p:cNvSpPr>
            <a:spLocks noGrp="1"/>
          </p:cNvSpPr>
          <p:nvPr>
            <p:ph type="subTitle" idx="1"/>
          </p:nvPr>
        </p:nvSpPr>
        <p:spPr>
          <a:xfrm>
            <a:off x="495300" y="15233650"/>
            <a:ext cx="11201400" cy="1002617"/>
          </a:xfrm>
        </p:spPr>
        <p:txBody>
          <a:bodyPr>
            <a:normAutofit/>
          </a:bodyPr>
          <a:lstStyle/>
          <a:p>
            <a:pPr algn="l"/>
            <a:r>
              <a:rPr kumimoji="1" lang="ja-JP" altLang="en-US" dirty="0" smtClean="0"/>
              <a:t>あなたのスマホ（ネット・</a:t>
            </a:r>
            <a:r>
              <a:rPr kumimoji="1" lang="en-US" altLang="ja-JP" dirty="0" smtClean="0"/>
              <a:t>SNS</a:t>
            </a:r>
            <a:r>
              <a:rPr lang="ja-JP" altLang="en-US" dirty="0" smtClean="0"/>
              <a:t>・ゲーム等）利用の状況は、メリットとデメリットのどちらが多いか考えてみましょう。</a:t>
            </a:r>
            <a:endParaRPr kumimoji="1" lang="en-US" altLang="ja-JP" dirty="0" smtClean="0"/>
          </a:p>
        </p:txBody>
      </p:sp>
      <p:sp>
        <p:nvSpPr>
          <p:cNvPr id="4" name="テキスト ボックス 3"/>
          <p:cNvSpPr txBox="1"/>
          <p:nvPr/>
        </p:nvSpPr>
        <p:spPr>
          <a:xfrm>
            <a:off x="1098549" y="1194485"/>
            <a:ext cx="4543425" cy="646331"/>
          </a:xfrm>
          <a:prstGeom prst="rect">
            <a:avLst/>
          </a:prstGeom>
          <a:noFill/>
        </p:spPr>
        <p:txBody>
          <a:bodyPr wrap="square" rtlCol="0">
            <a:spAutoFit/>
          </a:bodyPr>
          <a:lstStyle/>
          <a:p>
            <a:r>
              <a:rPr kumimoji="1" lang="ja-JP" altLang="en-US" dirty="0" smtClean="0">
                <a:solidFill>
                  <a:schemeClr val="accent1"/>
                </a:solidFill>
              </a:rPr>
              <a:t>メリットカード</a:t>
            </a:r>
            <a:r>
              <a:rPr lang="ja-JP" altLang="en-US" dirty="0" smtClean="0">
                <a:solidFill>
                  <a:schemeClr val="accent1"/>
                </a:solidFill>
              </a:rPr>
              <a:t>（青）</a:t>
            </a:r>
            <a:r>
              <a:rPr kumimoji="1" lang="ja-JP" altLang="en-US" dirty="0" smtClean="0">
                <a:solidFill>
                  <a:schemeClr val="accent1"/>
                </a:solidFill>
              </a:rPr>
              <a:t>を</a:t>
            </a:r>
            <a:endParaRPr kumimoji="1" lang="en-US" altLang="ja-JP" dirty="0" smtClean="0">
              <a:solidFill>
                <a:schemeClr val="accent1"/>
              </a:solidFill>
            </a:endParaRPr>
          </a:p>
          <a:p>
            <a:r>
              <a:rPr kumimoji="1" lang="ja-JP" altLang="en-US" dirty="0" smtClean="0">
                <a:solidFill>
                  <a:schemeClr val="accent1"/>
                </a:solidFill>
              </a:rPr>
              <a:t>最もそう思う順番に並べましょう。</a:t>
            </a:r>
            <a:endParaRPr kumimoji="1" lang="en-US" altLang="ja-JP" dirty="0" smtClean="0">
              <a:solidFill>
                <a:schemeClr val="accent1"/>
              </a:solidFill>
            </a:endParaRPr>
          </a:p>
        </p:txBody>
      </p:sp>
      <p:sp>
        <p:nvSpPr>
          <p:cNvPr id="5" name="テキスト ボックス 4"/>
          <p:cNvSpPr txBox="1"/>
          <p:nvPr/>
        </p:nvSpPr>
        <p:spPr>
          <a:xfrm>
            <a:off x="7248524" y="1296085"/>
            <a:ext cx="4133851" cy="646331"/>
          </a:xfrm>
          <a:prstGeom prst="rect">
            <a:avLst/>
          </a:prstGeom>
          <a:noFill/>
        </p:spPr>
        <p:txBody>
          <a:bodyPr wrap="square" rtlCol="0">
            <a:spAutoFit/>
          </a:bodyPr>
          <a:lstStyle/>
          <a:p>
            <a:r>
              <a:rPr lang="ja-JP" altLang="en-US" dirty="0" smtClean="0">
                <a:solidFill>
                  <a:srgbClr val="FF0000"/>
                </a:solidFill>
              </a:rPr>
              <a:t>デメリット</a:t>
            </a:r>
            <a:r>
              <a:rPr kumimoji="1" lang="ja-JP" altLang="en-US" dirty="0" smtClean="0">
                <a:solidFill>
                  <a:srgbClr val="FF0000"/>
                </a:solidFill>
              </a:rPr>
              <a:t>カード</a:t>
            </a:r>
            <a:r>
              <a:rPr lang="ja-JP" altLang="en-US" dirty="0" smtClean="0">
                <a:solidFill>
                  <a:srgbClr val="FF0000"/>
                </a:solidFill>
              </a:rPr>
              <a:t>（赤）</a:t>
            </a:r>
            <a:r>
              <a:rPr kumimoji="1" lang="ja-JP" altLang="en-US" dirty="0" smtClean="0">
                <a:solidFill>
                  <a:srgbClr val="FF0000"/>
                </a:solidFill>
              </a:rPr>
              <a:t>を</a:t>
            </a:r>
            <a:endParaRPr kumimoji="1" lang="en-US" altLang="ja-JP" dirty="0" smtClean="0">
              <a:solidFill>
                <a:srgbClr val="FF0000"/>
              </a:solidFill>
            </a:endParaRPr>
          </a:p>
          <a:p>
            <a:r>
              <a:rPr kumimoji="1" lang="ja-JP" altLang="en-US" dirty="0" smtClean="0">
                <a:solidFill>
                  <a:srgbClr val="FF0000"/>
                </a:solidFill>
              </a:rPr>
              <a:t>最もそう思う順番に並べましょう。</a:t>
            </a:r>
            <a:endParaRPr kumimoji="1" lang="en-US" altLang="ja-JP" dirty="0" smtClean="0">
              <a:solidFill>
                <a:srgbClr val="FF0000"/>
              </a:solidFill>
            </a:endParaRPr>
          </a:p>
        </p:txBody>
      </p:sp>
      <p:cxnSp>
        <p:nvCxnSpPr>
          <p:cNvPr id="8" name="直線コネクタ 7"/>
          <p:cNvCxnSpPr>
            <a:endCxn id="3" idx="0"/>
          </p:cNvCxnSpPr>
          <p:nvPr/>
        </p:nvCxnSpPr>
        <p:spPr>
          <a:xfrm>
            <a:off x="6096000" y="2047314"/>
            <a:ext cx="0" cy="13186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952500" y="14551710"/>
            <a:ext cx="4543425" cy="646331"/>
          </a:xfrm>
          <a:prstGeom prst="rect">
            <a:avLst/>
          </a:prstGeom>
          <a:noFill/>
        </p:spPr>
        <p:txBody>
          <a:bodyPr wrap="square" rtlCol="0">
            <a:spAutoFit/>
          </a:bodyPr>
          <a:lstStyle/>
          <a:p>
            <a:r>
              <a:rPr kumimoji="1" lang="en-US" altLang="ja-JP" dirty="0" smtClean="0"/>
              <a:t>※</a:t>
            </a:r>
            <a:r>
              <a:rPr kumimoji="1" lang="ja-JP" altLang="en-US" dirty="0" smtClean="0"/>
              <a:t>他にあなたが感じるメリットがあれば直接この用紙に書いて下さい。</a:t>
            </a:r>
            <a:endParaRPr kumimoji="1" lang="en-US" altLang="ja-JP" dirty="0" smtClean="0"/>
          </a:p>
        </p:txBody>
      </p:sp>
      <p:sp>
        <p:nvSpPr>
          <p:cNvPr id="10" name="テキスト ボックス 9"/>
          <p:cNvSpPr txBox="1"/>
          <p:nvPr/>
        </p:nvSpPr>
        <p:spPr>
          <a:xfrm>
            <a:off x="6664325" y="14540133"/>
            <a:ext cx="4543425" cy="646331"/>
          </a:xfrm>
          <a:prstGeom prst="rect">
            <a:avLst/>
          </a:prstGeom>
          <a:noFill/>
        </p:spPr>
        <p:txBody>
          <a:bodyPr wrap="square" rtlCol="0">
            <a:spAutoFit/>
          </a:bodyPr>
          <a:lstStyle/>
          <a:p>
            <a:r>
              <a:rPr kumimoji="1" lang="en-US" altLang="ja-JP" dirty="0" smtClean="0"/>
              <a:t>※</a:t>
            </a:r>
            <a:r>
              <a:rPr kumimoji="1" lang="ja-JP" altLang="en-US" dirty="0" smtClean="0"/>
              <a:t>他にあなたが感じるデメリットがあれば直接この用紙に書いて下さい。</a:t>
            </a:r>
            <a:endParaRPr kumimoji="1" lang="en-US" altLang="ja-JP" dirty="0" smtClean="0"/>
          </a:p>
        </p:txBody>
      </p:sp>
      <p:sp>
        <p:nvSpPr>
          <p:cNvPr id="16" name="角丸四角形 15"/>
          <p:cNvSpPr/>
          <p:nvPr/>
        </p:nvSpPr>
        <p:spPr>
          <a:xfrm>
            <a:off x="1692273" y="5098635"/>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a:solidFill>
                  <a:srgbClr val="0070C0"/>
                </a:solidFill>
              </a:rPr>
              <a:t>友達が増える</a:t>
            </a:r>
            <a:endParaRPr lang="ja-JP" altLang="en-US" sz="2800" dirty="0">
              <a:solidFill>
                <a:srgbClr val="0070C0"/>
              </a:solidFill>
            </a:endParaRPr>
          </a:p>
        </p:txBody>
      </p:sp>
      <p:sp>
        <p:nvSpPr>
          <p:cNvPr id="18" name="角丸四角形 17"/>
          <p:cNvSpPr/>
          <p:nvPr/>
        </p:nvSpPr>
        <p:spPr>
          <a:xfrm>
            <a:off x="1728786" y="10134454"/>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smtClean="0">
                <a:solidFill>
                  <a:srgbClr val="0070C0"/>
                </a:solidFill>
              </a:rPr>
              <a:t>励まされる</a:t>
            </a:r>
          </a:p>
        </p:txBody>
      </p:sp>
      <p:sp>
        <p:nvSpPr>
          <p:cNvPr id="19" name="角丸四角形 18"/>
          <p:cNvSpPr/>
          <p:nvPr/>
        </p:nvSpPr>
        <p:spPr>
          <a:xfrm>
            <a:off x="1692272" y="7484445"/>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a:solidFill>
                  <a:srgbClr val="0070C0"/>
                </a:solidFill>
              </a:rPr>
              <a:t>友達と連絡がとりやすい</a:t>
            </a:r>
          </a:p>
        </p:txBody>
      </p:sp>
      <p:sp>
        <p:nvSpPr>
          <p:cNvPr id="20" name="角丸四角形 19"/>
          <p:cNvSpPr/>
          <p:nvPr/>
        </p:nvSpPr>
        <p:spPr>
          <a:xfrm>
            <a:off x="1692274" y="2448626"/>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smtClean="0">
                <a:solidFill>
                  <a:srgbClr val="0070C0"/>
                </a:solidFill>
              </a:rPr>
              <a:t>わからないことがすぐ</a:t>
            </a:r>
            <a:r>
              <a:rPr lang="ja-JP" altLang="en-US" sz="2800" smtClean="0">
                <a:solidFill>
                  <a:srgbClr val="0070C0"/>
                </a:solidFill>
              </a:rPr>
              <a:t>に調べられる</a:t>
            </a:r>
            <a:endParaRPr lang="ja-JP" altLang="en-US" sz="2800" dirty="0" smtClean="0">
              <a:solidFill>
                <a:srgbClr val="0070C0"/>
              </a:solidFill>
            </a:endParaRPr>
          </a:p>
        </p:txBody>
      </p:sp>
      <p:sp>
        <p:nvSpPr>
          <p:cNvPr id="21" name="角丸四角形 20"/>
          <p:cNvSpPr/>
          <p:nvPr/>
        </p:nvSpPr>
        <p:spPr>
          <a:xfrm>
            <a:off x="7248524" y="6810033"/>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800" dirty="0" smtClean="0">
                <a:solidFill>
                  <a:srgbClr val="FF0000"/>
                </a:solidFill>
              </a:rPr>
              <a:t>友人関係が</a:t>
            </a:r>
            <a:endParaRPr lang="en-US" altLang="ja-JP" sz="2800" dirty="0" smtClean="0">
              <a:solidFill>
                <a:srgbClr val="FF0000"/>
              </a:solidFill>
            </a:endParaRPr>
          </a:p>
          <a:p>
            <a:pPr algn="ctr"/>
            <a:r>
              <a:rPr lang="ja-JP" altLang="en-US" sz="2800" dirty="0" smtClean="0">
                <a:solidFill>
                  <a:srgbClr val="FF0000"/>
                </a:solidFill>
              </a:rPr>
              <a:t>わずらわしく感じる</a:t>
            </a:r>
            <a:endParaRPr lang="ja-JP" altLang="en-US" sz="2800" dirty="0">
              <a:solidFill>
                <a:srgbClr val="FF0000"/>
              </a:solidFill>
            </a:endParaRPr>
          </a:p>
        </p:txBody>
      </p:sp>
      <p:sp>
        <p:nvSpPr>
          <p:cNvPr id="6" name="ストライプ矢印 5"/>
          <p:cNvSpPr/>
          <p:nvPr/>
        </p:nvSpPr>
        <p:spPr>
          <a:xfrm rot="16200000">
            <a:off x="-4760908" y="7667976"/>
            <a:ext cx="11214084" cy="105657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低い</a:t>
            </a:r>
            <a:r>
              <a:rPr lang="ja-JP" altLang="en-US" sz="3200" dirty="0" smtClean="0"/>
              <a:t>　　　　　　　　　　　　　　　　高い</a:t>
            </a:r>
            <a:endParaRPr kumimoji="1" lang="en-US" altLang="ja-JP" sz="3200" dirty="0" smtClean="0"/>
          </a:p>
        </p:txBody>
      </p:sp>
      <p:sp>
        <p:nvSpPr>
          <p:cNvPr id="15" name="角丸四角形 14"/>
          <p:cNvSpPr/>
          <p:nvPr/>
        </p:nvSpPr>
        <p:spPr>
          <a:xfrm>
            <a:off x="7292972" y="8856368"/>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800">
                <a:solidFill>
                  <a:srgbClr val="FF0000"/>
                </a:solidFill>
              </a:rPr>
              <a:t>親子間の関係が悪くなる</a:t>
            </a:r>
            <a:endParaRPr lang="ja-JP" altLang="en-US" sz="2800" dirty="0">
              <a:solidFill>
                <a:srgbClr val="FF0000"/>
              </a:solidFill>
            </a:endParaRPr>
          </a:p>
        </p:txBody>
      </p:sp>
      <p:sp>
        <p:nvSpPr>
          <p:cNvPr id="7" name="角丸四角形 6"/>
          <p:cNvSpPr/>
          <p:nvPr/>
        </p:nvSpPr>
        <p:spPr>
          <a:xfrm>
            <a:off x="3048000" y="13068300"/>
            <a:ext cx="2447925"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t>６</a:t>
            </a:r>
            <a:r>
              <a:rPr kumimoji="1" lang="ja-JP" altLang="en-US" sz="3600" dirty="0" smtClean="0"/>
              <a:t>枚程度</a:t>
            </a:r>
            <a:endParaRPr kumimoji="1" lang="ja-JP" altLang="en-US" sz="3600" dirty="0"/>
          </a:p>
        </p:txBody>
      </p:sp>
      <p:sp>
        <p:nvSpPr>
          <p:cNvPr id="17" name="角丸四角形 16"/>
          <p:cNvSpPr/>
          <p:nvPr/>
        </p:nvSpPr>
        <p:spPr>
          <a:xfrm>
            <a:off x="7248524" y="13068300"/>
            <a:ext cx="2447925" cy="1143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smtClean="0"/>
              <a:t>６</a:t>
            </a:r>
            <a:r>
              <a:rPr kumimoji="1" lang="ja-JP" altLang="en-US" sz="3600" dirty="0" smtClean="0"/>
              <a:t>枚程度</a:t>
            </a:r>
            <a:endParaRPr kumimoji="1" lang="ja-JP" altLang="en-US" sz="3600" dirty="0"/>
          </a:p>
        </p:txBody>
      </p:sp>
      <p:sp>
        <p:nvSpPr>
          <p:cNvPr id="22" name="角丸四角形 21"/>
          <p:cNvSpPr/>
          <p:nvPr/>
        </p:nvSpPr>
        <p:spPr>
          <a:xfrm>
            <a:off x="7292974" y="2579966"/>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2800" dirty="0">
              <a:solidFill>
                <a:srgbClr val="FF0000"/>
              </a:solidFill>
            </a:endParaRPr>
          </a:p>
        </p:txBody>
      </p:sp>
      <p:sp>
        <p:nvSpPr>
          <p:cNvPr id="23" name="角丸四角形 22"/>
          <p:cNvSpPr/>
          <p:nvPr/>
        </p:nvSpPr>
        <p:spPr>
          <a:xfrm>
            <a:off x="7292974" y="4780938"/>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2800" dirty="0">
              <a:solidFill>
                <a:srgbClr val="FF0000"/>
              </a:solidFill>
            </a:endParaRPr>
          </a:p>
        </p:txBody>
      </p:sp>
      <p:sp>
        <p:nvSpPr>
          <p:cNvPr id="24" name="角丸四角形 23"/>
          <p:cNvSpPr/>
          <p:nvPr/>
        </p:nvSpPr>
        <p:spPr>
          <a:xfrm>
            <a:off x="7424735" y="10942167"/>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2800" dirty="0">
              <a:solidFill>
                <a:srgbClr val="FF0000"/>
              </a:solidFill>
            </a:endParaRPr>
          </a:p>
        </p:txBody>
      </p:sp>
      <p:sp>
        <p:nvSpPr>
          <p:cNvPr id="25" name="正方形/長方形 24"/>
          <p:cNvSpPr/>
          <p:nvPr/>
        </p:nvSpPr>
        <p:spPr>
          <a:xfrm>
            <a:off x="1377595" y="3314727"/>
            <a:ext cx="9879628" cy="2585323"/>
          </a:xfrm>
          <a:prstGeom prst="rect">
            <a:avLst/>
          </a:prstGeom>
          <a:noFill/>
        </p:spPr>
        <p:txBody>
          <a:bodyPr wrap="none" lIns="91440" tIns="45720" rIns="91440" bIns="45720">
            <a:spAutoFit/>
          </a:bodyPr>
          <a:lstStyle/>
          <a:p>
            <a:pPr algn="ctr"/>
            <a:r>
              <a:rPr lang="ja-JP" altLang="en-US" sz="5400" b="1" cap="none" spc="0" dirty="0" smtClean="0">
                <a:ln w="0"/>
                <a:solidFill>
                  <a:schemeClr val="accent1"/>
                </a:solidFill>
                <a:effectLst>
                  <a:outerShdw blurRad="38100" dist="25400" dir="5400000" algn="ctr" rotWithShape="0">
                    <a:srgbClr val="6E747A">
                      <a:alpha val="43000"/>
                    </a:srgbClr>
                  </a:outerShdw>
                </a:effectLst>
              </a:rPr>
              <a:t>左と</a:t>
            </a:r>
            <a:r>
              <a:rPr lang="ja-JP" altLang="en-US" sz="5400" b="1" cap="none" spc="0" dirty="0" smtClean="0">
                <a:ln w="0"/>
                <a:solidFill>
                  <a:srgbClr val="FF0000"/>
                </a:solidFill>
                <a:effectLst>
                  <a:outerShdw blurRad="38100" dist="25400" dir="5400000" algn="ctr" rotWithShape="0">
                    <a:srgbClr val="6E747A">
                      <a:alpha val="43000"/>
                    </a:srgbClr>
                  </a:outerShdw>
                </a:effectLst>
              </a:rPr>
              <a:t>右を</a:t>
            </a:r>
            <a:endParaRPr lang="en-US" altLang="ja-JP" sz="5400" b="1" cap="none" spc="0" dirty="0" smtClean="0">
              <a:ln w="0"/>
              <a:solidFill>
                <a:srgbClr val="FF0000"/>
              </a:solidFill>
              <a:effectLst>
                <a:outerShdw blurRad="38100" dist="25400" dir="5400000" algn="ctr" rotWithShape="0">
                  <a:srgbClr val="6E747A">
                    <a:alpha val="43000"/>
                  </a:srgbClr>
                </a:outerShdw>
              </a:effectLst>
            </a:endParaRPr>
          </a:p>
          <a:p>
            <a:pPr algn="ctr"/>
            <a:r>
              <a:rPr lang="ja-JP" altLang="en-US" sz="5400" b="1" cap="none" spc="0" dirty="0" smtClean="0">
                <a:ln w="0"/>
                <a:effectLst>
                  <a:outerShdw blurRad="38100" dist="25400" dir="5400000" algn="ctr" rotWithShape="0">
                    <a:srgbClr val="6E747A">
                      <a:alpha val="43000"/>
                    </a:srgbClr>
                  </a:outerShdw>
                </a:effectLst>
              </a:rPr>
              <a:t>そのように感じる強さや頻度に</a:t>
            </a:r>
            <a:endParaRPr lang="en-US" altLang="ja-JP" sz="5400" b="1" cap="none" spc="0" dirty="0" smtClean="0">
              <a:ln w="0"/>
              <a:effectLst>
                <a:outerShdw blurRad="38100" dist="25400" dir="5400000" algn="ctr" rotWithShape="0">
                  <a:srgbClr val="6E747A">
                    <a:alpha val="43000"/>
                  </a:srgbClr>
                </a:outerShdw>
              </a:effectLst>
            </a:endParaRPr>
          </a:p>
          <a:p>
            <a:pPr algn="ctr"/>
            <a:r>
              <a:rPr lang="ja-JP" altLang="en-US" sz="5400" b="1" dirty="0" smtClean="0">
                <a:ln w="0"/>
                <a:effectLst>
                  <a:outerShdw blurRad="38100" dist="25400" dir="5400000" algn="ctr" rotWithShape="0">
                    <a:srgbClr val="6E747A">
                      <a:alpha val="43000"/>
                    </a:srgbClr>
                  </a:outerShdw>
                </a:effectLst>
              </a:rPr>
              <a:t>応じて並べていきましょう。</a:t>
            </a:r>
            <a:endParaRPr lang="ja-JP" altLang="en-US" sz="5400" b="1" cap="none" spc="0" dirty="0">
              <a:ln w="0"/>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2074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1950" y="124377"/>
            <a:ext cx="11468100" cy="968610"/>
          </a:xfrm>
        </p:spPr>
        <p:style>
          <a:lnRef idx="2">
            <a:schemeClr val="dk1"/>
          </a:lnRef>
          <a:fillRef idx="1">
            <a:schemeClr val="lt1"/>
          </a:fillRef>
          <a:effectRef idx="0">
            <a:schemeClr val="dk1"/>
          </a:effectRef>
          <a:fontRef idx="minor">
            <a:schemeClr val="dk1"/>
          </a:fontRef>
        </p:style>
        <p:txBody>
          <a:bodyPr>
            <a:noAutofit/>
          </a:bodyPr>
          <a:lstStyle/>
          <a:p>
            <a:r>
              <a:rPr kumimoji="1" lang="ja-JP" altLang="en-US" sz="4800" b="1" dirty="0" smtClean="0"/>
              <a:t>スマホ利用のメリット・デメリット</a:t>
            </a:r>
            <a:endParaRPr kumimoji="1" lang="ja-JP" altLang="en-US" sz="4800" b="1" dirty="0"/>
          </a:p>
        </p:txBody>
      </p:sp>
      <p:sp>
        <p:nvSpPr>
          <p:cNvPr id="3" name="サブタイトル 2"/>
          <p:cNvSpPr>
            <a:spLocks noGrp="1"/>
          </p:cNvSpPr>
          <p:nvPr>
            <p:ph type="subTitle" idx="1"/>
          </p:nvPr>
        </p:nvSpPr>
        <p:spPr>
          <a:xfrm>
            <a:off x="495300" y="15233650"/>
            <a:ext cx="11201400" cy="1002617"/>
          </a:xfrm>
        </p:spPr>
        <p:txBody>
          <a:bodyPr>
            <a:normAutofit/>
          </a:bodyPr>
          <a:lstStyle/>
          <a:p>
            <a:pPr algn="l"/>
            <a:r>
              <a:rPr kumimoji="1" lang="ja-JP" altLang="en-US" dirty="0" smtClean="0"/>
              <a:t>あなたのスマホ（ネット・</a:t>
            </a:r>
            <a:r>
              <a:rPr kumimoji="1" lang="en-US" altLang="ja-JP" dirty="0" smtClean="0"/>
              <a:t>SNS</a:t>
            </a:r>
            <a:r>
              <a:rPr lang="ja-JP" altLang="en-US" dirty="0" smtClean="0"/>
              <a:t>・ゲーム等）利用の状況は、メリットとデメリットのどちらが多いか考えてみましょう。</a:t>
            </a:r>
            <a:endParaRPr kumimoji="1" lang="en-US" altLang="ja-JP" dirty="0" smtClean="0"/>
          </a:p>
        </p:txBody>
      </p:sp>
      <p:sp>
        <p:nvSpPr>
          <p:cNvPr id="4" name="テキスト ボックス 3"/>
          <p:cNvSpPr txBox="1"/>
          <p:nvPr/>
        </p:nvSpPr>
        <p:spPr>
          <a:xfrm>
            <a:off x="1098549" y="1194485"/>
            <a:ext cx="4543425" cy="646331"/>
          </a:xfrm>
          <a:prstGeom prst="rect">
            <a:avLst/>
          </a:prstGeom>
          <a:noFill/>
        </p:spPr>
        <p:txBody>
          <a:bodyPr wrap="square" rtlCol="0">
            <a:spAutoFit/>
          </a:bodyPr>
          <a:lstStyle/>
          <a:p>
            <a:r>
              <a:rPr kumimoji="1" lang="ja-JP" altLang="en-US" dirty="0" smtClean="0">
                <a:solidFill>
                  <a:schemeClr val="accent1"/>
                </a:solidFill>
              </a:rPr>
              <a:t>メリットカード</a:t>
            </a:r>
            <a:r>
              <a:rPr lang="ja-JP" altLang="en-US" dirty="0" smtClean="0">
                <a:solidFill>
                  <a:schemeClr val="accent1"/>
                </a:solidFill>
              </a:rPr>
              <a:t>（青）</a:t>
            </a:r>
            <a:r>
              <a:rPr kumimoji="1" lang="ja-JP" altLang="en-US" dirty="0" smtClean="0">
                <a:solidFill>
                  <a:schemeClr val="accent1"/>
                </a:solidFill>
              </a:rPr>
              <a:t>を</a:t>
            </a:r>
            <a:endParaRPr kumimoji="1" lang="en-US" altLang="ja-JP" dirty="0" smtClean="0">
              <a:solidFill>
                <a:schemeClr val="accent1"/>
              </a:solidFill>
            </a:endParaRPr>
          </a:p>
          <a:p>
            <a:r>
              <a:rPr kumimoji="1" lang="ja-JP" altLang="en-US" dirty="0" smtClean="0">
                <a:solidFill>
                  <a:schemeClr val="accent1"/>
                </a:solidFill>
              </a:rPr>
              <a:t>最もそう思う順番に並べましょう。</a:t>
            </a:r>
            <a:endParaRPr kumimoji="1" lang="en-US" altLang="ja-JP" dirty="0" smtClean="0">
              <a:solidFill>
                <a:schemeClr val="accent1"/>
              </a:solidFill>
            </a:endParaRPr>
          </a:p>
        </p:txBody>
      </p:sp>
      <p:sp>
        <p:nvSpPr>
          <p:cNvPr id="5" name="テキスト ボックス 4"/>
          <p:cNvSpPr txBox="1"/>
          <p:nvPr/>
        </p:nvSpPr>
        <p:spPr>
          <a:xfrm>
            <a:off x="7248524" y="1296085"/>
            <a:ext cx="4133851" cy="646331"/>
          </a:xfrm>
          <a:prstGeom prst="rect">
            <a:avLst/>
          </a:prstGeom>
          <a:noFill/>
        </p:spPr>
        <p:txBody>
          <a:bodyPr wrap="square" rtlCol="0">
            <a:spAutoFit/>
          </a:bodyPr>
          <a:lstStyle/>
          <a:p>
            <a:r>
              <a:rPr lang="ja-JP" altLang="en-US" dirty="0" smtClean="0">
                <a:solidFill>
                  <a:srgbClr val="FF0000"/>
                </a:solidFill>
              </a:rPr>
              <a:t>デメリット</a:t>
            </a:r>
            <a:r>
              <a:rPr kumimoji="1" lang="ja-JP" altLang="en-US" dirty="0" smtClean="0">
                <a:solidFill>
                  <a:srgbClr val="FF0000"/>
                </a:solidFill>
              </a:rPr>
              <a:t>カード</a:t>
            </a:r>
            <a:r>
              <a:rPr lang="ja-JP" altLang="en-US" dirty="0" smtClean="0">
                <a:solidFill>
                  <a:srgbClr val="FF0000"/>
                </a:solidFill>
              </a:rPr>
              <a:t>（赤）</a:t>
            </a:r>
            <a:r>
              <a:rPr kumimoji="1" lang="ja-JP" altLang="en-US" dirty="0" smtClean="0">
                <a:solidFill>
                  <a:srgbClr val="FF0000"/>
                </a:solidFill>
              </a:rPr>
              <a:t>を</a:t>
            </a:r>
            <a:endParaRPr kumimoji="1" lang="en-US" altLang="ja-JP" dirty="0" smtClean="0">
              <a:solidFill>
                <a:srgbClr val="FF0000"/>
              </a:solidFill>
            </a:endParaRPr>
          </a:p>
          <a:p>
            <a:r>
              <a:rPr kumimoji="1" lang="ja-JP" altLang="en-US" dirty="0" smtClean="0">
                <a:solidFill>
                  <a:srgbClr val="FF0000"/>
                </a:solidFill>
              </a:rPr>
              <a:t>最もそう思う順番に並べましょう。</a:t>
            </a:r>
            <a:endParaRPr kumimoji="1" lang="en-US" altLang="ja-JP" dirty="0" smtClean="0">
              <a:solidFill>
                <a:srgbClr val="FF0000"/>
              </a:solidFill>
            </a:endParaRPr>
          </a:p>
        </p:txBody>
      </p:sp>
      <p:cxnSp>
        <p:nvCxnSpPr>
          <p:cNvPr id="8" name="直線コネクタ 7"/>
          <p:cNvCxnSpPr>
            <a:endCxn id="3" idx="0"/>
          </p:cNvCxnSpPr>
          <p:nvPr/>
        </p:nvCxnSpPr>
        <p:spPr>
          <a:xfrm>
            <a:off x="6096000" y="2047314"/>
            <a:ext cx="0" cy="13186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952500" y="14551710"/>
            <a:ext cx="4543425" cy="646331"/>
          </a:xfrm>
          <a:prstGeom prst="rect">
            <a:avLst/>
          </a:prstGeom>
          <a:noFill/>
        </p:spPr>
        <p:txBody>
          <a:bodyPr wrap="square" rtlCol="0">
            <a:spAutoFit/>
          </a:bodyPr>
          <a:lstStyle/>
          <a:p>
            <a:r>
              <a:rPr kumimoji="1" lang="en-US" altLang="ja-JP" dirty="0" smtClean="0"/>
              <a:t>※</a:t>
            </a:r>
            <a:r>
              <a:rPr kumimoji="1" lang="ja-JP" altLang="en-US" dirty="0" smtClean="0"/>
              <a:t>他にあなたが感じるメリットがあれば直接この用紙に書いて下さい。</a:t>
            </a:r>
            <a:endParaRPr kumimoji="1" lang="en-US" altLang="ja-JP" dirty="0" smtClean="0"/>
          </a:p>
        </p:txBody>
      </p:sp>
      <p:sp>
        <p:nvSpPr>
          <p:cNvPr id="10" name="テキスト ボックス 9"/>
          <p:cNvSpPr txBox="1"/>
          <p:nvPr/>
        </p:nvSpPr>
        <p:spPr>
          <a:xfrm>
            <a:off x="6664325" y="14540133"/>
            <a:ext cx="4543425" cy="646331"/>
          </a:xfrm>
          <a:prstGeom prst="rect">
            <a:avLst/>
          </a:prstGeom>
          <a:noFill/>
        </p:spPr>
        <p:txBody>
          <a:bodyPr wrap="square" rtlCol="0">
            <a:spAutoFit/>
          </a:bodyPr>
          <a:lstStyle/>
          <a:p>
            <a:r>
              <a:rPr kumimoji="1" lang="en-US" altLang="ja-JP" dirty="0" smtClean="0"/>
              <a:t>※</a:t>
            </a:r>
            <a:r>
              <a:rPr kumimoji="1" lang="ja-JP" altLang="en-US" dirty="0" smtClean="0"/>
              <a:t>他にあなたが感じるデメリットがあれば直接この用紙に書いて下さい。</a:t>
            </a:r>
            <a:endParaRPr kumimoji="1" lang="en-US" altLang="ja-JP" dirty="0" smtClean="0"/>
          </a:p>
        </p:txBody>
      </p:sp>
      <p:sp>
        <p:nvSpPr>
          <p:cNvPr id="16" name="角丸四角形 15"/>
          <p:cNvSpPr/>
          <p:nvPr/>
        </p:nvSpPr>
        <p:spPr>
          <a:xfrm>
            <a:off x="3370261" y="7251468"/>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a:solidFill>
                  <a:srgbClr val="0070C0"/>
                </a:solidFill>
              </a:rPr>
              <a:t>友達が増える</a:t>
            </a:r>
            <a:endParaRPr lang="ja-JP" altLang="en-US" sz="2800" dirty="0">
              <a:solidFill>
                <a:srgbClr val="0070C0"/>
              </a:solidFill>
            </a:endParaRPr>
          </a:p>
        </p:txBody>
      </p:sp>
      <p:sp>
        <p:nvSpPr>
          <p:cNvPr id="18" name="角丸四角形 17"/>
          <p:cNvSpPr/>
          <p:nvPr/>
        </p:nvSpPr>
        <p:spPr>
          <a:xfrm>
            <a:off x="1728786" y="4740395"/>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a:solidFill>
                  <a:srgbClr val="0070C0"/>
                </a:solidFill>
              </a:rPr>
              <a:t>励まされる</a:t>
            </a:r>
          </a:p>
        </p:txBody>
      </p:sp>
      <p:sp>
        <p:nvSpPr>
          <p:cNvPr id="19" name="角丸四角形 18"/>
          <p:cNvSpPr/>
          <p:nvPr/>
        </p:nvSpPr>
        <p:spPr>
          <a:xfrm>
            <a:off x="3384549" y="8487442"/>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a:solidFill>
                  <a:srgbClr val="0070C0"/>
                </a:solidFill>
              </a:rPr>
              <a:t>友達と連絡がとりやすい</a:t>
            </a:r>
          </a:p>
        </p:txBody>
      </p:sp>
      <p:sp>
        <p:nvSpPr>
          <p:cNvPr id="20" name="角丸四角形 19"/>
          <p:cNvSpPr/>
          <p:nvPr/>
        </p:nvSpPr>
        <p:spPr>
          <a:xfrm>
            <a:off x="1692274" y="2448626"/>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smtClean="0">
                <a:solidFill>
                  <a:srgbClr val="0070C0"/>
                </a:solidFill>
              </a:rPr>
              <a:t>わからないことがすぐ</a:t>
            </a:r>
            <a:r>
              <a:rPr lang="ja-JP" altLang="en-US" sz="2800" smtClean="0">
                <a:solidFill>
                  <a:srgbClr val="0070C0"/>
                </a:solidFill>
              </a:rPr>
              <a:t>に調べられる</a:t>
            </a:r>
            <a:endParaRPr lang="ja-JP" altLang="en-US" sz="2800" dirty="0" smtClean="0">
              <a:solidFill>
                <a:srgbClr val="0070C0"/>
              </a:solidFill>
            </a:endParaRPr>
          </a:p>
        </p:txBody>
      </p:sp>
      <p:sp>
        <p:nvSpPr>
          <p:cNvPr id="21" name="角丸四角形 20"/>
          <p:cNvSpPr/>
          <p:nvPr/>
        </p:nvSpPr>
        <p:spPr>
          <a:xfrm>
            <a:off x="4966626" y="7869455"/>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800" dirty="0" smtClean="0">
                <a:solidFill>
                  <a:srgbClr val="FF0000"/>
                </a:solidFill>
              </a:rPr>
              <a:t>友人関係が</a:t>
            </a:r>
            <a:endParaRPr lang="en-US" altLang="ja-JP" sz="2800" dirty="0" smtClean="0">
              <a:solidFill>
                <a:srgbClr val="FF0000"/>
              </a:solidFill>
            </a:endParaRPr>
          </a:p>
          <a:p>
            <a:pPr algn="ctr"/>
            <a:r>
              <a:rPr lang="ja-JP" altLang="en-US" sz="2800" dirty="0" smtClean="0">
                <a:solidFill>
                  <a:srgbClr val="FF0000"/>
                </a:solidFill>
              </a:rPr>
              <a:t>わずらわしく感じる</a:t>
            </a:r>
            <a:endParaRPr lang="ja-JP" altLang="en-US" sz="2800" dirty="0">
              <a:solidFill>
                <a:srgbClr val="FF0000"/>
              </a:solidFill>
            </a:endParaRPr>
          </a:p>
        </p:txBody>
      </p:sp>
      <p:sp>
        <p:nvSpPr>
          <p:cNvPr id="23" name="正方形/長方形 22"/>
          <p:cNvSpPr/>
          <p:nvPr/>
        </p:nvSpPr>
        <p:spPr>
          <a:xfrm>
            <a:off x="495300" y="10357807"/>
            <a:ext cx="11469807" cy="3262432"/>
          </a:xfrm>
          <a:prstGeom prst="rect">
            <a:avLst/>
          </a:prstGeom>
          <a:noFill/>
        </p:spPr>
        <p:txBody>
          <a:bodyPr wrap="none" lIns="91440" tIns="45720" rIns="91440" bIns="45720">
            <a:spAutoFit/>
          </a:bodyPr>
          <a:lstStyle/>
          <a:p>
            <a:pPr algn="ctr"/>
            <a:r>
              <a:rPr lang="ja-JP" altLang="en-US" sz="5400" b="1" cap="none" spc="0" dirty="0" smtClean="0">
                <a:ln w="0"/>
                <a:solidFill>
                  <a:schemeClr val="accent1"/>
                </a:solidFill>
                <a:effectLst>
                  <a:outerShdw blurRad="38100" dist="25400" dir="5400000" algn="ctr" rotWithShape="0">
                    <a:srgbClr val="6E747A">
                      <a:alpha val="43000"/>
                    </a:srgbClr>
                  </a:outerShdw>
                </a:effectLst>
              </a:rPr>
              <a:t>①因果関係があるカードはないか？</a:t>
            </a:r>
            <a:endParaRPr lang="en-US" altLang="ja-JP" sz="5400" b="1" cap="none" spc="0" dirty="0" smtClean="0">
              <a:ln w="0"/>
              <a:solidFill>
                <a:schemeClr val="accent1"/>
              </a:solidFill>
              <a:effectLst>
                <a:outerShdw blurRad="38100" dist="25400" dir="5400000" algn="ctr" rotWithShape="0">
                  <a:srgbClr val="6E747A">
                    <a:alpha val="43000"/>
                  </a:srgbClr>
                </a:outerShdw>
              </a:effectLst>
            </a:endParaRPr>
          </a:p>
          <a:p>
            <a:pPr algn="ctr"/>
            <a:r>
              <a:rPr lang="ja-JP" altLang="en-US" sz="5400" b="1" dirty="0" smtClean="0">
                <a:ln w="0"/>
                <a:solidFill>
                  <a:schemeClr val="accent1"/>
                </a:solidFill>
                <a:effectLst>
                  <a:outerShdw blurRad="38100" dist="25400" dir="5400000" algn="ctr" rotWithShape="0">
                    <a:srgbClr val="6E747A">
                      <a:alpha val="43000"/>
                    </a:srgbClr>
                  </a:outerShdw>
                </a:effectLst>
              </a:rPr>
              <a:t>（相殺されるカードは無いか？）</a:t>
            </a:r>
            <a:endParaRPr lang="en-US" altLang="ja-JP" sz="5400" b="1" dirty="0" smtClean="0">
              <a:ln w="0"/>
              <a:solidFill>
                <a:schemeClr val="accent1"/>
              </a:solidFill>
              <a:effectLst>
                <a:outerShdw blurRad="38100" dist="25400" dir="5400000" algn="ctr" rotWithShape="0">
                  <a:srgbClr val="6E747A">
                    <a:alpha val="43000"/>
                  </a:srgbClr>
                </a:outerShdw>
              </a:effectLst>
            </a:endParaRPr>
          </a:p>
          <a:p>
            <a:pPr algn="ctr"/>
            <a:r>
              <a:rPr lang="ja-JP" altLang="en-US" sz="4000" b="1" dirty="0" smtClean="0">
                <a:ln w="0"/>
                <a:solidFill>
                  <a:srgbClr val="FF0000"/>
                </a:solidFill>
                <a:effectLst>
                  <a:outerShdw blurRad="38100" dist="25400" dir="5400000" algn="ctr" rotWithShape="0">
                    <a:srgbClr val="6E747A">
                      <a:alpha val="43000"/>
                    </a:srgbClr>
                  </a:outerShdw>
                </a:effectLst>
              </a:rPr>
              <a:t>メリットとデメリットのどちらかの軸を固定</a:t>
            </a:r>
            <a:endParaRPr lang="en-US" altLang="ja-JP" sz="5400" b="1" dirty="0">
              <a:ln w="0"/>
              <a:solidFill>
                <a:srgbClr val="FF0000"/>
              </a:solidFill>
              <a:effectLst>
                <a:outerShdw blurRad="38100" dist="25400" dir="5400000" algn="ctr" rotWithShape="0">
                  <a:srgbClr val="6E747A">
                    <a:alpha val="43000"/>
                  </a:srgbClr>
                </a:outerShdw>
              </a:effectLst>
            </a:endParaRPr>
          </a:p>
          <a:p>
            <a:pPr algn="ctr"/>
            <a:r>
              <a:rPr lang="ja-JP" altLang="en-US" sz="5400" b="1" dirty="0" smtClean="0">
                <a:ln w="0"/>
                <a:solidFill>
                  <a:schemeClr val="accent1"/>
                </a:solidFill>
                <a:effectLst>
                  <a:outerShdw blurRad="38100" dist="25400" dir="5400000" algn="ctr" rotWithShape="0">
                    <a:srgbClr val="6E747A">
                      <a:alpha val="43000"/>
                    </a:srgbClr>
                  </a:outerShdw>
                </a:effectLst>
              </a:rPr>
              <a:t>②どっちが「上回りますか」？</a:t>
            </a:r>
            <a:endParaRPr lang="en-US" altLang="ja-JP" sz="5400" b="1" dirty="0" smtClean="0">
              <a:ln w="0"/>
              <a:solidFill>
                <a:schemeClr val="accent1"/>
              </a:solidFill>
              <a:effectLst>
                <a:outerShdw blurRad="38100" dist="25400" dir="5400000" algn="ctr" rotWithShape="0">
                  <a:srgbClr val="6E747A">
                    <a:alpha val="43000"/>
                  </a:srgbClr>
                </a:outerShdw>
              </a:effectLst>
            </a:endParaRPr>
          </a:p>
        </p:txBody>
      </p:sp>
      <p:sp>
        <p:nvSpPr>
          <p:cNvPr id="17" name="角丸四角形 16"/>
          <p:cNvSpPr/>
          <p:nvPr/>
        </p:nvSpPr>
        <p:spPr>
          <a:xfrm>
            <a:off x="7329486" y="4740395"/>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800">
                <a:solidFill>
                  <a:srgbClr val="FF0000"/>
                </a:solidFill>
              </a:rPr>
              <a:t>親子間の関係が悪くなる</a:t>
            </a:r>
            <a:endParaRPr lang="ja-JP" altLang="en-US" sz="2800" dirty="0">
              <a:solidFill>
                <a:srgbClr val="FF0000"/>
              </a:solidFill>
            </a:endParaRPr>
          </a:p>
        </p:txBody>
      </p:sp>
      <p:sp>
        <p:nvSpPr>
          <p:cNvPr id="22" name="正方形/長方形 21"/>
          <p:cNvSpPr/>
          <p:nvPr/>
        </p:nvSpPr>
        <p:spPr>
          <a:xfrm>
            <a:off x="1158628" y="14048460"/>
            <a:ext cx="9879628" cy="1754326"/>
          </a:xfrm>
          <a:prstGeom prst="rect">
            <a:avLst/>
          </a:prstGeom>
          <a:solidFill>
            <a:schemeClr val="bg1">
              <a:alpha val="80000"/>
            </a:schemeClr>
          </a:solidFill>
        </p:spPr>
        <p:txBody>
          <a:bodyPr wrap="none" lIns="91440" tIns="45720" rIns="91440" bIns="45720">
            <a:spAutoFit/>
          </a:bodyPr>
          <a:lstStyle/>
          <a:p>
            <a:pPr algn="ctr"/>
            <a:r>
              <a:rPr lang="en-US" altLang="ja-JP" sz="5400" b="1" dirty="0" smtClean="0">
                <a:ln w="0"/>
                <a:solidFill>
                  <a:schemeClr val="accent1"/>
                </a:solidFill>
                <a:effectLst>
                  <a:outerShdw blurRad="38100" dist="25400" dir="5400000" algn="ctr" rotWithShape="0">
                    <a:srgbClr val="6E747A">
                      <a:alpha val="43000"/>
                    </a:srgbClr>
                  </a:outerShdw>
                </a:effectLst>
              </a:rPr>
              <a:t>※</a:t>
            </a:r>
            <a:r>
              <a:rPr lang="ja-JP" altLang="en-US" sz="5400" b="1" dirty="0" smtClean="0">
                <a:ln w="0"/>
                <a:solidFill>
                  <a:schemeClr val="accent1"/>
                </a:solidFill>
                <a:effectLst>
                  <a:outerShdw blurRad="38100" dist="25400" dir="5400000" algn="ctr" rotWithShape="0">
                    <a:srgbClr val="6E747A">
                      <a:alpha val="43000"/>
                    </a:srgbClr>
                  </a:outerShdw>
                </a:effectLst>
              </a:rPr>
              <a:t>デメリット項目間の関係性も</a:t>
            </a:r>
            <a:endParaRPr lang="en-US" altLang="ja-JP" sz="5400" b="1" dirty="0" smtClean="0">
              <a:ln w="0"/>
              <a:solidFill>
                <a:schemeClr val="accent1"/>
              </a:solidFill>
              <a:effectLst>
                <a:outerShdw blurRad="38100" dist="25400" dir="5400000" algn="ctr" rotWithShape="0">
                  <a:srgbClr val="6E747A">
                    <a:alpha val="43000"/>
                  </a:srgbClr>
                </a:outerShdw>
              </a:effectLst>
            </a:endParaRPr>
          </a:p>
          <a:p>
            <a:pPr algn="ctr"/>
            <a:r>
              <a:rPr lang="ja-JP" altLang="en-US" sz="5400" b="1" cap="none" spc="0" dirty="0" smtClean="0">
                <a:ln w="0"/>
                <a:solidFill>
                  <a:schemeClr val="accent1"/>
                </a:solidFill>
                <a:effectLst>
                  <a:outerShdw blurRad="38100" dist="25400" dir="5400000" algn="ctr" rotWithShape="0">
                    <a:srgbClr val="6E747A">
                      <a:alpha val="43000"/>
                    </a:srgbClr>
                  </a:outerShdw>
                </a:effectLst>
              </a:rPr>
              <a:t>見出だせれば指摘してみる。</a:t>
            </a:r>
            <a:endParaRPr lang="en-US" altLang="ja-JP" sz="5400" b="1" cap="none" spc="0" dirty="0" smtClean="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0948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1950" y="124377"/>
            <a:ext cx="11468100" cy="968610"/>
          </a:xfrm>
        </p:spPr>
        <p:style>
          <a:lnRef idx="2">
            <a:schemeClr val="dk1"/>
          </a:lnRef>
          <a:fillRef idx="1">
            <a:schemeClr val="lt1"/>
          </a:fillRef>
          <a:effectRef idx="0">
            <a:schemeClr val="dk1"/>
          </a:effectRef>
          <a:fontRef idx="minor">
            <a:schemeClr val="dk1"/>
          </a:fontRef>
        </p:style>
        <p:txBody>
          <a:bodyPr>
            <a:noAutofit/>
          </a:bodyPr>
          <a:lstStyle/>
          <a:p>
            <a:r>
              <a:rPr kumimoji="1" lang="ja-JP" altLang="en-US" sz="4800" b="1" dirty="0" smtClean="0"/>
              <a:t>スマホ利用のメリット・デメリット</a:t>
            </a:r>
            <a:endParaRPr kumimoji="1" lang="ja-JP" altLang="en-US" sz="4800" b="1" dirty="0"/>
          </a:p>
        </p:txBody>
      </p:sp>
      <p:sp>
        <p:nvSpPr>
          <p:cNvPr id="3" name="サブタイトル 2"/>
          <p:cNvSpPr>
            <a:spLocks noGrp="1"/>
          </p:cNvSpPr>
          <p:nvPr>
            <p:ph type="subTitle" idx="1"/>
          </p:nvPr>
        </p:nvSpPr>
        <p:spPr>
          <a:xfrm>
            <a:off x="495300" y="15233650"/>
            <a:ext cx="11201400" cy="1002617"/>
          </a:xfrm>
        </p:spPr>
        <p:txBody>
          <a:bodyPr>
            <a:normAutofit/>
          </a:bodyPr>
          <a:lstStyle/>
          <a:p>
            <a:pPr algn="l"/>
            <a:r>
              <a:rPr kumimoji="1" lang="ja-JP" altLang="en-US" dirty="0" smtClean="0"/>
              <a:t>あなたのスマホ（ネット・</a:t>
            </a:r>
            <a:r>
              <a:rPr kumimoji="1" lang="en-US" altLang="ja-JP" dirty="0" smtClean="0"/>
              <a:t>SNS</a:t>
            </a:r>
            <a:r>
              <a:rPr lang="ja-JP" altLang="en-US" dirty="0" smtClean="0"/>
              <a:t>・ゲーム等）利用の状況は、メリットとデメリットのどちらが多いか考えてみましょう。</a:t>
            </a:r>
            <a:endParaRPr kumimoji="1" lang="en-US" altLang="ja-JP" dirty="0" smtClean="0"/>
          </a:p>
        </p:txBody>
      </p:sp>
      <p:sp>
        <p:nvSpPr>
          <p:cNvPr id="4" name="テキスト ボックス 3"/>
          <p:cNvSpPr txBox="1"/>
          <p:nvPr/>
        </p:nvSpPr>
        <p:spPr>
          <a:xfrm>
            <a:off x="1098549" y="1194485"/>
            <a:ext cx="4543425" cy="646331"/>
          </a:xfrm>
          <a:prstGeom prst="rect">
            <a:avLst/>
          </a:prstGeom>
          <a:noFill/>
        </p:spPr>
        <p:txBody>
          <a:bodyPr wrap="square" rtlCol="0">
            <a:spAutoFit/>
          </a:bodyPr>
          <a:lstStyle/>
          <a:p>
            <a:r>
              <a:rPr kumimoji="1" lang="ja-JP" altLang="en-US" dirty="0" smtClean="0">
                <a:solidFill>
                  <a:schemeClr val="accent1"/>
                </a:solidFill>
              </a:rPr>
              <a:t>メリットカード</a:t>
            </a:r>
            <a:r>
              <a:rPr lang="ja-JP" altLang="en-US" dirty="0" smtClean="0">
                <a:solidFill>
                  <a:schemeClr val="accent1"/>
                </a:solidFill>
              </a:rPr>
              <a:t>（青）</a:t>
            </a:r>
            <a:r>
              <a:rPr kumimoji="1" lang="ja-JP" altLang="en-US" dirty="0" smtClean="0">
                <a:solidFill>
                  <a:schemeClr val="accent1"/>
                </a:solidFill>
              </a:rPr>
              <a:t>を</a:t>
            </a:r>
            <a:endParaRPr kumimoji="1" lang="en-US" altLang="ja-JP" dirty="0" smtClean="0">
              <a:solidFill>
                <a:schemeClr val="accent1"/>
              </a:solidFill>
            </a:endParaRPr>
          </a:p>
          <a:p>
            <a:r>
              <a:rPr kumimoji="1" lang="ja-JP" altLang="en-US" dirty="0" smtClean="0">
                <a:solidFill>
                  <a:schemeClr val="accent1"/>
                </a:solidFill>
              </a:rPr>
              <a:t>最もそう思う順番に並べましょう。</a:t>
            </a:r>
            <a:endParaRPr kumimoji="1" lang="en-US" altLang="ja-JP" dirty="0" smtClean="0">
              <a:solidFill>
                <a:schemeClr val="accent1"/>
              </a:solidFill>
            </a:endParaRPr>
          </a:p>
        </p:txBody>
      </p:sp>
      <p:sp>
        <p:nvSpPr>
          <p:cNvPr id="5" name="テキスト ボックス 4"/>
          <p:cNvSpPr txBox="1"/>
          <p:nvPr/>
        </p:nvSpPr>
        <p:spPr>
          <a:xfrm>
            <a:off x="7248524" y="1296085"/>
            <a:ext cx="4133851" cy="646331"/>
          </a:xfrm>
          <a:prstGeom prst="rect">
            <a:avLst/>
          </a:prstGeom>
          <a:noFill/>
        </p:spPr>
        <p:txBody>
          <a:bodyPr wrap="square" rtlCol="0">
            <a:spAutoFit/>
          </a:bodyPr>
          <a:lstStyle/>
          <a:p>
            <a:r>
              <a:rPr lang="ja-JP" altLang="en-US" dirty="0" smtClean="0">
                <a:solidFill>
                  <a:srgbClr val="FF0000"/>
                </a:solidFill>
              </a:rPr>
              <a:t>デメリット</a:t>
            </a:r>
            <a:r>
              <a:rPr kumimoji="1" lang="ja-JP" altLang="en-US" dirty="0" smtClean="0">
                <a:solidFill>
                  <a:srgbClr val="FF0000"/>
                </a:solidFill>
              </a:rPr>
              <a:t>カード</a:t>
            </a:r>
            <a:r>
              <a:rPr lang="ja-JP" altLang="en-US" dirty="0" smtClean="0">
                <a:solidFill>
                  <a:srgbClr val="FF0000"/>
                </a:solidFill>
              </a:rPr>
              <a:t>（赤）</a:t>
            </a:r>
            <a:r>
              <a:rPr kumimoji="1" lang="ja-JP" altLang="en-US" dirty="0" smtClean="0">
                <a:solidFill>
                  <a:srgbClr val="FF0000"/>
                </a:solidFill>
              </a:rPr>
              <a:t>を</a:t>
            </a:r>
            <a:endParaRPr kumimoji="1" lang="en-US" altLang="ja-JP" dirty="0" smtClean="0">
              <a:solidFill>
                <a:srgbClr val="FF0000"/>
              </a:solidFill>
            </a:endParaRPr>
          </a:p>
          <a:p>
            <a:r>
              <a:rPr kumimoji="1" lang="ja-JP" altLang="en-US" dirty="0" smtClean="0">
                <a:solidFill>
                  <a:srgbClr val="FF0000"/>
                </a:solidFill>
              </a:rPr>
              <a:t>最もそう思う順番に並べましょう。</a:t>
            </a:r>
            <a:endParaRPr kumimoji="1" lang="en-US" altLang="ja-JP" dirty="0" smtClean="0">
              <a:solidFill>
                <a:srgbClr val="FF0000"/>
              </a:solidFill>
            </a:endParaRPr>
          </a:p>
        </p:txBody>
      </p:sp>
      <p:cxnSp>
        <p:nvCxnSpPr>
          <p:cNvPr id="8" name="直線コネクタ 7"/>
          <p:cNvCxnSpPr>
            <a:endCxn id="3" idx="0"/>
          </p:cNvCxnSpPr>
          <p:nvPr/>
        </p:nvCxnSpPr>
        <p:spPr>
          <a:xfrm>
            <a:off x="6096000" y="2047314"/>
            <a:ext cx="0" cy="13186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952500" y="14551710"/>
            <a:ext cx="4543425" cy="646331"/>
          </a:xfrm>
          <a:prstGeom prst="rect">
            <a:avLst/>
          </a:prstGeom>
          <a:noFill/>
        </p:spPr>
        <p:txBody>
          <a:bodyPr wrap="square" rtlCol="0">
            <a:spAutoFit/>
          </a:bodyPr>
          <a:lstStyle/>
          <a:p>
            <a:r>
              <a:rPr kumimoji="1" lang="en-US" altLang="ja-JP" dirty="0" smtClean="0"/>
              <a:t>※</a:t>
            </a:r>
            <a:r>
              <a:rPr kumimoji="1" lang="ja-JP" altLang="en-US" dirty="0" smtClean="0"/>
              <a:t>他にあなたが感じるメリットがあれば直接この用紙に書いて下さい。</a:t>
            </a:r>
            <a:endParaRPr kumimoji="1" lang="en-US" altLang="ja-JP" dirty="0" smtClean="0"/>
          </a:p>
        </p:txBody>
      </p:sp>
      <p:sp>
        <p:nvSpPr>
          <p:cNvPr id="10" name="テキスト ボックス 9"/>
          <p:cNvSpPr txBox="1"/>
          <p:nvPr/>
        </p:nvSpPr>
        <p:spPr>
          <a:xfrm>
            <a:off x="6664325" y="14540133"/>
            <a:ext cx="4543425" cy="646331"/>
          </a:xfrm>
          <a:prstGeom prst="rect">
            <a:avLst/>
          </a:prstGeom>
          <a:noFill/>
        </p:spPr>
        <p:txBody>
          <a:bodyPr wrap="square" rtlCol="0">
            <a:spAutoFit/>
          </a:bodyPr>
          <a:lstStyle/>
          <a:p>
            <a:r>
              <a:rPr kumimoji="1" lang="en-US" altLang="ja-JP" dirty="0" smtClean="0"/>
              <a:t>※</a:t>
            </a:r>
            <a:r>
              <a:rPr kumimoji="1" lang="ja-JP" altLang="en-US" dirty="0" smtClean="0"/>
              <a:t>他にあなたが感じるデメリットがあれば直接この用紙に書いて下さい。</a:t>
            </a:r>
            <a:endParaRPr kumimoji="1" lang="en-US" altLang="ja-JP" dirty="0" smtClean="0"/>
          </a:p>
        </p:txBody>
      </p:sp>
      <p:sp>
        <p:nvSpPr>
          <p:cNvPr id="16" name="角丸四角形 15"/>
          <p:cNvSpPr/>
          <p:nvPr/>
        </p:nvSpPr>
        <p:spPr>
          <a:xfrm>
            <a:off x="3224212" y="9461710"/>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a:solidFill>
                  <a:srgbClr val="0070C0"/>
                </a:solidFill>
              </a:rPr>
              <a:t>友達が増える</a:t>
            </a:r>
            <a:endParaRPr lang="ja-JP" altLang="en-US" sz="2800" dirty="0">
              <a:solidFill>
                <a:srgbClr val="0070C0"/>
              </a:solidFill>
            </a:endParaRPr>
          </a:p>
        </p:txBody>
      </p:sp>
      <p:sp>
        <p:nvSpPr>
          <p:cNvPr id="18" name="角丸四角形 17"/>
          <p:cNvSpPr/>
          <p:nvPr/>
        </p:nvSpPr>
        <p:spPr>
          <a:xfrm>
            <a:off x="3282949" y="4777071"/>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a:solidFill>
                  <a:srgbClr val="0070C0"/>
                </a:solidFill>
              </a:rPr>
              <a:t>励まされる</a:t>
            </a:r>
          </a:p>
        </p:txBody>
      </p:sp>
      <p:sp>
        <p:nvSpPr>
          <p:cNvPr id="19" name="角丸四角形 18"/>
          <p:cNvSpPr/>
          <p:nvPr/>
        </p:nvSpPr>
        <p:spPr>
          <a:xfrm>
            <a:off x="3304380" y="6656641"/>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a:solidFill>
                  <a:srgbClr val="0070C0"/>
                </a:solidFill>
              </a:rPr>
              <a:t>友達と連絡がとりやすい</a:t>
            </a:r>
          </a:p>
        </p:txBody>
      </p:sp>
      <p:sp>
        <p:nvSpPr>
          <p:cNvPr id="20" name="角丸四角形 19"/>
          <p:cNvSpPr/>
          <p:nvPr/>
        </p:nvSpPr>
        <p:spPr>
          <a:xfrm>
            <a:off x="1498599" y="2708672"/>
            <a:ext cx="2711451" cy="1778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dirty="0" smtClean="0">
                <a:solidFill>
                  <a:srgbClr val="0070C0"/>
                </a:solidFill>
              </a:rPr>
              <a:t>わからないことがすぐ</a:t>
            </a:r>
            <a:r>
              <a:rPr lang="ja-JP" altLang="en-US" sz="2800" smtClean="0">
                <a:solidFill>
                  <a:srgbClr val="0070C0"/>
                </a:solidFill>
              </a:rPr>
              <a:t>に調べられる</a:t>
            </a:r>
            <a:endParaRPr lang="ja-JP" altLang="en-US" sz="2800" dirty="0" smtClean="0">
              <a:solidFill>
                <a:srgbClr val="0070C0"/>
              </a:solidFill>
            </a:endParaRPr>
          </a:p>
        </p:txBody>
      </p:sp>
      <p:sp>
        <p:nvSpPr>
          <p:cNvPr id="21" name="角丸四角形 20"/>
          <p:cNvSpPr/>
          <p:nvPr/>
        </p:nvSpPr>
        <p:spPr>
          <a:xfrm>
            <a:off x="5892798" y="7514636"/>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800" dirty="0" smtClean="0">
                <a:solidFill>
                  <a:srgbClr val="FF0000"/>
                </a:solidFill>
              </a:rPr>
              <a:t>友人関係が</a:t>
            </a:r>
            <a:endParaRPr lang="en-US" altLang="ja-JP" sz="2800" dirty="0" smtClean="0">
              <a:solidFill>
                <a:srgbClr val="FF0000"/>
              </a:solidFill>
            </a:endParaRPr>
          </a:p>
          <a:p>
            <a:pPr algn="ctr"/>
            <a:r>
              <a:rPr lang="ja-JP" altLang="en-US" sz="2800" dirty="0" smtClean="0">
                <a:solidFill>
                  <a:srgbClr val="FF0000"/>
                </a:solidFill>
              </a:rPr>
              <a:t>わずらわしく感じる</a:t>
            </a:r>
            <a:endParaRPr lang="ja-JP" altLang="en-US" sz="2800" dirty="0">
              <a:solidFill>
                <a:srgbClr val="FF0000"/>
              </a:solidFill>
            </a:endParaRPr>
          </a:p>
        </p:txBody>
      </p:sp>
      <p:sp>
        <p:nvSpPr>
          <p:cNvPr id="23" name="正方形/長方形 22"/>
          <p:cNvSpPr/>
          <p:nvPr/>
        </p:nvSpPr>
        <p:spPr>
          <a:xfrm>
            <a:off x="533746" y="10646996"/>
            <a:ext cx="11957119" cy="4154984"/>
          </a:xfrm>
          <a:prstGeom prst="rect">
            <a:avLst/>
          </a:prstGeom>
          <a:noFill/>
        </p:spPr>
        <p:txBody>
          <a:bodyPr wrap="none" lIns="91440" tIns="45720" rIns="91440" bIns="45720">
            <a:spAutoFit/>
          </a:bodyPr>
          <a:lstStyle/>
          <a:p>
            <a:pPr algn="ctr"/>
            <a:r>
              <a:rPr lang="ja-JP" altLang="en-US" sz="5400" b="1" cap="none" spc="0" dirty="0" smtClean="0">
                <a:ln w="0"/>
                <a:effectLst>
                  <a:outerShdw blurRad="38100" dist="25400" dir="5400000" algn="ctr" rotWithShape="0">
                    <a:srgbClr val="6E747A">
                      <a:alpha val="43000"/>
                    </a:srgbClr>
                  </a:outerShdw>
                </a:effectLst>
              </a:rPr>
              <a:t>では、その配置を「説明し合って」</a:t>
            </a:r>
            <a:endParaRPr lang="en-US" altLang="ja-JP" sz="5400" b="1" cap="none" spc="0" dirty="0" smtClean="0">
              <a:ln w="0"/>
              <a:effectLst>
                <a:outerShdw blurRad="38100" dist="25400" dir="5400000" algn="ctr" rotWithShape="0">
                  <a:srgbClr val="6E747A">
                    <a:alpha val="43000"/>
                  </a:srgbClr>
                </a:outerShdw>
              </a:effectLst>
            </a:endParaRPr>
          </a:p>
          <a:p>
            <a:pPr algn="ctr"/>
            <a:r>
              <a:rPr lang="ja-JP" altLang="en-US" sz="5400" b="1" dirty="0" smtClean="0">
                <a:ln w="0"/>
                <a:effectLst>
                  <a:outerShdw blurRad="38100" dist="25400" dir="5400000" algn="ctr" rotWithShape="0">
                    <a:srgbClr val="6E747A">
                      <a:alpha val="43000"/>
                    </a:srgbClr>
                  </a:outerShdw>
                </a:effectLst>
              </a:rPr>
              <a:t>「結論」を導いて下さい。</a:t>
            </a:r>
            <a:endParaRPr lang="en-US" altLang="ja-JP" sz="5400" b="1" dirty="0">
              <a:ln w="0"/>
              <a:effectLst>
                <a:outerShdw blurRad="38100" dist="25400" dir="5400000" algn="ctr" rotWithShape="0">
                  <a:srgbClr val="6E747A">
                    <a:alpha val="43000"/>
                  </a:srgbClr>
                </a:outerShdw>
              </a:effectLst>
            </a:endParaRPr>
          </a:p>
          <a:p>
            <a:pPr algn="ctr"/>
            <a:endParaRPr lang="en-US" altLang="ja-JP" sz="5400" b="1" dirty="0">
              <a:ln w="0"/>
              <a:effectLst>
                <a:outerShdw blurRad="38100" dist="25400" dir="5400000" algn="ctr" rotWithShape="0">
                  <a:srgbClr val="6E747A">
                    <a:alpha val="43000"/>
                  </a:srgbClr>
                </a:outerShdw>
              </a:effectLst>
            </a:endParaRPr>
          </a:p>
          <a:p>
            <a:pPr algn="ctr"/>
            <a:r>
              <a:rPr lang="en-US" altLang="ja-JP" sz="5400" b="1" dirty="0" smtClean="0">
                <a:ln w="0"/>
                <a:effectLst>
                  <a:outerShdw blurRad="38100" dist="25400" dir="5400000" algn="ctr" rotWithShape="0">
                    <a:srgbClr val="6E747A">
                      <a:alpha val="43000"/>
                    </a:srgbClr>
                  </a:outerShdw>
                </a:effectLst>
              </a:rPr>
              <a:t>※</a:t>
            </a:r>
            <a:r>
              <a:rPr lang="ja-JP" altLang="en-US" sz="4800" b="1" dirty="0" smtClean="0">
                <a:ln w="0"/>
                <a:solidFill>
                  <a:srgbClr val="FF0000"/>
                </a:solidFill>
                <a:effectLst>
                  <a:outerShdw blurRad="38100" dist="25400" dir="5400000" algn="ctr" rotWithShape="0">
                    <a:srgbClr val="6E747A">
                      <a:alpha val="43000"/>
                    </a:srgbClr>
                  </a:outerShdw>
                </a:effectLst>
              </a:rPr>
              <a:t>ここでは「メリット」と「デメリット」</a:t>
            </a:r>
            <a:endParaRPr lang="en-US" altLang="ja-JP" sz="4800" b="1" dirty="0" smtClean="0">
              <a:ln w="0"/>
              <a:solidFill>
                <a:srgbClr val="FF0000"/>
              </a:solidFill>
              <a:effectLst>
                <a:outerShdw blurRad="38100" dist="25400" dir="5400000" algn="ctr" rotWithShape="0">
                  <a:srgbClr val="6E747A">
                    <a:alpha val="43000"/>
                  </a:srgbClr>
                </a:outerShdw>
              </a:effectLst>
            </a:endParaRPr>
          </a:p>
          <a:p>
            <a:pPr algn="ctr"/>
            <a:r>
              <a:rPr lang="ja-JP" altLang="en-US" sz="4800" b="1" dirty="0" smtClean="0">
                <a:ln w="0"/>
                <a:solidFill>
                  <a:srgbClr val="FF0000"/>
                </a:solidFill>
                <a:effectLst>
                  <a:outerShdw blurRad="38100" dist="25400" dir="5400000" algn="ctr" rotWithShape="0">
                    <a:srgbClr val="6E747A">
                      <a:alpha val="43000"/>
                    </a:srgbClr>
                  </a:outerShdw>
                </a:effectLst>
              </a:rPr>
              <a:t>どちらが上回りますか？</a:t>
            </a:r>
            <a:endParaRPr lang="en-US" altLang="ja-JP" sz="4800" b="1" dirty="0" smtClean="0">
              <a:ln w="0"/>
              <a:solidFill>
                <a:srgbClr val="FF0000"/>
              </a:solidFill>
              <a:effectLst>
                <a:outerShdw blurRad="38100" dist="25400" dir="5400000" algn="ctr" rotWithShape="0">
                  <a:srgbClr val="6E747A">
                    <a:alpha val="43000"/>
                  </a:srgbClr>
                </a:outerShdw>
              </a:effectLst>
            </a:endParaRPr>
          </a:p>
        </p:txBody>
      </p:sp>
      <p:sp>
        <p:nvSpPr>
          <p:cNvPr id="15" name="角丸四角形 14"/>
          <p:cNvSpPr/>
          <p:nvPr/>
        </p:nvSpPr>
        <p:spPr>
          <a:xfrm>
            <a:off x="9061449" y="2525811"/>
            <a:ext cx="2711451" cy="1778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800">
                <a:solidFill>
                  <a:srgbClr val="FF0000"/>
                </a:solidFill>
              </a:rPr>
              <a:t>親子間の関係が悪くなる</a:t>
            </a:r>
            <a:endParaRPr lang="ja-JP" altLang="en-US" sz="2800" dirty="0">
              <a:solidFill>
                <a:srgbClr val="FF0000"/>
              </a:solidFill>
            </a:endParaRPr>
          </a:p>
        </p:txBody>
      </p:sp>
    </p:spTree>
    <p:extLst>
      <p:ext uri="{BB962C8B-B14F-4D97-AF65-F5344CB8AC3E}">
        <p14:creationId xmlns:p14="http://schemas.microsoft.com/office/powerpoint/2010/main" val="1093837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789</TotalTime>
  <Words>538</Words>
  <Application>Microsoft Macintosh PowerPoint</Application>
  <PresentationFormat>ユーザー設定</PresentationFormat>
  <Paragraphs>71</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Calibri</vt:lpstr>
      <vt:lpstr>Calibri Light</vt:lpstr>
      <vt:lpstr>Yu Gothic</vt:lpstr>
      <vt:lpstr>游ゴシック</vt:lpstr>
      <vt:lpstr>游ゴシック Light</vt:lpstr>
      <vt:lpstr>Arial</vt:lpstr>
      <vt:lpstr>ホワイト</vt:lpstr>
      <vt:lpstr>※別途 メリットカード＆デメリットカードを印刷して準備してください。</vt:lpstr>
      <vt:lpstr>スマホ利用のメリット・デメリット</vt:lpstr>
      <vt:lpstr>スマホ利用のメリット・デメリット</vt:lpstr>
      <vt:lpstr>スマホ利用のメリット・デメリット</vt:lpstr>
      <vt:lpstr>スマホ利用のメリット・デメリット</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和歌山大学教職大学院</dc:creator>
  <cp:lastModifiedBy>Microsoft Office ユーザー</cp:lastModifiedBy>
  <cp:revision>18</cp:revision>
  <cp:lastPrinted>2017-03-11T00:03:45Z</cp:lastPrinted>
  <dcterms:created xsi:type="dcterms:W3CDTF">2017-03-10T22:51:07Z</dcterms:created>
  <dcterms:modified xsi:type="dcterms:W3CDTF">2017-07-28T08:51:50Z</dcterms:modified>
</cp:coreProperties>
</file>