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30" autoAdjust="0"/>
    <p:restoredTop sz="94660"/>
  </p:normalViewPr>
  <p:slideViewPr>
    <p:cSldViewPr>
      <p:cViewPr varScale="1">
        <p:scale>
          <a:sx n="60" d="100"/>
          <a:sy n="60" d="100"/>
        </p:scale>
        <p:origin x="940" y="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59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06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09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40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13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32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42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7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93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49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8DC8A-B3A1-4F65-8CDE-4BEF50275385}" type="datetimeFigureOut">
              <a:rPr kumimoji="1" lang="ja-JP" altLang="en-US" smtClean="0"/>
              <a:t>2019/3/12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DC39-1D8A-4DEE-941A-251B70B536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66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円/楕円 25"/>
          <p:cNvSpPr/>
          <p:nvPr/>
        </p:nvSpPr>
        <p:spPr>
          <a:xfrm>
            <a:off x="-860673" y="2738353"/>
            <a:ext cx="8496944" cy="2529805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1191" y="4706724"/>
            <a:ext cx="6858000" cy="628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 flipH="1">
            <a:off x="1196752" y="962308"/>
            <a:ext cx="2880321" cy="6120680"/>
          </a:xfrm>
          <a:prstGeom prst="line">
            <a:avLst/>
          </a:prstGeom>
          <a:ln w="381000" cap="rnd">
            <a:solidFill>
              <a:schemeClr val="bg1">
                <a:lumMod val="85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>
          <a:xfrm>
            <a:off x="3501008" y="1062891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円/楕円 2"/>
          <p:cNvSpPr/>
          <p:nvPr/>
        </p:nvSpPr>
        <p:spPr>
          <a:xfrm>
            <a:off x="4365104" y="297853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/>
          <p:cNvSpPr>
            <a:spLocks noChangeAspect="1"/>
          </p:cNvSpPr>
          <p:nvPr/>
        </p:nvSpPr>
        <p:spPr>
          <a:xfrm>
            <a:off x="1575843" y="2411994"/>
            <a:ext cx="115213" cy="115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>
            <a:spLocks noChangeAspect="1"/>
          </p:cNvSpPr>
          <p:nvPr/>
        </p:nvSpPr>
        <p:spPr>
          <a:xfrm>
            <a:off x="1753792" y="2157870"/>
            <a:ext cx="115213" cy="115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679923" y="3833103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222501" y="3602221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861048" y="450975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>
            <a:spLocks noChangeAspect="1"/>
          </p:cNvSpPr>
          <p:nvPr/>
        </p:nvSpPr>
        <p:spPr>
          <a:xfrm>
            <a:off x="2574429" y="5095339"/>
            <a:ext cx="172819" cy="1728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>
            <a:spLocks noChangeAspect="1"/>
          </p:cNvSpPr>
          <p:nvPr/>
        </p:nvSpPr>
        <p:spPr>
          <a:xfrm>
            <a:off x="3714152" y="3695732"/>
            <a:ext cx="74888" cy="74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>
            <a:spLocks noChangeAspect="1"/>
          </p:cNvSpPr>
          <p:nvPr/>
        </p:nvSpPr>
        <p:spPr>
          <a:xfrm>
            <a:off x="3419475" y="4650886"/>
            <a:ext cx="74888" cy="74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>
            <a:spLocks noChangeAspect="1"/>
          </p:cNvSpPr>
          <p:nvPr/>
        </p:nvSpPr>
        <p:spPr>
          <a:xfrm>
            <a:off x="3498128" y="4221718"/>
            <a:ext cx="74888" cy="74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>
            <a:spLocks noChangeAspect="1"/>
          </p:cNvSpPr>
          <p:nvPr/>
        </p:nvSpPr>
        <p:spPr>
          <a:xfrm>
            <a:off x="3563491" y="4171213"/>
            <a:ext cx="74888" cy="74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>
            <a:spLocks noChangeAspect="1"/>
          </p:cNvSpPr>
          <p:nvPr/>
        </p:nvSpPr>
        <p:spPr>
          <a:xfrm>
            <a:off x="3616449" y="4111610"/>
            <a:ext cx="74888" cy="748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>
            <a:spLocks noChangeAspect="1"/>
          </p:cNvSpPr>
          <p:nvPr/>
        </p:nvSpPr>
        <p:spPr>
          <a:xfrm>
            <a:off x="4543684" y="3060065"/>
            <a:ext cx="37444" cy="374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>
            <a:spLocks noChangeAspect="1"/>
          </p:cNvSpPr>
          <p:nvPr/>
        </p:nvSpPr>
        <p:spPr>
          <a:xfrm>
            <a:off x="4667509" y="3060065"/>
            <a:ext cx="37444" cy="374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>
            <a:spLocks noChangeAspect="1"/>
          </p:cNvSpPr>
          <p:nvPr/>
        </p:nvSpPr>
        <p:spPr>
          <a:xfrm>
            <a:off x="4600178" y="2949957"/>
            <a:ext cx="37444" cy="374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>
            <a:spLocks noChangeAspect="1"/>
          </p:cNvSpPr>
          <p:nvPr/>
        </p:nvSpPr>
        <p:spPr>
          <a:xfrm>
            <a:off x="4518645" y="2844697"/>
            <a:ext cx="37444" cy="374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>
            <a:spLocks noChangeAspect="1"/>
          </p:cNvSpPr>
          <p:nvPr/>
        </p:nvSpPr>
        <p:spPr>
          <a:xfrm>
            <a:off x="5047740" y="2435235"/>
            <a:ext cx="18722" cy="18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>
            <a:spLocks noChangeAspect="1"/>
          </p:cNvSpPr>
          <p:nvPr/>
        </p:nvSpPr>
        <p:spPr>
          <a:xfrm>
            <a:off x="5094709" y="2436376"/>
            <a:ext cx="18722" cy="18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>
            <a:spLocks noChangeAspect="1"/>
          </p:cNvSpPr>
          <p:nvPr/>
        </p:nvSpPr>
        <p:spPr>
          <a:xfrm>
            <a:off x="5138470" y="2402468"/>
            <a:ext cx="18722" cy="18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>
            <a:spLocks noChangeAspect="1"/>
          </p:cNvSpPr>
          <p:nvPr/>
        </p:nvSpPr>
        <p:spPr>
          <a:xfrm>
            <a:off x="5142334" y="2445901"/>
            <a:ext cx="18722" cy="18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>
            <a:spLocks noChangeAspect="1"/>
          </p:cNvSpPr>
          <p:nvPr/>
        </p:nvSpPr>
        <p:spPr>
          <a:xfrm>
            <a:off x="5104234" y="2479809"/>
            <a:ext cx="18722" cy="1872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3054102" y="7433503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>
            <a:off x="1575843" y="7659052"/>
            <a:ext cx="3221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869160" y="74430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南の地平線</a:t>
            </a:r>
            <a:endParaRPr kumimoji="1" lang="ja-JP" altLang="en-US" dirty="0"/>
          </a:p>
        </p:txBody>
      </p:sp>
      <p:cxnSp>
        <p:nvCxnSpPr>
          <p:cNvPr id="35" name="直線矢印コネクタ 34"/>
          <p:cNvCxnSpPr>
            <a:stCxn id="25" idx="1"/>
          </p:cNvCxnSpPr>
          <p:nvPr/>
        </p:nvCxnSpPr>
        <p:spPr>
          <a:xfrm flipH="1" flipV="1">
            <a:off x="3645024" y="1579530"/>
            <a:ext cx="850379" cy="5517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495403" y="1446547"/>
            <a:ext cx="1381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C000"/>
                </a:solidFill>
              </a:rPr>
              <a:t>天頂はこのあたり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 rot="20799183">
            <a:off x="-96601" y="2686671"/>
            <a:ext cx="171684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黄道</a:t>
            </a:r>
            <a:endParaRPr lang="en-US" altLang="ja-JP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1200" dirty="0"/>
              <a:t>月、惑星は、このそばを</a:t>
            </a:r>
            <a:endParaRPr lang="en-US" altLang="ja-JP" sz="1200" dirty="0"/>
          </a:p>
          <a:p>
            <a:pPr algn="ctr"/>
            <a:r>
              <a:rPr lang="ja-JP" altLang="en-US" sz="1200" dirty="0"/>
              <a:t>通り抜けていきます。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 rot="1457938">
            <a:off x="1782541" y="4583927"/>
            <a:ext cx="4451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天</a:t>
            </a:r>
            <a:endParaRPr kumimoji="1" lang="en-US" altLang="ja-JP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</a:t>
            </a:r>
            <a:endParaRPr kumimoji="1" lang="en-US" altLang="ja-JP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川</a:t>
            </a:r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1823939" y="3694264"/>
            <a:ext cx="1398562" cy="190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2712413" y="3741474"/>
            <a:ext cx="572570" cy="13744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endCxn id="9" idx="1"/>
          </p:cNvCxnSpPr>
          <p:nvPr/>
        </p:nvCxnSpPr>
        <p:spPr>
          <a:xfrm>
            <a:off x="1792346" y="3967592"/>
            <a:ext cx="807392" cy="1153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 flipH="1">
            <a:off x="2766299" y="4361487"/>
            <a:ext cx="690620" cy="7261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 flipV="1">
            <a:off x="3714152" y="3156456"/>
            <a:ext cx="650952" cy="917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3" idx="0"/>
          </p:cNvCxnSpPr>
          <p:nvPr/>
        </p:nvCxnSpPr>
        <p:spPr>
          <a:xfrm flipH="1" flipV="1">
            <a:off x="3622795" y="1195341"/>
            <a:ext cx="814317" cy="178319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>
            <a:endCxn id="2" idx="3"/>
          </p:cNvCxnSpPr>
          <p:nvPr/>
        </p:nvCxnSpPr>
        <p:spPr>
          <a:xfrm flipV="1">
            <a:off x="1869005" y="1185816"/>
            <a:ext cx="1653094" cy="9720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" idx="4"/>
            <a:endCxn id="6" idx="0"/>
          </p:cNvCxnSpPr>
          <p:nvPr/>
        </p:nvCxnSpPr>
        <p:spPr>
          <a:xfrm>
            <a:off x="1633450" y="2527207"/>
            <a:ext cx="118481" cy="13058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8" idx="7"/>
            <a:endCxn id="3" idx="4"/>
          </p:cNvCxnSpPr>
          <p:nvPr/>
        </p:nvCxnSpPr>
        <p:spPr>
          <a:xfrm flipV="1">
            <a:off x="3983973" y="3122548"/>
            <a:ext cx="453139" cy="140829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endCxn id="8" idx="3"/>
          </p:cNvCxnSpPr>
          <p:nvPr/>
        </p:nvCxnSpPr>
        <p:spPr>
          <a:xfrm flipV="1">
            <a:off x="2766299" y="4632675"/>
            <a:ext cx="1115840" cy="48797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612913" y="4049360"/>
            <a:ext cx="848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三ツ星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636912" y="3319755"/>
            <a:ext cx="129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-250" dirty="0"/>
              <a:t>ベテルギウス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771390" y="4653992"/>
            <a:ext cx="848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リゲル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905631" y="3801631"/>
            <a:ext cx="1136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オリオン座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754562" y="5102211"/>
            <a:ext cx="103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シリウス</a:t>
            </a:r>
            <a:endParaRPr kumimoji="1" lang="ja-JP" altLang="en-US" dirty="0"/>
          </a:p>
        </p:txBody>
      </p:sp>
      <p:cxnSp>
        <p:nvCxnSpPr>
          <p:cNvPr id="80" name="直線矢印コネクタ 79"/>
          <p:cNvCxnSpPr/>
          <p:nvPr/>
        </p:nvCxnSpPr>
        <p:spPr>
          <a:xfrm>
            <a:off x="2702888" y="5344954"/>
            <a:ext cx="399196" cy="2035591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3212976" y="7289720"/>
            <a:ext cx="127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カノープス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268760" y="3475846"/>
            <a:ext cx="117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-100" dirty="0"/>
              <a:t>プロキオン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869004" y="4058652"/>
            <a:ext cx="1455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冬の大三角</a:t>
            </a: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144732" y="2897232"/>
            <a:ext cx="129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-300" dirty="0"/>
              <a:t>アルデバラン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528170" y="3084448"/>
            <a:ext cx="1191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ヒヤデス星団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157192" y="2156827"/>
            <a:ext cx="1344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すばる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（プレアデス</a:t>
            </a:r>
            <a:r>
              <a:rPr kumimoji="1" lang="ja-JP" altLang="en-US" sz="1200" dirty="0"/>
              <a:t>星団）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 rot="20525785">
            <a:off x="1310674" y="573135"/>
            <a:ext cx="2329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冬の大</a:t>
            </a:r>
            <a:r>
              <a:rPr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六角形</a:t>
            </a:r>
            <a:endParaRPr kumimoji="1" lang="ja-JP" altLang="en-US" sz="2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645024" y="890300"/>
            <a:ext cx="79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カペラ</a:t>
            </a:r>
          </a:p>
        </p:txBody>
      </p:sp>
      <p:cxnSp>
        <p:nvCxnSpPr>
          <p:cNvPr id="93" name="直線コネクタ 92"/>
          <p:cNvCxnSpPr>
            <a:stCxn id="18" idx="5"/>
            <a:endCxn id="17" idx="1"/>
          </p:cNvCxnSpPr>
          <p:nvPr/>
        </p:nvCxnSpPr>
        <p:spPr>
          <a:xfrm>
            <a:off x="4550605" y="2876657"/>
            <a:ext cx="55057" cy="787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4626657" y="2978532"/>
            <a:ext cx="59574" cy="100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H="1" flipV="1">
            <a:off x="4576365" y="3080862"/>
            <a:ext cx="110359" cy="53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flipH="1" flipV="1">
            <a:off x="4509120" y="3063096"/>
            <a:ext cx="66524" cy="18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821767" y="1970420"/>
            <a:ext cx="1023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カストル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40136" y="2330460"/>
            <a:ext cx="106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pc="-200" dirty="0"/>
              <a:t>ポルックス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-66024" y="2042428"/>
            <a:ext cx="1008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ふたご座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45763" y="3572197"/>
            <a:ext cx="1008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こいぬ座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815502" y="5401543"/>
            <a:ext cx="1207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おおいぬ座</a:t>
            </a: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077072" y="241199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おうし座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365104" y="1037630"/>
            <a:ext cx="1128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ぎょしゃ座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362951" y="7029253"/>
            <a:ext cx="1240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りゅうこつ座</a:t>
            </a:r>
          </a:p>
        </p:txBody>
      </p:sp>
      <p:sp>
        <p:nvSpPr>
          <p:cNvPr id="114" name="角丸四角形吹き出し 113"/>
          <p:cNvSpPr/>
          <p:nvPr/>
        </p:nvSpPr>
        <p:spPr>
          <a:xfrm>
            <a:off x="4537367" y="4392797"/>
            <a:ext cx="993739" cy="294441"/>
          </a:xfrm>
          <a:prstGeom prst="wedgeRoundRectCallout">
            <a:avLst>
              <a:gd name="adj1" fmla="val -65343"/>
              <a:gd name="adj2" fmla="val -918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1. </a:t>
            </a:r>
            <a:r>
              <a:rPr kumimoji="1" lang="ja-JP" altLang="en-US" sz="1200" b="1" dirty="0"/>
              <a:t>スタート</a:t>
            </a:r>
          </a:p>
        </p:txBody>
      </p:sp>
      <p:sp>
        <p:nvSpPr>
          <p:cNvPr id="117" name="角丸四角形吹き出し 116"/>
          <p:cNvSpPr/>
          <p:nvPr/>
        </p:nvSpPr>
        <p:spPr>
          <a:xfrm>
            <a:off x="4195656" y="5095527"/>
            <a:ext cx="1523555" cy="475293"/>
          </a:xfrm>
          <a:prstGeom prst="wedgeRoundRectCallout">
            <a:avLst>
              <a:gd name="adj1" fmla="val -115411"/>
              <a:gd name="adj2" fmla="val -1097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2. </a:t>
            </a:r>
            <a:r>
              <a:rPr kumimoji="1" lang="ja-JP" altLang="en-US" sz="1200" dirty="0"/>
              <a:t>三ツ星を左下に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伸ばして、シリウス</a:t>
            </a:r>
          </a:p>
        </p:txBody>
      </p:sp>
      <p:sp>
        <p:nvSpPr>
          <p:cNvPr id="118" name="角丸四角形吹き出し 117"/>
          <p:cNvSpPr/>
          <p:nvPr/>
        </p:nvSpPr>
        <p:spPr>
          <a:xfrm>
            <a:off x="658960" y="4701997"/>
            <a:ext cx="1214115" cy="475293"/>
          </a:xfrm>
          <a:prstGeom prst="wedgeRoundRectCallout">
            <a:avLst>
              <a:gd name="adj1" fmla="val 56344"/>
              <a:gd name="adj2" fmla="val -1217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/>
              <a:t>3</a:t>
            </a:r>
            <a:r>
              <a:rPr kumimoji="1" lang="en-US" altLang="ja-JP" sz="1200" dirty="0"/>
              <a:t>. </a:t>
            </a:r>
            <a:r>
              <a:rPr lang="ja-JP" altLang="en-US" sz="1200" dirty="0"/>
              <a:t>正三角形の</a:t>
            </a:r>
            <a:endParaRPr lang="en-US" altLang="ja-JP" sz="1200" dirty="0"/>
          </a:p>
          <a:p>
            <a:pPr algn="ctr"/>
            <a:r>
              <a:rPr kumimoji="1" lang="ja-JP" altLang="en-US" sz="1200" dirty="0"/>
              <a:t>冬の大三角</a:t>
            </a:r>
            <a:endParaRPr kumimoji="1" lang="en-US" altLang="ja-JP" sz="1200" dirty="0"/>
          </a:p>
        </p:txBody>
      </p:sp>
      <p:sp>
        <p:nvSpPr>
          <p:cNvPr id="119" name="角丸四角形吹き出し 118"/>
          <p:cNvSpPr/>
          <p:nvPr/>
        </p:nvSpPr>
        <p:spPr>
          <a:xfrm>
            <a:off x="4581128" y="3338572"/>
            <a:ext cx="1800200" cy="475293"/>
          </a:xfrm>
          <a:prstGeom prst="wedgeRoundRectCallout">
            <a:avLst>
              <a:gd name="adj1" fmla="val -67324"/>
              <a:gd name="adj2" fmla="val -295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/>
              <a:t>4. </a:t>
            </a:r>
            <a:r>
              <a:rPr kumimoji="1" lang="ja-JP" altLang="en-US" sz="1200" dirty="0"/>
              <a:t>三ツ星を右上に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伸ばして、アルデバラン</a:t>
            </a:r>
          </a:p>
        </p:txBody>
      </p:sp>
      <p:sp>
        <p:nvSpPr>
          <p:cNvPr id="120" name="角丸四角形吹き出し 119"/>
          <p:cNvSpPr/>
          <p:nvPr/>
        </p:nvSpPr>
        <p:spPr>
          <a:xfrm>
            <a:off x="5036464" y="2618492"/>
            <a:ext cx="1776912" cy="475293"/>
          </a:xfrm>
          <a:prstGeom prst="wedgeRoundRectCallout">
            <a:avLst>
              <a:gd name="adj1" fmla="val -65716"/>
              <a:gd name="adj2" fmla="val 285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/>
              <a:t>5</a:t>
            </a:r>
            <a:r>
              <a:rPr kumimoji="1" lang="en-US" altLang="ja-JP" sz="1200" dirty="0"/>
              <a:t>. </a:t>
            </a:r>
            <a:r>
              <a:rPr kumimoji="1" lang="ja-JP" altLang="en-US" sz="1200" dirty="0"/>
              <a:t>怒り狂った雄牛の顔</a:t>
            </a:r>
            <a:endParaRPr kumimoji="1" lang="en-US" altLang="ja-JP" sz="1200" dirty="0"/>
          </a:p>
          <a:p>
            <a:pPr algn="ctr"/>
            <a:r>
              <a:rPr lang="en-US" altLang="ja-JP" sz="1050" dirty="0"/>
              <a:t>V </a:t>
            </a:r>
            <a:r>
              <a:rPr lang="ja-JP" altLang="en-US" sz="1050" dirty="0"/>
              <a:t>字並びのヒヤデス星団</a:t>
            </a:r>
            <a:endParaRPr kumimoji="1" lang="ja-JP" altLang="en-US" sz="1050" dirty="0"/>
          </a:p>
        </p:txBody>
      </p:sp>
      <p:cxnSp>
        <p:nvCxnSpPr>
          <p:cNvPr id="122" name="直線矢印コネクタ 121"/>
          <p:cNvCxnSpPr/>
          <p:nvPr/>
        </p:nvCxnSpPr>
        <p:spPr>
          <a:xfrm flipV="1">
            <a:off x="4656444" y="2527207"/>
            <a:ext cx="380020" cy="35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3253530" y="3122548"/>
            <a:ext cx="12270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橙、雄牛の血眼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789040" y="3419872"/>
            <a:ext cx="30085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赤</a:t>
            </a: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4427587" y="4744824"/>
            <a:ext cx="488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0070C0"/>
                </a:solidFill>
              </a:rPr>
              <a:t>青白</a:t>
            </a:r>
            <a:endParaRPr kumimoji="1" lang="ja-JP" altLang="en-US" sz="1200" dirty="0">
              <a:solidFill>
                <a:srgbClr val="0070C0"/>
              </a:solidFill>
            </a:endParaRPr>
          </a:p>
        </p:txBody>
      </p:sp>
      <p:sp>
        <p:nvSpPr>
          <p:cNvPr id="126" name="角丸四角形吹き出し 125"/>
          <p:cNvSpPr/>
          <p:nvPr/>
        </p:nvSpPr>
        <p:spPr>
          <a:xfrm>
            <a:off x="4282041" y="1671844"/>
            <a:ext cx="2520281" cy="475293"/>
          </a:xfrm>
          <a:prstGeom prst="wedgeRoundRectCallout">
            <a:avLst>
              <a:gd name="adj1" fmla="val -18474"/>
              <a:gd name="adj2" fmla="val 966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spc="-50" dirty="0"/>
              <a:t>6</a:t>
            </a:r>
            <a:r>
              <a:rPr kumimoji="1" lang="en-US" altLang="ja-JP" sz="1200" spc="-50" dirty="0"/>
              <a:t>. </a:t>
            </a:r>
            <a:r>
              <a:rPr lang="ja-JP" altLang="en-US" sz="1200" spc="-50" dirty="0"/>
              <a:t>星がごちゃごちゃ集まった</a:t>
            </a:r>
            <a:r>
              <a:rPr kumimoji="1" lang="ja-JP" altLang="en-US" sz="1200" spc="-50" dirty="0"/>
              <a:t>「すばる」</a:t>
            </a:r>
            <a:endParaRPr kumimoji="1" lang="en-US" altLang="ja-JP" sz="1200" spc="-50" dirty="0"/>
          </a:p>
          <a:p>
            <a:pPr algn="ctr"/>
            <a:r>
              <a:rPr kumimoji="1" lang="ja-JP" altLang="en-US" sz="1050" spc="-150" dirty="0"/>
              <a:t>ハワイ・マウナケア山頂の日本の大望遠鏡の</a:t>
            </a:r>
            <a:r>
              <a:rPr lang="ja-JP" altLang="en-US" sz="1050" spc="-150" dirty="0"/>
              <a:t>名</a:t>
            </a:r>
            <a:endParaRPr kumimoji="1" lang="ja-JP" altLang="en-US" sz="1050" spc="-150" dirty="0"/>
          </a:p>
        </p:txBody>
      </p:sp>
      <p:sp>
        <p:nvSpPr>
          <p:cNvPr id="127" name="角丸四角形吹き出し 126"/>
          <p:cNvSpPr/>
          <p:nvPr/>
        </p:nvSpPr>
        <p:spPr>
          <a:xfrm>
            <a:off x="2453416" y="1803880"/>
            <a:ext cx="1297335" cy="598588"/>
          </a:xfrm>
          <a:prstGeom prst="wedgeRoundRectCallout">
            <a:avLst>
              <a:gd name="adj1" fmla="val 37732"/>
              <a:gd name="adj2" fmla="val -1299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spc="-170" dirty="0"/>
              <a:t>7. </a:t>
            </a:r>
            <a:r>
              <a:rPr lang="ja-JP" altLang="en-US" sz="1200" spc="-170" dirty="0"/>
              <a:t> </a:t>
            </a:r>
            <a:r>
              <a:rPr kumimoji="1" lang="ja-JP" altLang="en-US" sz="1200" spc="-170" dirty="0"/>
              <a:t>アルデバランから</a:t>
            </a:r>
            <a:endParaRPr kumimoji="1" lang="en-US" altLang="ja-JP" sz="1200" spc="-170" dirty="0"/>
          </a:p>
          <a:p>
            <a:pPr algn="ctr"/>
            <a:r>
              <a:rPr kumimoji="1" lang="ja-JP" altLang="en-US" sz="1200" spc="-170" dirty="0"/>
              <a:t>左上、天頂を超え、</a:t>
            </a:r>
            <a:endParaRPr kumimoji="1" lang="en-US" altLang="ja-JP" sz="1200" spc="-170" dirty="0"/>
          </a:p>
          <a:p>
            <a:pPr algn="ctr"/>
            <a:r>
              <a:rPr kumimoji="1" lang="ja-JP" altLang="en-US" sz="1200" spc="-170" dirty="0"/>
              <a:t>北の空に  </a:t>
            </a:r>
            <a:r>
              <a:rPr kumimoji="1" lang="ja-JP" altLang="en-US" sz="1200" dirty="0"/>
              <a:t>カペラ</a:t>
            </a:r>
          </a:p>
        </p:txBody>
      </p:sp>
      <p:sp>
        <p:nvSpPr>
          <p:cNvPr id="128" name="角丸四角形吹き出し 127"/>
          <p:cNvSpPr/>
          <p:nvPr/>
        </p:nvSpPr>
        <p:spPr>
          <a:xfrm>
            <a:off x="141725" y="1331832"/>
            <a:ext cx="1297335" cy="638588"/>
          </a:xfrm>
          <a:prstGeom prst="wedgeRoundRectCallout">
            <a:avLst>
              <a:gd name="adj1" fmla="val 81049"/>
              <a:gd name="adj2" fmla="val 729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spc="-100" dirty="0"/>
              <a:t>8.  </a:t>
            </a:r>
            <a:r>
              <a:rPr lang="ja-JP" altLang="en-US" sz="1200" spc="-100" dirty="0"/>
              <a:t>カペラ</a:t>
            </a:r>
            <a:r>
              <a:rPr kumimoji="1" lang="ja-JP" altLang="en-US" sz="1200" spc="-100" dirty="0"/>
              <a:t>から</a:t>
            </a:r>
            <a:r>
              <a:rPr lang="ja-JP" altLang="en-US" sz="1200" spc="-100" dirty="0"/>
              <a:t>左下</a:t>
            </a:r>
            <a:r>
              <a:rPr kumimoji="1" lang="ja-JP" altLang="en-US" sz="1200" spc="-100" dirty="0"/>
              <a:t>、</a:t>
            </a:r>
            <a:endParaRPr kumimoji="1" lang="en-US" altLang="ja-JP" sz="1200" spc="-100" dirty="0"/>
          </a:p>
          <a:p>
            <a:pPr algn="ctr"/>
            <a:r>
              <a:rPr kumimoji="1" lang="ja-JP" altLang="en-US" sz="1200" spc="-100" dirty="0"/>
              <a:t>双子の兄 カストル、</a:t>
            </a:r>
            <a:endParaRPr kumimoji="1" lang="en-US" altLang="ja-JP" sz="1200" spc="-100" dirty="0"/>
          </a:p>
          <a:p>
            <a:pPr algn="ctr"/>
            <a:r>
              <a:rPr lang="ja-JP" altLang="en-US" sz="1200" spc="-100" dirty="0"/>
              <a:t>弟 ポルックス</a:t>
            </a:r>
            <a:endParaRPr kumimoji="1" lang="ja-JP" altLang="en-US" sz="1200" spc="-100" dirty="0"/>
          </a:p>
        </p:txBody>
      </p:sp>
      <p:sp>
        <p:nvSpPr>
          <p:cNvPr id="129" name="角丸四角形吹き出し 128"/>
          <p:cNvSpPr/>
          <p:nvPr/>
        </p:nvSpPr>
        <p:spPr>
          <a:xfrm>
            <a:off x="114955" y="3906422"/>
            <a:ext cx="1251128" cy="637698"/>
          </a:xfrm>
          <a:prstGeom prst="wedgeRoundRectCallout">
            <a:avLst>
              <a:gd name="adj1" fmla="val 76530"/>
              <a:gd name="adj2" fmla="val -733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spc="-100" dirty="0"/>
              <a:t>9. </a:t>
            </a:r>
            <a:r>
              <a:rPr lang="ja-JP" altLang="en-US" sz="1200" spc="-100" dirty="0"/>
              <a:t> </a:t>
            </a:r>
            <a:r>
              <a:rPr kumimoji="1" lang="ja-JP" altLang="en-US" sz="1200" spc="-100" dirty="0"/>
              <a:t>双子の星から南にプロキオン</a:t>
            </a:r>
            <a:endParaRPr kumimoji="1" lang="en-US" altLang="ja-JP" sz="1200" spc="-100" dirty="0"/>
          </a:p>
          <a:p>
            <a:pPr algn="ctr"/>
            <a:r>
              <a:rPr lang="ja-JP" altLang="en-US" sz="1200" b="1" spc="-100" dirty="0"/>
              <a:t>六角形の完成</a:t>
            </a:r>
            <a:endParaRPr lang="en-US" altLang="ja-JP" sz="1200" b="1" spc="-100" dirty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864956" y="1121923"/>
            <a:ext cx="3008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黄</a:t>
            </a:r>
            <a:endParaRPr kumimoji="1" lang="ja-JP" altLang="en-US" sz="1050" dirty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2276872" y="3533554"/>
            <a:ext cx="4894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薄黄</a:t>
            </a:r>
            <a:endParaRPr kumimoji="1" lang="ja-JP" altLang="en-US" sz="1050" dirty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3592066" y="5172680"/>
            <a:ext cx="3008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白</a:t>
            </a: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832004" y="2127066"/>
            <a:ext cx="3008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白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399956" y="2535623"/>
            <a:ext cx="3008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橙</a:t>
            </a:r>
            <a:endParaRPr kumimoji="1" lang="ja-JP" altLang="en-US" sz="1050" dirty="0"/>
          </a:p>
        </p:txBody>
      </p:sp>
      <p:sp>
        <p:nvSpPr>
          <p:cNvPr id="135" name="角丸四角形吹き出し 134"/>
          <p:cNvSpPr/>
          <p:nvPr/>
        </p:nvSpPr>
        <p:spPr>
          <a:xfrm>
            <a:off x="2947528" y="5740097"/>
            <a:ext cx="2281672" cy="648072"/>
          </a:xfrm>
          <a:prstGeom prst="wedgeRoundRectCallout">
            <a:avLst>
              <a:gd name="adj1" fmla="val -43352"/>
              <a:gd name="adj2" fmla="val 1589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/>
              <a:t>10</a:t>
            </a:r>
            <a:r>
              <a:rPr kumimoji="1" lang="en-US" altLang="ja-JP" sz="1200" dirty="0"/>
              <a:t>. </a:t>
            </a:r>
            <a:r>
              <a:rPr kumimoji="1" lang="ja-JP" altLang="en-US" sz="1200" dirty="0"/>
              <a:t>冬の大三角の下、</a:t>
            </a:r>
            <a:endParaRPr kumimoji="1" lang="en-US" altLang="ja-JP" sz="1200" dirty="0"/>
          </a:p>
          <a:p>
            <a:pPr algn="ctr"/>
            <a:r>
              <a:rPr lang="ja-JP" altLang="en-US" sz="1200" spc="-100" dirty="0"/>
              <a:t>南の地平線ぎりぎりに  </a:t>
            </a:r>
            <a:r>
              <a:rPr lang="ja-JP" altLang="en-US" sz="1200" dirty="0"/>
              <a:t>カノープス</a:t>
            </a:r>
            <a:endParaRPr lang="en-US" altLang="ja-JP" sz="1200" dirty="0"/>
          </a:p>
          <a:p>
            <a:pPr algn="ctr"/>
            <a:r>
              <a:rPr kumimoji="1" lang="ja-JP" altLang="en-US" sz="1050" dirty="0"/>
              <a:t>見ると、長生きできるという伝説あり</a:t>
            </a:r>
          </a:p>
        </p:txBody>
      </p:sp>
      <p:sp>
        <p:nvSpPr>
          <p:cNvPr id="136" name="角丸四角形吹き出し 135"/>
          <p:cNvSpPr/>
          <p:nvPr/>
        </p:nvSpPr>
        <p:spPr>
          <a:xfrm>
            <a:off x="1152325" y="6399326"/>
            <a:ext cx="1518495" cy="1034177"/>
          </a:xfrm>
          <a:prstGeom prst="wedgeRoundRectCallout">
            <a:avLst>
              <a:gd name="adj1" fmla="val 23098"/>
              <a:gd name="adj2" fmla="val -1475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spc="-100" dirty="0"/>
              <a:t>11</a:t>
            </a:r>
            <a:r>
              <a:rPr kumimoji="1" lang="en-US" altLang="ja-JP" sz="1200" spc="-100" dirty="0"/>
              <a:t>.  </a:t>
            </a:r>
            <a:r>
              <a:rPr kumimoji="1" lang="ja-JP" altLang="en-US" sz="1200" spc="-100" dirty="0"/>
              <a:t>冬の大六角形、冬の大三角を通る、淡い天の川</a:t>
            </a:r>
            <a:endParaRPr kumimoji="1" lang="en-US" altLang="ja-JP" sz="1200" spc="-100" dirty="0"/>
          </a:p>
          <a:p>
            <a:pPr algn="ctr"/>
            <a:r>
              <a:rPr kumimoji="1" lang="ja-JP" altLang="en-US" sz="1050" spc="-150" dirty="0"/>
              <a:t>見えるなら、かなり夜空の</a:t>
            </a:r>
            <a:endParaRPr kumimoji="1" lang="en-US" altLang="ja-JP" sz="1050" spc="-150" dirty="0"/>
          </a:p>
          <a:p>
            <a:pPr algn="ctr"/>
            <a:r>
              <a:rPr kumimoji="1" lang="ja-JP" altLang="en-US" sz="1050" dirty="0"/>
              <a:t>きれいなところ</a:t>
            </a:r>
            <a:endParaRPr kumimoji="1" lang="en-US" altLang="ja-JP" sz="1050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5213721" y="5635858"/>
            <a:ext cx="16716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カノープス南中</a:t>
            </a:r>
            <a:r>
              <a:rPr kumimoji="1" lang="en-US" altLang="ja-JP" sz="1400" spc="-70" dirty="0"/>
              <a:t>12</a:t>
            </a:r>
            <a:r>
              <a:rPr kumimoji="1" lang="ja-JP" altLang="en-US" sz="1400" spc="-70" dirty="0"/>
              <a:t>月中旬</a:t>
            </a:r>
            <a:r>
              <a:rPr lang="ja-JP" altLang="en-US" sz="1400" spc="-70" dirty="0"/>
              <a:t>なら </a:t>
            </a:r>
            <a:r>
              <a:rPr kumimoji="1" lang="en-US" altLang="ja-JP" sz="1400" spc="-70" dirty="0"/>
              <a:t>0</a:t>
            </a:r>
            <a:r>
              <a:rPr kumimoji="1" lang="ja-JP" altLang="en-US" sz="1400" spc="-70" dirty="0"/>
              <a:t>時半</a:t>
            </a:r>
            <a:endParaRPr kumimoji="1" lang="en-US" altLang="ja-JP" sz="1400" spc="-70" dirty="0"/>
          </a:p>
          <a:p>
            <a:pPr algn="ctr"/>
            <a:r>
              <a:rPr lang="en-US" altLang="ja-JP" sz="1400" spc="-70" dirty="0"/>
              <a:t>1</a:t>
            </a:r>
            <a:r>
              <a:rPr lang="ja-JP" altLang="en-US" sz="1400" spc="-70" dirty="0"/>
              <a:t>月中旬なら </a:t>
            </a:r>
            <a:r>
              <a:rPr lang="en-US" altLang="ja-JP" sz="1400" spc="-70" dirty="0"/>
              <a:t>22</a:t>
            </a:r>
            <a:r>
              <a:rPr lang="ja-JP" altLang="en-US" sz="1400" spc="-70" dirty="0"/>
              <a:t>時半</a:t>
            </a:r>
            <a:endParaRPr lang="en-US" altLang="ja-JP" sz="1400" spc="-70" dirty="0"/>
          </a:p>
          <a:p>
            <a:pPr algn="ctr"/>
            <a:r>
              <a:rPr kumimoji="1" lang="en-US" altLang="ja-JP" sz="1400" spc="-70" dirty="0"/>
              <a:t>2</a:t>
            </a:r>
            <a:r>
              <a:rPr kumimoji="1" lang="ja-JP" altLang="en-US" sz="1400" spc="-70" dirty="0"/>
              <a:t>月中旬なら </a:t>
            </a:r>
            <a:r>
              <a:rPr kumimoji="1" lang="en-US" altLang="ja-JP" sz="1400" spc="-70" dirty="0"/>
              <a:t>20</a:t>
            </a:r>
            <a:r>
              <a:rPr kumimoji="1" lang="ja-JP" altLang="en-US" sz="1400" spc="-70" dirty="0"/>
              <a:t>時半</a:t>
            </a:r>
            <a:endParaRPr kumimoji="1" lang="en-US" altLang="ja-JP" sz="1400" spc="-70" dirty="0"/>
          </a:p>
          <a:p>
            <a:pPr algn="ctr"/>
            <a:r>
              <a:rPr kumimoji="1" lang="en-US" altLang="ja-JP" sz="1400" spc="-70" dirty="0"/>
              <a:t>3</a:t>
            </a:r>
            <a:r>
              <a:rPr kumimoji="1" lang="ja-JP" altLang="en-US" sz="1400" spc="-70" dirty="0"/>
              <a:t>月中旬なら </a:t>
            </a:r>
            <a:r>
              <a:rPr kumimoji="1" lang="en-US" altLang="ja-JP" sz="1400" spc="-70" dirty="0"/>
              <a:t>18</a:t>
            </a:r>
            <a:r>
              <a:rPr kumimoji="1" lang="ja-JP" altLang="en-US" sz="1400" spc="-70" dirty="0"/>
              <a:t>時半</a:t>
            </a: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-99392" y="5210780"/>
            <a:ext cx="1632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spc="-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冬の夜空を彩る</a:t>
            </a:r>
            <a:endParaRPr lang="en-US" altLang="ja-JP" sz="2400" spc="-1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2400" spc="-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輝星たち</a:t>
            </a:r>
            <a:endParaRPr lang="en-US" altLang="ja-JP" sz="2400" spc="-1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4743986" y="6926197"/>
            <a:ext cx="2171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年周運動の</a:t>
            </a:r>
            <a:r>
              <a:rPr lang="en-US" altLang="ja-JP" sz="1200" dirty="0"/>
              <a:t>1</a:t>
            </a:r>
            <a:r>
              <a:rPr lang="ja-JP" altLang="en-US" sz="1200" dirty="0"/>
              <a:t>ヶ月経過は</a:t>
            </a:r>
            <a:endParaRPr lang="en-US" altLang="ja-JP" sz="1200" dirty="0"/>
          </a:p>
          <a:p>
            <a:pPr algn="ctr"/>
            <a:r>
              <a:rPr kumimoji="1" lang="ja-JP" altLang="en-US" sz="1200" dirty="0"/>
              <a:t>日周運動の</a:t>
            </a:r>
            <a:r>
              <a:rPr kumimoji="1" lang="en-US" altLang="ja-JP" sz="1200" dirty="0"/>
              <a:t>2</a:t>
            </a:r>
            <a:r>
              <a:rPr kumimoji="1" lang="ja-JP" altLang="en-US" sz="1200" dirty="0"/>
              <a:t>時間経過に相当</a:t>
            </a:r>
          </a:p>
        </p:txBody>
      </p:sp>
    </p:spTree>
    <p:extLst>
      <p:ext uri="{BB962C8B-B14F-4D97-AF65-F5344CB8AC3E}">
        <p14:creationId xmlns:p14="http://schemas.microsoft.com/office/powerpoint/2010/main" val="429111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ata\work\research\Publications\SchoolPress\2013Jan_OrionNebula\Orio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1618506"/>
            <a:ext cx="8763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data\work\research\Publications\SchoolPress\2013Jan_OrionNebula\Orio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00000">
            <a:off x="736127" y="3606593"/>
            <a:ext cx="876191" cy="118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data\work\research\Publications\SchoolPress\2013Jan_OrionNebula\Orio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00">
            <a:off x="5416680" y="3631332"/>
            <a:ext cx="8763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直線コネクタ 2"/>
          <p:cNvCxnSpPr/>
          <p:nvPr/>
        </p:nvCxnSpPr>
        <p:spPr>
          <a:xfrm>
            <a:off x="836712" y="4860032"/>
            <a:ext cx="51845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77416" y="2987824"/>
            <a:ext cx="1822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赤い</a:t>
            </a:r>
            <a:endParaRPr kumimoji="1" lang="en-US" altLang="ja-JP" dirty="0"/>
          </a:p>
          <a:p>
            <a:r>
              <a:rPr lang="ja-JP" altLang="en-US" dirty="0"/>
              <a:t>ベテルギウス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33899" y="4346684"/>
            <a:ext cx="1621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青白い リゲル</a:t>
            </a:r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433239" y="3605634"/>
            <a:ext cx="144016" cy="2634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 flipV="1">
            <a:off x="1772816" y="4399653"/>
            <a:ext cx="261083" cy="1003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628800" y="334786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東から昇る時は</a:t>
            </a:r>
            <a:endParaRPr lang="en-US" altLang="ja-JP" dirty="0"/>
          </a:p>
          <a:p>
            <a:pPr algn="ctr"/>
            <a:r>
              <a:rPr lang="ja-JP" altLang="en-US" dirty="0"/>
              <a:t>地平線に垂直な</a:t>
            </a:r>
            <a:endParaRPr lang="en-US" altLang="ja-JP" dirty="0"/>
          </a:p>
          <a:p>
            <a:pPr algn="ctr"/>
            <a:r>
              <a:rPr lang="ja-JP" altLang="en-US" dirty="0"/>
              <a:t>三ツ星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1268760" y="3967209"/>
            <a:ext cx="603013" cy="1286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52321" y="187627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南中時は</a:t>
            </a:r>
            <a:endParaRPr lang="en-US" altLang="ja-JP" dirty="0"/>
          </a:p>
          <a:p>
            <a:pPr algn="ctr"/>
            <a:r>
              <a:rPr lang="ja-JP" altLang="en-US" dirty="0"/>
              <a:t>右斜め上に並ぶ</a:t>
            </a:r>
            <a:endParaRPr lang="en-US" altLang="ja-JP" dirty="0"/>
          </a:p>
          <a:p>
            <a:pPr algn="ctr"/>
            <a:r>
              <a:rPr lang="ja-JP" altLang="en-US" dirty="0"/>
              <a:t>三ツ星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2582398" y="2267744"/>
            <a:ext cx="63057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435102" y="334786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西に沈む時は</a:t>
            </a:r>
            <a:endParaRPr lang="en-US" altLang="ja-JP" dirty="0"/>
          </a:p>
          <a:p>
            <a:pPr algn="ctr"/>
            <a:r>
              <a:rPr lang="ja-JP" altLang="en-US" dirty="0"/>
              <a:t>地平線に並行な</a:t>
            </a:r>
            <a:endParaRPr lang="en-US" altLang="ja-JP" dirty="0"/>
          </a:p>
          <a:p>
            <a:pPr algn="ctr"/>
            <a:r>
              <a:rPr lang="ja-JP" altLang="en-US" dirty="0"/>
              <a:t>三ツ星</a:t>
            </a:r>
            <a:endParaRPr kumimoji="1" lang="ja-JP" altLang="en-US" dirty="0"/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5085184" y="3967209"/>
            <a:ext cx="576064" cy="1286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77255" y="4932040"/>
            <a:ext cx="580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東　　　　　　　　　　　　　　　　南　　　　　　　　　　　　　　　　西</a:t>
            </a:r>
            <a:endParaRPr kumimoji="1" lang="ja-JP" altLang="en-US" dirty="0"/>
          </a:p>
        </p:txBody>
      </p:sp>
      <p:cxnSp>
        <p:nvCxnSpPr>
          <p:cNvPr id="27" name="直線矢印コネクタ 26"/>
          <p:cNvCxnSpPr/>
          <p:nvPr/>
        </p:nvCxnSpPr>
        <p:spPr>
          <a:xfrm flipH="1">
            <a:off x="3685431" y="2268538"/>
            <a:ext cx="67967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4365104" y="1763688"/>
            <a:ext cx="2492896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三ツ星は</a:t>
            </a:r>
            <a:endParaRPr lang="en-US" altLang="ja-JP" dirty="0"/>
          </a:p>
          <a:p>
            <a:pPr algn="ctr"/>
            <a:r>
              <a:rPr kumimoji="1" lang="ja-JP" altLang="en-US" dirty="0"/>
              <a:t>ほぼ天の赤道上に</a:t>
            </a:r>
            <a:r>
              <a:rPr lang="ja-JP" altLang="en-US" dirty="0"/>
              <a:t>ある</a:t>
            </a:r>
            <a:endParaRPr lang="en-US" altLang="ja-JP" dirty="0"/>
          </a:p>
          <a:p>
            <a:pPr algn="ctr">
              <a:spcBef>
                <a:spcPts val="600"/>
              </a:spcBef>
            </a:pPr>
            <a:r>
              <a:rPr lang="ja-JP" altLang="en-US" sz="1050" spc="-100" dirty="0"/>
              <a:t>つまり、東から昇って西に沈むまで約 </a:t>
            </a:r>
            <a:r>
              <a:rPr lang="en-US" altLang="ja-JP" sz="1050" spc="-100" dirty="0"/>
              <a:t>12 </a:t>
            </a:r>
            <a:r>
              <a:rPr lang="ja-JP" altLang="en-US" sz="1050" spc="-100" dirty="0"/>
              <a:t>時間</a:t>
            </a:r>
            <a:endParaRPr kumimoji="1" lang="ja-JP" altLang="en-US" sz="1050" spc="-100" dirty="0"/>
          </a:p>
        </p:txBody>
      </p:sp>
      <p:sp>
        <p:nvSpPr>
          <p:cNvPr id="1027" name="フリーフォーム 1026"/>
          <p:cNvSpPr/>
          <p:nvPr/>
        </p:nvSpPr>
        <p:spPr>
          <a:xfrm>
            <a:off x="1500597" y="2537199"/>
            <a:ext cx="1133475" cy="1190625"/>
          </a:xfrm>
          <a:custGeom>
            <a:avLst/>
            <a:gdLst>
              <a:gd name="connsiteX0" fmla="*/ 0 w 1133475"/>
              <a:gd name="connsiteY0" fmla="*/ 1190625 h 1190625"/>
              <a:gd name="connsiteX1" fmla="*/ 447675 w 1133475"/>
              <a:gd name="connsiteY1" fmla="*/ 438150 h 1190625"/>
              <a:gd name="connsiteX2" fmla="*/ 1133475 w 1133475"/>
              <a:gd name="connsiteY2" fmla="*/ 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3475" h="1190625">
                <a:moveTo>
                  <a:pt x="0" y="1190625"/>
                </a:moveTo>
                <a:cubicBezTo>
                  <a:pt x="129381" y="913606"/>
                  <a:pt x="258763" y="636587"/>
                  <a:pt x="447675" y="438150"/>
                </a:cubicBezTo>
                <a:cubicBezTo>
                  <a:pt x="636587" y="239713"/>
                  <a:pt x="885031" y="119856"/>
                  <a:pt x="1133475" y="0"/>
                </a:cubicBezTo>
              </a:path>
            </a:pathLst>
          </a:custGeom>
          <a:noFill/>
          <a:ln w="635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/>
          <p:cNvSpPr/>
          <p:nvPr/>
        </p:nvSpPr>
        <p:spPr>
          <a:xfrm rot="5400000">
            <a:off x="4427190" y="2599209"/>
            <a:ext cx="1133475" cy="1190625"/>
          </a:xfrm>
          <a:custGeom>
            <a:avLst/>
            <a:gdLst>
              <a:gd name="connsiteX0" fmla="*/ 0 w 1133475"/>
              <a:gd name="connsiteY0" fmla="*/ 1190625 h 1190625"/>
              <a:gd name="connsiteX1" fmla="*/ 447675 w 1133475"/>
              <a:gd name="connsiteY1" fmla="*/ 438150 h 1190625"/>
              <a:gd name="connsiteX2" fmla="*/ 1133475 w 1133475"/>
              <a:gd name="connsiteY2" fmla="*/ 0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3475" h="1190625">
                <a:moveTo>
                  <a:pt x="0" y="1190625"/>
                </a:moveTo>
                <a:cubicBezTo>
                  <a:pt x="129381" y="913606"/>
                  <a:pt x="258763" y="636587"/>
                  <a:pt x="447675" y="438150"/>
                </a:cubicBezTo>
                <a:cubicBezTo>
                  <a:pt x="636587" y="239713"/>
                  <a:pt x="885031" y="119856"/>
                  <a:pt x="1133475" y="0"/>
                </a:cubicBezTo>
              </a:path>
            </a:pathLst>
          </a:custGeom>
          <a:noFill/>
          <a:ln w="63500"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1013" y="975082"/>
            <a:ext cx="2663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spc="-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源平の星・三ツ星は傾きを変える</a:t>
            </a:r>
            <a:endParaRPr lang="en-US" altLang="ja-JP" sz="2400" spc="-1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28" name="テキスト ボックス 1027"/>
          <p:cNvSpPr txBox="1"/>
          <p:nvPr/>
        </p:nvSpPr>
        <p:spPr>
          <a:xfrm>
            <a:off x="4923166" y="968920"/>
            <a:ext cx="1476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200" dirty="0"/>
              <a:t>12</a:t>
            </a:r>
            <a:r>
              <a:rPr kumimoji="1" lang="ja-JP" altLang="en-US" sz="1200" dirty="0"/>
              <a:t>月中旬なら </a:t>
            </a:r>
            <a:r>
              <a:rPr kumimoji="1" lang="en-US" altLang="ja-JP" sz="1200" dirty="0"/>
              <a:t>0</a:t>
            </a:r>
            <a:r>
              <a:rPr kumimoji="1" lang="ja-JP" altLang="en-US" sz="1200" dirty="0"/>
              <a:t>時</a:t>
            </a:r>
            <a:endParaRPr kumimoji="1" lang="en-US" altLang="ja-JP" sz="1200" dirty="0"/>
          </a:p>
          <a:p>
            <a:pPr>
              <a:lnSpc>
                <a:spcPts val="1200"/>
              </a:lnSpc>
            </a:pPr>
            <a:r>
              <a:rPr lang="en-US" altLang="ja-JP" sz="1200" dirty="0"/>
              <a:t>1</a:t>
            </a:r>
            <a:r>
              <a:rPr lang="ja-JP" altLang="en-US" sz="1200" dirty="0"/>
              <a:t>月中旬なら </a:t>
            </a:r>
            <a:r>
              <a:rPr lang="en-US" altLang="ja-JP" sz="1200" dirty="0"/>
              <a:t>22</a:t>
            </a:r>
            <a:r>
              <a:rPr lang="ja-JP" altLang="en-US" sz="1200" dirty="0"/>
              <a:t>時</a:t>
            </a:r>
            <a:endParaRPr lang="en-US" altLang="ja-JP" sz="1200" dirty="0"/>
          </a:p>
          <a:p>
            <a:pPr>
              <a:lnSpc>
                <a:spcPts val="1200"/>
              </a:lnSpc>
            </a:pPr>
            <a:r>
              <a:rPr kumimoji="1" lang="en-US" altLang="ja-JP" sz="1200" dirty="0"/>
              <a:t>2</a:t>
            </a:r>
            <a:r>
              <a:rPr kumimoji="1" lang="ja-JP" altLang="en-US" sz="1200" dirty="0"/>
              <a:t>月中旬なら </a:t>
            </a:r>
            <a:r>
              <a:rPr kumimoji="1" lang="en-US" altLang="ja-JP" sz="1200" dirty="0"/>
              <a:t>20</a:t>
            </a:r>
            <a:r>
              <a:rPr kumimoji="1" lang="ja-JP" altLang="en-US" sz="1200" dirty="0"/>
              <a:t>時</a:t>
            </a:r>
            <a:endParaRPr kumimoji="1" lang="en-US" altLang="ja-JP" sz="1200" dirty="0"/>
          </a:p>
          <a:p>
            <a:pPr>
              <a:lnSpc>
                <a:spcPts val="1200"/>
              </a:lnSpc>
            </a:pPr>
            <a:r>
              <a:rPr lang="en-US" altLang="ja-JP" sz="1200" dirty="0"/>
              <a:t>3</a:t>
            </a:r>
            <a:r>
              <a:rPr lang="ja-JP" altLang="en-US" sz="1200" dirty="0"/>
              <a:t>月中旬なら </a:t>
            </a:r>
            <a:r>
              <a:rPr lang="en-US" altLang="ja-JP" sz="1200" dirty="0"/>
              <a:t>18</a:t>
            </a:r>
            <a:r>
              <a:rPr lang="ja-JP" altLang="en-US" sz="1200" dirty="0"/>
              <a:t>時</a:t>
            </a:r>
            <a:endParaRPr kumimoji="1" lang="ja-JP" altLang="en-US" sz="1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365290" y="975082"/>
            <a:ext cx="171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オリオン座南中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079D9E-C22A-44BE-BFB3-7EBB9A00F7E6}"/>
              </a:ext>
            </a:extLst>
          </p:cNvPr>
          <p:cNvSpPr txBox="1"/>
          <p:nvPr/>
        </p:nvSpPr>
        <p:spPr>
          <a:xfrm>
            <a:off x="584225" y="5903364"/>
            <a:ext cx="60051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源平合戦での、源氏の白旗、平氏の赤旗に見立て、</a:t>
            </a:r>
            <a:endParaRPr lang="en-US" altLang="ja-JP" dirty="0"/>
          </a:p>
          <a:p>
            <a:r>
              <a:rPr kumimoji="1" lang="ja-JP" altLang="en-US" dirty="0"/>
              <a:t>ベテルギウスを平家星、</a:t>
            </a:r>
            <a:r>
              <a:rPr kumimoji="1" lang="ja-JP" altLang="en-US"/>
              <a:t>リゲルを源氏星</a:t>
            </a:r>
            <a:r>
              <a:rPr kumimoji="1" lang="ja-JP" altLang="en-US" dirty="0"/>
              <a:t>と呼ぶこともある。</a:t>
            </a:r>
            <a:endParaRPr kumimoji="1" lang="en-US" altLang="ja-JP" dirty="0"/>
          </a:p>
          <a:p>
            <a:r>
              <a:rPr lang="ja-JP" altLang="en-US" dirty="0"/>
              <a:t>地域によっては、その逆で呼んでいることもある。</a:t>
            </a:r>
            <a:endParaRPr lang="en-US" altLang="ja-JP" dirty="0"/>
          </a:p>
          <a:p>
            <a:r>
              <a:rPr kumimoji="1" lang="ja-JP" altLang="en-US" dirty="0"/>
              <a:t>まるで、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等星ふたつが紅白戦を行い、</a:t>
            </a:r>
            <a:endParaRPr kumimoji="1" lang="en-US" altLang="ja-JP" dirty="0"/>
          </a:p>
          <a:p>
            <a:r>
              <a:rPr kumimoji="1" lang="ja-JP" altLang="en-US" dirty="0"/>
              <a:t>その合戦場が三ツ星であるかのように見える。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なお、古代中国での伝説から、</a:t>
            </a:r>
            <a:endParaRPr kumimoji="1" lang="en-US" altLang="ja-JP" dirty="0"/>
          </a:p>
          <a:p>
            <a:r>
              <a:rPr lang="ja-JP" altLang="en-US" dirty="0"/>
              <a:t>シリウスは天狼星、カノープスは南極老人星とも呼ばれる。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819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B4D0AB25-938F-4976-9493-562CFDA7F777}"/>
              </a:ext>
            </a:extLst>
          </p:cNvPr>
          <p:cNvSpPr/>
          <p:nvPr/>
        </p:nvSpPr>
        <p:spPr>
          <a:xfrm>
            <a:off x="4445805" y="17951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3E271C32-A396-42B2-BE45-D887047DAA86}"/>
              </a:ext>
            </a:extLst>
          </p:cNvPr>
          <p:cNvSpPr/>
          <p:nvPr/>
        </p:nvSpPr>
        <p:spPr>
          <a:xfrm>
            <a:off x="4661829" y="53955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56A1B73F-C7EB-42E3-AFC7-DAC38A2DE4CC}"/>
              </a:ext>
            </a:extLst>
          </p:cNvPr>
          <p:cNvSpPr/>
          <p:nvPr/>
        </p:nvSpPr>
        <p:spPr>
          <a:xfrm>
            <a:off x="4229781" y="82758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F2739C07-07A5-4A81-9512-F89C70181ABE}"/>
              </a:ext>
            </a:extLst>
          </p:cNvPr>
          <p:cNvSpPr/>
          <p:nvPr/>
        </p:nvSpPr>
        <p:spPr>
          <a:xfrm>
            <a:off x="3941749" y="61156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805B129A-B26C-48A3-BF5C-0016EF5609FC}"/>
              </a:ext>
            </a:extLst>
          </p:cNvPr>
          <p:cNvSpPr/>
          <p:nvPr/>
        </p:nvSpPr>
        <p:spPr>
          <a:xfrm>
            <a:off x="3509701" y="61156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114727C6-DD46-4765-9AD5-46ECF0DCAE02}"/>
              </a:ext>
            </a:extLst>
          </p:cNvPr>
          <p:cNvSpPr/>
          <p:nvPr/>
        </p:nvSpPr>
        <p:spPr>
          <a:xfrm>
            <a:off x="3077653" y="75557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405D164B-0C16-4A23-A731-5D6B9AA1E10F}"/>
              </a:ext>
            </a:extLst>
          </p:cNvPr>
          <p:cNvSpPr/>
          <p:nvPr/>
        </p:nvSpPr>
        <p:spPr>
          <a:xfrm>
            <a:off x="2861629" y="111561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星: 5 pt 8">
            <a:extLst>
              <a:ext uri="{FF2B5EF4-FFF2-40B4-BE49-F238E27FC236}">
                <a16:creationId xmlns:a16="http://schemas.microsoft.com/office/drawing/2014/main" id="{88D65484-1708-4BB1-BCC9-F546B13858D3}"/>
              </a:ext>
            </a:extLst>
          </p:cNvPr>
          <p:cNvSpPr/>
          <p:nvPr/>
        </p:nvSpPr>
        <p:spPr>
          <a:xfrm>
            <a:off x="2141549" y="3635896"/>
            <a:ext cx="504056" cy="432048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星: 5 pt 9">
            <a:extLst>
              <a:ext uri="{FF2B5EF4-FFF2-40B4-BE49-F238E27FC236}">
                <a16:creationId xmlns:a16="http://schemas.microsoft.com/office/drawing/2014/main" id="{09E73A36-F39F-488C-8153-A43F86DEE6B7}"/>
              </a:ext>
            </a:extLst>
          </p:cNvPr>
          <p:cNvSpPr/>
          <p:nvPr/>
        </p:nvSpPr>
        <p:spPr>
          <a:xfrm>
            <a:off x="3077653" y="5940152"/>
            <a:ext cx="324036" cy="36004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105B83CB-81F7-4001-A85D-AB2C7B5E709A}"/>
              </a:ext>
            </a:extLst>
          </p:cNvPr>
          <p:cNvSpPr/>
          <p:nvPr/>
        </p:nvSpPr>
        <p:spPr>
          <a:xfrm>
            <a:off x="4549371" y="406794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: 5 pt 11">
            <a:extLst>
              <a:ext uri="{FF2B5EF4-FFF2-40B4-BE49-F238E27FC236}">
                <a16:creationId xmlns:a16="http://schemas.microsoft.com/office/drawing/2014/main" id="{04353BE0-040A-4B89-AFF0-CA6F16BB912F}"/>
              </a:ext>
            </a:extLst>
          </p:cNvPr>
          <p:cNvSpPr/>
          <p:nvPr/>
        </p:nvSpPr>
        <p:spPr>
          <a:xfrm>
            <a:off x="5957973" y="3508866"/>
            <a:ext cx="324036" cy="36004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E3810CA8-CA37-4C04-A152-9B09051BE62C}"/>
              </a:ext>
            </a:extLst>
          </p:cNvPr>
          <p:cNvSpPr/>
          <p:nvPr/>
        </p:nvSpPr>
        <p:spPr>
          <a:xfrm>
            <a:off x="6047983" y="262778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7986EDB-F232-4CB2-A255-8DD2522131E6}"/>
              </a:ext>
            </a:extLst>
          </p:cNvPr>
          <p:cNvSpPr/>
          <p:nvPr/>
        </p:nvSpPr>
        <p:spPr>
          <a:xfrm>
            <a:off x="5763399" y="305983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56FEC64D-424B-4FD1-943B-1F3062EBC347}"/>
              </a:ext>
            </a:extLst>
          </p:cNvPr>
          <p:cNvSpPr/>
          <p:nvPr/>
        </p:nvSpPr>
        <p:spPr>
          <a:xfrm>
            <a:off x="5691391" y="284380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B11914B5-0967-486A-998E-0D854C730A9E}"/>
              </a:ext>
            </a:extLst>
          </p:cNvPr>
          <p:cNvSpPr/>
          <p:nvPr/>
        </p:nvSpPr>
        <p:spPr>
          <a:xfrm>
            <a:off x="6020454" y="313184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81B5CF27-3D33-4169-BDFE-00A3128956C4}"/>
              </a:ext>
            </a:extLst>
          </p:cNvPr>
          <p:cNvSpPr/>
          <p:nvPr/>
        </p:nvSpPr>
        <p:spPr>
          <a:xfrm>
            <a:off x="5835407" y="255577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8AC9F9B6-524F-4485-9691-5167DA6900BA}"/>
              </a:ext>
            </a:extLst>
          </p:cNvPr>
          <p:cNvCxnSpPr/>
          <p:nvPr/>
        </p:nvCxnSpPr>
        <p:spPr>
          <a:xfrm>
            <a:off x="773397" y="8379132"/>
            <a:ext cx="51845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2B863E4-8647-4C9A-A81F-CF89E7FA8F2D}"/>
              </a:ext>
            </a:extLst>
          </p:cNvPr>
          <p:cNvSpPr txBox="1"/>
          <p:nvPr/>
        </p:nvSpPr>
        <p:spPr>
          <a:xfrm>
            <a:off x="513940" y="8451140"/>
            <a:ext cx="580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東　　　　　　　　　　　　　　　　南　　　　　　　　　　　　　　　　西</a:t>
            </a:r>
            <a:endParaRPr kumimoji="1" lang="ja-JP" altLang="en-US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955EBC11-8EE0-4E39-B104-8766C44556F5}"/>
              </a:ext>
            </a:extLst>
          </p:cNvPr>
          <p:cNvCxnSpPr>
            <a:cxnSpLocks/>
          </p:cNvCxnSpPr>
          <p:nvPr/>
        </p:nvCxnSpPr>
        <p:spPr>
          <a:xfrm flipV="1">
            <a:off x="2959039" y="888162"/>
            <a:ext cx="150097" cy="237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B09338C1-A391-4D88-8187-2638DA133E95}"/>
              </a:ext>
            </a:extLst>
          </p:cNvPr>
          <p:cNvCxnSpPr>
            <a:cxnSpLocks/>
          </p:cNvCxnSpPr>
          <p:nvPr/>
        </p:nvCxnSpPr>
        <p:spPr>
          <a:xfrm flipV="1">
            <a:off x="3200578" y="709085"/>
            <a:ext cx="309123" cy="93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DDB5E46F-4C93-45A6-AC9B-D5A5583FA1EE}"/>
              </a:ext>
            </a:extLst>
          </p:cNvPr>
          <p:cNvCxnSpPr>
            <a:cxnSpLocks/>
          </p:cNvCxnSpPr>
          <p:nvPr/>
        </p:nvCxnSpPr>
        <p:spPr>
          <a:xfrm flipV="1">
            <a:off x="3636942" y="678488"/>
            <a:ext cx="317507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E2FCF69-6557-4144-AC91-33EC87E44B3E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4071027" y="707741"/>
            <a:ext cx="179845" cy="14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D1AC8509-B94B-4F4A-9F3E-952866E46A1C}"/>
              </a:ext>
            </a:extLst>
          </p:cNvPr>
          <p:cNvCxnSpPr>
            <a:cxnSpLocks/>
          </p:cNvCxnSpPr>
          <p:nvPr/>
        </p:nvCxnSpPr>
        <p:spPr>
          <a:xfrm flipV="1">
            <a:off x="4351935" y="654077"/>
            <a:ext cx="337834" cy="215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082663CC-B708-42D1-8272-2A5A733C9D9C}"/>
              </a:ext>
            </a:extLst>
          </p:cNvPr>
          <p:cNvCxnSpPr>
            <a:cxnSpLocks/>
          </p:cNvCxnSpPr>
          <p:nvPr/>
        </p:nvCxnSpPr>
        <p:spPr>
          <a:xfrm>
            <a:off x="4548293" y="301512"/>
            <a:ext cx="165107" cy="260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193B376B-413D-4458-84D5-678C3CF0ACAA}"/>
              </a:ext>
            </a:extLst>
          </p:cNvPr>
          <p:cNvSpPr/>
          <p:nvPr/>
        </p:nvSpPr>
        <p:spPr>
          <a:xfrm rot="21448603">
            <a:off x="2357573" y="1329308"/>
            <a:ext cx="527050" cy="2184400"/>
          </a:xfrm>
          <a:custGeom>
            <a:avLst/>
            <a:gdLst>
              <a:gd name="connsiteX0" fmla="*/ 527050 w 527050"/>
              <a:gd name="connsiteY0" fmla="*/ 0 h 2184400"/>
              <a:gd name="connsiteX1" fmla="*/ 120650 w 527050"/>
              <a:gd name="connsiteY1" fmla="*/ 1073150 h 2184400"/>
              <a:gd name="connsiteX2" fmla="*/ 0 w 527050"/>
              <a:gd name="connsiteY2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050" h="2184400">
                <a:moveTo>
                  <a:pt x="527050" y="0"/>
                </a:moveTo>
                <a:cubicBezTo>
                  <a:pt x="367771" y="354542"/>
                  <a:pt x="208492" y="709084"/>
                  <a:pt x="120650" y="1073150"/>
                </a:cubicBezTo>
                <a:cubicBezTo>
                  <a:pt x="32808" y="1437216"/>
                  <a:pt x="16404" y="1810808"/>
                  <a:pt x="0" y="218440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FE2510C-D8EE-4233-BCC2-F87271F1B945}"/>
              </a:ext>
            </a:extLst>
          </p:cNvPr>
          <p:cNvSpPr/>
          <p:nvPr/>
        </p:nvSpPr>
        <p:spPr>
          <a:xfrm rot="21350770">
            <a:off x="2465895" y="4200252"/>
            <a:ext cx="539750" cy="1739900"/>
          </a:xfrm>
          <a:custGeom>
            <a:avLst/>
            <a:gdLst>
              <a:gd name="connsiteX0" fmla="*/ 0 w 539750"/>
              <a:gd name="connsiteY0" fmla="*/ 0 h 1739900"/>
              <a:gd name="connsiteX1" fmla="*/ 120650 w 539750"/>
              <a:gd name="connsiteY1" fmla="*/ 977900 h 1739900"/>
              <a:gd name="connsiteX2" fmla="*/ 539750 w 539750"/>
              <a:gd name="connsiteY2" fmla="*/ 1739900 h 173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750" h="1739900">
                <a:moveTo>
                  <a:pt x="0" y="0"/>
                </a:moveTo>
                <a:cubicBezTo>
                  <a:pt x="15346" y="343958"/>
                  <a:pt x="30692" y="687917"/>
                  <a:pt x="120650" y="977900"/>
                </a:cubicBezTo>
                <a:cubicBezTo>
                  <a:pt x="210608" y="1267883"/>
                  <a:pt x="375179" y="1503891"/>
                  <a:pt x="539750" y="173990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BEE928B7-D0FE-42D9-B47B-934998404807}"/>
              </a:ext>
            </a:extLst>
          </p:cNvPr>
          <p:cNvCxnSpPr/>
          <p:nvPr/>
        </p:nvCxnSpPr>
        <p:spPr>
          <a:xfrm>
            <a:off x="2717613" y="3923928"/>
            <a:ext cx="165618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A3FE0459-1993-4E79-AD48-08725F9E4B2B}"/>
              </a:ext>
            </a:extLst>
          </p:cNvPr>
          <p:cNvCxnSpPr>
            <a:cxnSpLocks/>
          </p:cNvCxnSpPr>
          <p:nvPr/>
        </p:nvCxnSpPr>
        <p:spPr>
          <a:xfrm flipV="1">
            <a:off x="3422780" y="4302109"/>
            <a:ext cx="1023025" cy="1700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A8E9C371-F82A-4006-8267-770BBD01F4F7}"/>
              </a:ext>
            </a:extLst>
          </p:cNvPr>
          <p:cNvCxnSpPr/>
          <p:nvPr/>
        </p:nvCxnSpPr>
        <p:spPr>
          <a:xfrm flipV="1">
            <a:off x="4805845" y="3779912"/>
            <a:ext cx="1101570" cy="27104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28958196-97CA-4F51-A2E2-66259644D452}"/>
              </a:ext>
            </a:extLst>
          </p:cNvPr>
          <p:cNvCxnSpPr>
            <a:cxnSpLocks/>
          </p:cNvCxnSpPr>
          <p:nvPr/>
        </p:nvCxnSpPr>
        <p:spPr>
          <a:xfrm flipH="1" flipV="1">
            <a:off x="5966721" y="2642516"/>
            <a:ext cx="89651" cy="33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C68E54BF-741C-4DC4-AAAB-E625150657F3}"/>
              </a:ext>
            </a:extLst>
          </p:cNvPr>
          <p:cNvCxnSpPr>
            <a:cxnSpLocks/>
          </p:cNvCxnSpPr>
          <p:nvPr/>
        </p:nvCxnSpPr>
        <p:spPr>
          <a:xfrm flipV="1">
            <a:off x="5786686" y="2678913"/>
            <a:ext cx="93099" cy="181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70BDD8EE-7D00-4F79-A6AA-9D8B50C4FFF7}"/>
              </a:ext>
            </a:extLst>
          </p:cNvPr>
          <p:cNvCxnSpPr>
            <a:cxnSpLocks/>
          </p:cNvCxnSpPr>
          <p:nvPr/>
        </p:nvCxnSpPr>
        <p:spPr>
          <a:xfrm flipH="1" flipV="1">
            <a:off x="5773456" y="2982626"/>
            <a:ext cx="37583" cy="91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F3EEA96C-FA1E-4038-839C-296613C84123}"/>
              </a:ext>
            </a:extLst>
          </p:cNvPr>
          <p:cNvCxnSpPr>
            <a:cxnSpLocks/>
          </p:cNvCxnSpPr>
          <p:nvPr/>
        </p:nvCxnSpPr>
        <p:spPr>
          <a:xfrm flipH="1" flipV="1">
            <a:off x="5896830" y="3152350"/>
            <a:ext cx="134130" cy="30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360A340A-4590-4EED-B8B4-C63E7CA8407E}"/>
              </a:ext>
            </a:extLst>
          </p:cNvPr>
          <p:cNvCxnSpPr>
            <a:cxnSpLocks/>
            <a:stCxn id="12" idx="0"/>
            <a:endCxn id="16" idx="4"/>
          </p:cNvCxnSpPr>
          <p:nvPr/>
        </p:nvCxnSpPr>
        <p:spPr>
          <a:xfrm flipH="1" flipV="1">
            <a:off x="6092462" y="3275856"/>
            <a:ext cx="27529" cy="233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E1DA5F9-F840-4F55-A0CB-12215030A4F4}"/>
              </a:ext>
            </a:extLst>
          </p:cNvPr>
          <p:cNvSpPr txBox="1"/>
          <p:nvPr/>
        </p:nvSpPr>
        <p:spPr>
          <a:xfrm rot="18486168">
            <a:off x="1189473" y="1023214"/>
            <a:ext cx="2149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春</a:t>
            </a:r>
            <a:r>
              <a:rPr kumimoji="1"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の大曲線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1A63795-B2D1-42A4-A028-2C259A21532E}"/>
              </a:ext>
            </a:extLst>
          </p:cNvPr>
          <p:cNvSpPr txBox="1"/>
          <p:nvPr/>
        </p:nvSpPr>
        <p:spPr>
          <a:xfrm>
            <a:off x="4351934" y="934797"/>
            <a:ext cx="1142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北斗七星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7F20C3C-DFC3-436A-8E16-8A70B3832F85}"/>
              </a:ext>
            </a:extLst>
          </p:cNvPr>
          <p:cNvSpPr txBox="1"/>
          <p:nvPr/>
        </p:nvSpPr>
        <p:spPr>
          <a:xfrm>
            <a:off x="368022" y="3484802"/>
            <a:ext cx="1773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アークトゥールス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623DE5AC-BAF6-4BE7-973B-2B064192F43E}"/>
              </a:ext>
            </a:extLst>
          </p:cNvPr>
          <p:cNvSpPr txBox="1"/>
          <p:nvPr/>
        </p:nvSpPr>
        <p:spPr>
          <a:xfrm>
            <a:off x="2216388" y="6000452"/>
            <a:ext cx="86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スピカ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367CB1A8-237A-4121-B13F-261E2C89B1DA}"/>
              </a:ext>
            </a:extLst>
          </p:cNvPr>
          <p:cNvSpPr txBox="1"/>
          <p:nvPr/>
        </p:nvSpPr>
        <p:spPr>
          <a:xfrm>
            <a:off x="4515021" y="4182988"/>
            <a:ext cx="102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デネボラ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8F25D69B-938A-4C54-A07B-521592326A08}"/>
              </a:ext>
            </a:extLst>
          </p:cNvPr>
          <p:cNvSpPr txBox="1"/>
          <p:nvPr/>
        </p:nvSpPr>
        <p:spPr>
          <a:xfrm>
            <a:off x="5691391" y="3923928"/>
            <a:ext cx="110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レグルス</a:t>
            </a:r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415D88A7-D7F8-46A9-80E0-46B60BC81ECE}"/>
              </a:ext>
            </a:extLst>
          </p:cNvPr>
          <p:cNvSpPr txBox="1"/>
          <p:nvPr/>
        </p:nvSpPr>
        <p:spPr>
          <a:xfrm>
            <a:off x="5180440" y="2163135"/>
            <a:ext cx="140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獅子の大鎌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CDEF897-BFD7-4DA7-AD66-12B6EE722E17}"/>
              </a:ext>
            </a:extLst>
          </p:cNvPr>
          <p:cNvSpPr txBox="1"/>
          <p:nvPr/>
        </p:nvSpPr>
        <p:spPr>
          <a:xfrm>
            <a:off x="3347567" y="1246033"/>
            <a:ext cx="1128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おおぐま</a:t>
            </a:r>
            <a:r>
              <a:rPr kumimoji="1" lang="ja-JP" altLang="en-US" sz="1600" dirty="0"/>
              <a:t>座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40007C53-335D-4668-91FD-4FD2416DAEA1}"/>
              </a:ext>
            </a:extLst>
          </p:cNvPr>
          <p:cNvSpPr txBox="1"/>
          <p:nvPr/>
        </p:nvSpPr>
        <p:spPr>
          <a:xfrm>
            <a:off x="4837835" y="3324555"/>
            <a:ext cx="719953" cy="336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しし座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E132871-6864-4305-B259-8128EAAD2C0B}"/>
              </a:ext>
            </a:extLst>
          </p:cNvPr>
          <p:cNvSpPr txBox="1"/>
          <p:nvPr/>
        </p:nvSpPr>
        <p:spPr>
          <a:xfrm>
            <a:off x="1061429" y="2997416"/>
            <a:ext cx="1128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err="1"/>
              <a:t>うし</a:t>
            </a:r>
            <a:r>
              <a:rPr kumimoji="1" lang="ja-JP" altLang="en-US" sz="1600" dirty="0"/>
              <a:t>かい座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B17A081-55DD-425F-8BE4-6069536918CA}"/>
              </a:ext>
            </a:extLst>
          </p:cNvPr>
          <p:cNvSpPr txBox="1"/>
          <p:nvPr/>
        </p:nvSpPr>
        <p:spPr>
          <a:xfrm>
            <a:off x="2115226" y="5740714"/>
            <a:ext cx="968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おとめ</a:t>
            </a:r>
            <a:r>
              <a:rPr kumimoji="1" lang="ja-JP" altLang="en-US" sz="1600" dirty="0"/>
              <a:t>座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1443B102-3D43-421C-B598-468E5741C2C4}"/>
              </a:ext>
            </a:extLst>
          </p:cNvPr>
          <p:cNvSpPr txBox="1"/>
          <p:nvPr/>
        </p:nvSpPr>
        <p:spPr>
          <a:xfrm>
            <a:off x="444914" y="3748625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オレンジ色</a:t>
            </a:r>
            <a:endParaRPr kumimoji="1" lang="ja-JP" altLang="en-US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DE687B8-3871-47E2-B27A-5A91E9D85790}"/>
              </a:ext>
            </a:extLst>
          </p:cNvPr>
          <p:cNvSpPr txBox="1"/>
          <p:nvPr/>
        </p:nvSpPr>
        <p:spPr>
          <a:xfrm>
            <a:off x="1122422" y="6055129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青白い色</a:t>
            </a:r>
          </a:p>
        </p:txBody>
      </p: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314A86B4-427B-4A62-9841-58520E818323}"/>
              </a:ext>
            </a:extLst>
          </p:cNvPr>
          <p:cNvCxnSpPr/>
          <p:nvPr/>
        </p:nvCxnSpPr>
        <p:spPr>
          <a:xfrm>
            <a:off x="716728" y="4276271"/>
            <a:ext cx="504056" cy="163804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880F9587-C2E1-4BE5-8BD0-54A4AF6F1215}"/>
              </a:ext>
            </a:extLst>
          </p:cNvPr>
          <p:cNvSpPr txBox="1"/>
          <p:nvPr/>
        </p:nvSpPr>
        <p:spPr>
          <a:xfrm>
            <a:off x="968756" y="454791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春の夫婦星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1E646CA-5AD2-46A3-B5D5-13D6341B0203}"/>
              </a:ext>
            </a:extLst>
          </p:cNvPr>
          <p:cNvSpPr txBox="1"/>
          <p:nvPr/>
        </p:nvSpPr>
        <p:spPr>
          <a:xfrm>
            <a:off x="1120114" y="500172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/>
              <a:t>夏の夫婦星は</a:t>
            </a:r>
            <a:endParaRPr kumimoji="1" lang="en-US" altLang="ja-JP" sz="1400" dirty="0"/>
          </a:p>
          <a:p>
            <a:pPr algn="ctr"/>
            <a:r>
              <a:rPr lang="ja-JP" altLang="en-US" sz="1400" dirty="0"/>
              <a:t>織女と牽牛</a:t>
            </a:r>
            <a:endParaRPr kumimoji="1" lang="ja-JP" altLang="en-US" sz="1400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5C5EE434-2351-426E-80B5-4B0E7DE57369}"/>
              </a:ext>
            </a:extLst>
          </p:cNvPr>
          <p:cNvSpPr txBox="1"/>
          <p:nvPr/>
        </p:nvSpPr>
        <p:spPr>
          <a:xfrm>
            <a:off x="1504483" y="40279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麦星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AC70A85B-9A5F-4400-8CB6-7E0F5AF6B82C}"/>
              </a:ext>
            </a:extLst>
          </p:cNvPr>
          <p:cNvSpPr txBox="1"/>
          <p:nvPr/>
        </p:nvSpPr>
        <p:spPr>
          <a:xfrm>
            <a:off x="2655179" y="637869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真珠</a:t>
            </a:r>
            <a:r>
              <a:rPr kumimoji="1" lang="ja-JP" altLang="en-US" dirty="0"/>
              <a:t>星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ED1CC299-F328-47EC-A14C-C8E7EE611978}"/>
              </a:ext>
            </a:extLst>
          </p:cNvPr>
          <p:cNvSpPr txBox="1"/>
          <p:nvPr/>
        </p:nvSpPr>
        <p:spPr>
          <a:xfrm>
            <a:off x="150464" y="4010949"/>
            <a:ext cx="1406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日に焼けた男性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E94834E-7BC0-4893-A556-C3D3CEA06CE8}"/>
              </a:ext>
            </a:extLst>
          </p:cNvPr>
          <p:cNvSpPr txBox="1"/>
          <p:nvPr/>
        </p:nvSpPr>
        <p:spPr>
          <a:xfrm>
            <a:off x="922711" y="6340332"/>
            <a:ext cx="1431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色白い肌の女性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F3264CD-5051-492D-AF9E-A991F89A333F}"/>
              </a:ext>
            </a:extLst>
          </p:cNvPr>
          <p:cNvSpPr txBox="1"/>
          <p:nvPr/>
        </p:nvSpPr>
        <p:spPr>
          <a:xfrm>
            <a:off x="2688829" y="4505302"/>
            <a:ext cx="1540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春</a:t>
            </a:r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の大三角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8FB51977-1D6D-479F-9D4E-379B0E1DDEEF}"/>
              </a:ext>
            </a:extLst>
          </p:cNvPr>
          <p:cNvSpPr txBox="1"/>
          <p:nvPr/>
        </p:nvSpPr>
        <p:spPr>
          <a:xfrm>
            <a:off x="4445805" y="4430886"/>
            <a:ext cx="1023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獅子の尾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394220B8-258C-4160-9050-1F71C9870ECE}"/>
              </a:ext>
            </a:extLst>
          </p:cNvPr>
          <p:cNvSpPr txBox="1"/>
          <p:nvPr/>
        </p:nvSpPr>
        <p:spPr>
          <a:xfrm>
            <a:off x="5515563" y="4176251"/>
            <a:ext cx="1297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獅子の心臓</a:t>
            </a:r>
          </a:p>
        </p:txBody>
      </p: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A5ECDF28-173C-4A59-9A13-473C39BD772C}"/>
              </a:ext>
            </a:extLst>
          </p:cNvPr>
          <p:cNvCxnSpPr/>
          <p:nvPr/>
        </p:nvCxnSpPr>
        <p:spPr>
          <a:xfrm flipV="1">
            <a:off x="5691391" y="4547910"/>
            <a:ext cx="339569" cy="97703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7ACB589F-1367-45AC-8855-AD2AAB94E5B9}"/>
              </a:ext>
            </a:extLst>
          </p:cNvPr>
          <p:cNvCxnSpPr/>
          <p:nvPr/>
        </p:nvCxnSpPr>
        <p:spPr>
          <a:xfrm flipH="1">
            <a:off x="3653717" y="5977209"/>
            <a:ext cx="1146917" cy="14296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B6550007-FFAF-4573-A375-2380C668EB0F}"/>
              </a:ext>
            </a:extLst>
          </p:cNvPr>
          <p:cNvSpPr txBox="1"/>
          <p:nvPr/>
        </p:nvSpPr>
        <p:spPr>
          <a:xfrm>
            <a:off x="4713828" y="5529292"/>
            <a:ext cx="1955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黄道に近いところにある一等星</a:t>
            </a:r>
            <a:endParaRPr kumimoji="1" lang="ja-JP" altLang="en-US" dirty="0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DF3E2C5C-9974-4235-A182-E6ED09731FBB}"/>
              </a:ext>
            </a:extLst>
          </p:cNvPr>
          <p:cNvSpPr txBox="1"/>
          <p:nvPr/>
        </p:nvSpPr>
        <p:spPr>
          <a:xfrm>
            <a:off x="2919344" y="1550743"/>
            <a:ext cx="294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北斗七星は春に天高く昇り、</a:t>
            </a:r>
            <a:endParaRPr kumimoji="1" lang="en-US" altLang="ja-JP" dirty="0"/>
          </a:p>
          <a:p>
            <a:r>
              <a:rPr lang="ja-JP" altLang="en-US" dirty="0"/>
              <a:t>　　秋に低く沈む</a:t>
            </a:r>
            <a:endParaRPr kumimoji="1" lang="ja-JP" altLang="en-US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ADC2E8F4-4B17-4BC1-892E-D17DFB7F281D}"/>
              </a:ext>
            </a:extLst>
          </p:cNvPr>
          <p:cNvSpPr txBox="1"/>
          <p:nvPr/>
        </p:nvSpPr>
        <p:spPr>
          <a:xfrm>
            <a:off x="1795712" y="6979623"/>
            <a:ext cx="4910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黄道は太陽、月、惑星の通り道なので、</a:t>
            </a:r>
            <a:endParaRPr kumimoji="1" lang="en-US" altLang="ja-JP" dirty="0"/>
          </a:p>
          <a:p>
            <a:r>
              <a:rPr kumimoji="1" lang="ja-JP" altLang="en-US" dirty="0"/>
              <a:t>レグルス、スピカの近くに月や惑星がよく訪れる。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574C41F4-3CB7-43C1-A1E7-65B4B978AAAF}"/>
              </a:ext>
            </a:extLst>
          </p:cNvPr>
          <p:cNvSpPr txBox="1"/>
          <p:nvPr/>
        </p:nvSpPr>
        <p:spPr>
          <a:xfrm>
            <a:off x="9679" y="2245413"/>
            <a:ext cx="1398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アークトゥールスは</a:t>
            </a:r>
            <a:endParaRPr kumimoji="1" lang="en-US" altLang="ja-JP" sz="1200" dirty="0"/>
          </a:p>
          <a:p>
            <a:r>
              <a:rPr kumimoji="1" lang="en-US" altLang="ja-JP" sz="1200" dirty="0"/>
              <a:t>37</a:t>
            </a:r>
            <a:r>
              <a:rPr kumimoji="1" lang="ja-JP" altLang="en-US" sz="1200" dirty="0"/>
              <a:t>光年先にあり、</a:t>
            </a:r>
            <a:endParaRPr kumimoji="1" lang="en-US" altLang="ja-JP" sz="1200" dirty="0"/>
          </a:p>
          <a:p>
            <a:r>
              <a:rPr lang="en-US" altLang="ja-JP" sz="1200" dirty="0"/>
              <a:t>37</a:t>
            </a:r>
            <a:r>
              <a:rPr lang="ja-JP" altLang="en-US" sz="1200" dirty="0"/>
              <a:t>年前は</a:t>
            </a:r>
            <a:r>
              <a:rPr lang="en-US" altLang="ja-JP" sz="1200" dirty="0"/>
              <a:t>?</a:t>
            </a:r>
            <a:r>
              <a:rPr lang="ja-JP" altLang="en-US" sz="1200" dirty="0"/>
              <a:t> という</a:t>
            </a:r>
            <a:endParaRPr lang="en-US" altLang="ja-JP" sz="1200" dirty="0"/>
          </a:p>
          <a:p>
            <a:r>
              <a:rPr lang="ja-JP" altLang="en-US" sz="1200" dirty="0"/>
              <a:t>問いかけで</a:t>
            </a:r>
            <a:endParaRPr lang="en-US" altLang="ja-JP" sz="1200" dirty="0"/>
          </a:p>
          <a:p>
            <a:r>
              <a:rPr lang="ja-JP" altLang="en-US" sz="1200" dirty="0"/>
              <a:t>よく使われる。</a:t>
            </a:r>
            <a:endParaRPr kumimoji="1" lang="ja-JP" altLang="en-US" sz="1200" dirty="0"/>
          </a:p>
        </p:txBody>
      </p:sp>
      <p:sp>
        <p:nvSpPr>
          <p:cNvPr id="99" name="楕円 98">
            <a:extLst>
              <a:ext uri="{FF2B5EF4-FFF2-40B4-BE49-F238E27FC236}">
                <a16:creationId xmlns:a16="http://schemas.microsoft.com/office/drawing/2014/main" id="{6C1C86DF-7AD7-4D6A-AEF0-E2998E408DB1}"/>
              </a:ext>
            </a:extLst>
          </p:cNvPr>
          <p:cNvSpPr/>
          <p:nvPr/>
        </p:nvSpPr>
        <p:spPr>
          <a:xfrm>
            <a:off x="3442206" y="3556218"/>
            <a:ext cx="492296" cy="456800"/>
          </a:xfrm>
          <a:prstGeom prst="ellipse">
            <a:avLst/>
          </a:pr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C8F7751B-29B1-4A76-AB45-C21D78AB2651}"/>
              </a:ext>
            </a:extLst>
          </p:cNvPr>
          <p:cNvSpPr txBox="1"/>
          <p:nvPr/>
        </p:nvSpPr>
        <p:spPr>
          <a:xfrm>
            <a:off x="2582142" y="331240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B050"/>
                </a:solidFill>
              </a:rPr>
              <a:t>北銀極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25C6CB4-1250-46F0-B1C0-AD63BE603359}"/>
              </a:ext>
            </a:extLst>
          </p:cNvPr>
          <p:cNvSpPr txBox="1"/>
          <p:nvPr/>
        </p:nvSpPr>
        <p:spPr>
          <a:xfrm>
            <a:off x="2379990" y="2379398"/>
            <a:ext cx="1266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00B050"/>
                </a:solidFill>
              </a:rPr>
              <a:t>天の川を「赤道」</a:t>
            </a:r>
            <a:endParaRPr kumimoji="1" lang="en-US" altLang="ja-JP" sz="1200" dirty="0">
              <a:solidFill>
                <a:srgbClr val="00B05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00B050"/>
                </a:solidFill>
              </a:rPr>
              <a:t>とした時の北極</a:t>
            </a:r>
            <a:endParaRPr kumimoji="1" lang="en-US" altLang="ja-JP" sz="1200" dirty="0">
              <a:solidFill>
                <a:srgbClr val="00B05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00B050"/>
                </a:solidFill>
              </a:rPr>
              <a:t>に当たるところ</a:t>
            </a:r>
            <a:endParaRPr kumimoji="1" lang="en-US" altLang="ja-JP" sz="1200" dirty="0">
              <a:solidFill>
                <a:srgbClr val="00B050"/>
              </a:solidFill>
            </a:endParaRPr>
          </a:p>
          <a:p>
            <a:pPr algn="ctr"/>
            <a:r>
              <a:rPr lang="ja-JP" altLang="en-US" sz="1200" dirty="0">
                <a:solidFill>
                  <a:srgbClr val="00B050"/>
                </a:solidFill>
              </a:rPr>
              <a:t>（銀河系円盤の垂直方向）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48B2928A-08EA-4EF1-8FA4-315CDD379401}"/>
              </a:ext>
            </a:extLst>
          </p:cNvPr>
          <p:cNvCxnSpPr>
            <a:cxnSpLocks/>
            <a:stCxn id="91" idx="1"/>
          </p:cNvCxnSpPr>
          <p:nvPr/>
        </p:nvCxnSpPr>
        <p:spPr>
          <a:xfrm flipH="1" flipV="1">
            <a:off x="3581709" y="3108939"/>
            <a:ext cx="850379" cy="5517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6441C2F-97D7-4BC9-8268-1B9FE4484A9A}"/>
              </a:ext>
            </a:extLst>
          </p:cNvPr>
          <p:cNvSpPr txBox="1"/>
          <p:nvPr/>
        </p:nvSpPr>
        <p:spPr>
          <a:xfrm>
            <a:off x="4432088" y="2975956"/>
            <a:ext cx="1381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C000"/>
                </a:solidFill>
              </a:rPr>
              <a:t>天頂はこのあたり</a:t>
            </a:r>
          </a:p>
        </p:txBody>
      </p:sp>
    </p:spTree>
    <p:extLst>
      <p:ext uri="{BB962C8B-B14F-4D97-AF65-F5344CB8AC3E}">
        <p14:creationId xmlns:p14="http://schemas.microsoft.com/office/powerpoint/2010/main" val="366567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4F96F6A-FEFD-4D5B-B9CB-C3AD739680E8}"/>
              </a:ext>
            </a:extLst>
          </p:cNvPr>
          <p:cNvSpPr/>
          <p:nvPr/>
        </p:nvSpPr>
        <p:spPr>
          <a:xfrm>
            <a:off x="2255216" y="467545"/>
            <a:ext cx="1618592" cy="7776864"/>
          </a:xfrm>
          <a:custGeom>
            <a:avLst/>
            <a:gdLst>
              <a:gd name="connsiteX0" fmla="*/ 0 w 1618593"/>
              <a:gd name="connsiteY0" fmla="*/ 0 h 8008883"/>
              <a:gd name="connsiteX1" fmla="*/ 105103 w 1618593"/>
              <a:gd name="connsiteY1" fmla="*/ 3447393 h 8008883"/>
              <a:gd name="connsiteX2" fmla="*/ 620110 w 1618593"/>
              <a:gd name="connsiteY2" fmla="*/ 5896303 h 8008883"/>
              <a:gd name="connsiteX3" fmla="*/ 1618593 w 1618593"/>
              <a:gd name="connsiteY3" fmla="*/ 8008883 h 800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8593" h="8008883">
                <a:moveTo>
                  <a:pt x="0" y="0"/>
                </a:moveTo>
                <a:cubicBezTo>
                  <a:pt x="875" y="1232338"/>
                  <a:pt x="1751" y="2464676"/>
                  <a:pt x="105103" y="3447393"/>
                </a:cubicBezTo>
                <a:cubicBezTo>
                  <a:pt x="208455" y="4430110"/>
                  <a:pt x="367862" y="5136055"/>
                  <a:pt x="620110" y="5896303"/>
                </a:cubicBezTo>
                <a:cubicBezTo>
                  <a:pt x="872358" y="6656551"/>
                  <a:pt x="1245475" y="7332717"/>
                  <a:pt x="1618593" y="8008883"/>
                </a:cubicBezTo>
              </a:path>
            </a:pathLst>
          </a:custGeom>
          <a:noFill/>
          <a:ln w="889000" cap="rnd">
            <a:solidFill>
              <a:schemeClr val="bg1">
                <a:lumMod val="85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星: 5 pt 1">
            <a:extLst>
              <a:ext uri="{FF2B5EF4-FFF2-40B4-BE49-F238E27FC236}">
                <a16:creationId xmlns:a16="http://schemas.microsoft.com/office/drawing/2014/main" id="{B246A441-05CC-49B7-BABA-5CD5C0DD12E5}"/>
              </a:ext>
            </a:extLst>
          </p:cNvPr>
          <p:cNvSpPr/>
          <p:nvPr/>
        </p:nvSpPr>
        <p:spPr>
          <a:xfrm>
            <a:off x="3064512" y="1907704"/>
            <a:ext cx="504056" cy="432048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星: 5 pt 2">
            <a:extLst>
              <a:ext uri="{FF2B5EF4-FFF2-40B4-BE49-F238E27FC236}">
                <a16:creationId xmlns:a16="http://schemas.microsoft.com/office/drawing/2014/main" id="{39709BA5-DEDF-4B45-AE92-11945A59C2AF}"/>
              </a:ext>
            </a:extLst>
          </p:cNvPr>
          <p:cNvSpPr/>
          <p:nvPr/>
        </p:nvSpPr>
        <p:spPr>
          <a:xfrm>
            <a:off x="1897705" y="1187624"/>
            <a:ext cx="324036" cy="36004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星: 5 pt 3">
            <a:extLst>
              <a:ext uri="{FF2B5EF4-FFF2-40B4-BE49-F238E27FC236}">
                <a16:creationId xmlns:a16="http://schemas.microsoft.com/office/drawing/2014/main" id="{688D8DAD-57B4-4082-8399-C45A4450EB61}"/>
              </a:ext>
            </a:extLst>
          </p:cNvPr>
          <p:cNvSpPr/>
          <p:nvPr/>
        </p:nvSpPr>
        <p:spPr>
          <a:xfrm>
            <a:off x="1612329" y="3347864"/>
            <a:ext cx="324036" cy="36004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星: 5 pt 4">
            <a:extLst>
              <a:ext uri="{FF2B5EF4-FFF2-40B4-BE49-F238E27FC236}">
                <a16:creationId xmlns:a16="http://schemas.microsoft.com/office/drawing/2014/main" id="{71E74DAC-2209-4C26-83DF-BFB3C739E237}"/>
              </a:ext>
            </a:extLst>
          </p:cNvPr>
          <p:cNvSpPr/>
          <p:nvPr/>
        </p:nvSpPr>
        <p:spPr>
          <a:xfrm>
            <a:off x="4977172" y="6810165"/>
            <a:ext cx="324036" cy="36004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C15D6AE-CE67-451F-B42F-8B91210AF268}"/>
              </a:ext>
            </a:extLst>
          </p:cNvPr>
          <p:cNvCxnSpPr/>
          <p:nvPr/>
        </p:nvCxnSpPr>
        <p:spPr>
          <a:xfrm>
            <a:off x="925988" y="8702660"/>
            <a:ext cx="51845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870E800-33B5-4172-9E66-78510CA27BB0}"/>
              </a:ext>
            </a:extLst>
          </p:cNvPr>
          <p:cNvSpPr txBox="1"/>
          <p:nvPr/>
        </p:nvSpPr>
        <p:spPr>
          <a:xfrm>
            <a:off x="666531" y="8774668"/>
            <a:ext cx="580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東　　　　　　　　　　　　　　　　南　　　　　　　　　　　　　　　　西</a:t>
            </a:r>
            <a:endParaRPr kumimoji="1" lang="ja-JP" altLang="en-US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FE8189F-35A0-4C75-A7C8-4B9F27DCE66B}"/>
              </a:ext>
            </a:extLst>
          </p:cNvPr>
          <p:cNvCxnSpPr>
            <a:cxnSpLocks/>
          </p:cNvCxnSpPr>
          <p:nvPr/>
        </p:nvCxnSpPr>
        <p:spPr>
          <a:xfrm>
            <a:off x="2293749" y="1521461"/>
            <a:ext cx="775211" cy="458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F1AB8DE-D452-4C2E-8C81-C171561F87C4}"/>
              </a:ext>
            </a:extLst>
          </p:cNvPr>
          <p:cNvCxnSpPr>
            <a:cxnSpLocks/>
          </p:cNvCxnSpPr>
          <p:nvPr/>
        </p:nvCxnSpPr>
        <p:spPr>
          <a:xfrm flipH="1">
            <a:off x="1814064" y="1640691"/>
            <a:ext cx="194994" cy="1728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189B5CF-38BB-456D-844B-1C47D3095D15}"/>
              </a:ext>
            </a:extLst>
          </p:cNvPr>
          <p:cNvCxnSpPr>
            <a:cxnSpLocks/>
          </p:cNvCxnSpPr>
          <p:nvPr/>
        </p:nvCxnSpPr>
        <p:spPr>
          <a:xfrm flipH="1">
            <a:off x="2009058" y="2339752"/>
            <a:ext cx="1055454" cy="1080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A217E43-0537-41C8-AB44-3B51AD95C544}"/>
              </a:ext>
            </a:extLst>
          </p:cNvPr>
          <p:cNvSpPr txBox="1"/>
          <p:nvPr/>
        </p:nvSpPr>
        <p:spPr>
          <a:xfrm rot="982677">
            <a:off x="2286353" y="507817"/>
            <a:ext cx="2149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夏の大三角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F5BDE62C-7C3F-4C52-BE3B-BA983EA91459}"/>
              </a:ext>
            </a:extLst>
          </p:cNvPr>
          <p:cNvSpPr/>
          <p:nvPr/>
        </p:nvSpPr>
        <p:spPr>
          <a:xfrm>
            <a:off x="2130466" y="1774197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CC5F2588-18FE-4293-916D-98473086CDAE}"/>
              </a:ext>
            </a:extLst>
          </p:cNvPr>
          <p:cNvSpPr/>
          <p:nvPr/>
        </p:nvSpPr>
        <p:spPr>
          <a:xfrm>
            <a:off x="2327908" y="2534757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448971E3-FA87-401E-B31A-3AAD5281D875}"/>
              </a:ext>
            </a:extLst>
          </p:cNvPr>
          <p:cNvSpPr/>
          <p:nvPr/>
        </p:nvSpPr>
        <p:spPr>
          <a:xfrm>
            <a:off x="2565825" y="1528938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FACFAF27-063C-4F7D-B9F6-CF3620051951}"/>
              </a:ext>
            </a:extLst>
          </p:cNvPr>
          <p:cNvSpPr/>
          <p:nvPr/>
        </p:nvSpPr>
        <p:spPr>
          <a:xfrm>
            <a:off x="1632794" y="1975627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F76CCF18-48DD-42D8-8D1C-96D7BB76D96C}"/>
              </a:ext>
            </a:extLst>
          </p:cNvPr>
          <p:cNvSpPr/>
          <p:nvPr/>
        </p:nvSpPr>
        <p:spPr>
          <a:xfrm>
            <a:off x="3385411" y="7088358"/>
            <a:ext cx="1614494" cy="1068361"/>
          </a:xfrm>
          <a:custGeom>
            <a:avLst/>
            <a:gdLst>
              <a:gd name="connsiteX0" fmla="*/ 1114097 w 1114097"/>
              <a:gd name="connsiteY0" fmla="*/ 0 h 973042"/>
              <a:gd name="connsiteX1" fmla="*/ 872359 w 1114097"/>
              <a:gd name="connsiteY1" fmla="*/ 157655 h 973042"/>
              <a:gd name="connsiteX2" fmla="*/ 735725 w 1114097"/>
              <a:gd name="connsiteY2" fmla="*/ 378372 h 973042"/>
              <a:gd name="connsiteX3" fmla="*/ 725214 w 1114097"/>
              <a:gd name="connsiteY3" fmla="*/ 756745 h 973042"/>
              <a:gd name="connsiteX4" fmla="*/ 525518 w 1114097"/>
              <a:gd name="connsiteY4" fmla="*/ 956441 h 973042"/>
              <a:gd name="connsiteX5" fmla="*/ 84083 w 1114097"/>
              <a:gd name="connsiteY5" fmla="*/ 935421 h 973042"/>
              <a:gd name="connsiteX6" fmla="*/ 126125 w 1114097"/>
              <a:gd name="connsiteY6" fmla="*/ 725214 h 973042"/>
              <a:gd name="connsiteX7" fmla="*/ 0 w 1114097"/>
              <a:gd name="connsiteY7" fmla="*/ 735724 h 97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097" h="973042">
                <a:moveTo>
                  <a:pt x="1114097" y="0"/>
                </a:moveTo>
                <a:cubicBezTo>
                  <a:pt x="1024759" y="47296"/>
                  <a:pt x="935421" y="94593"/>
                  <a:pt x="872359" y="157655"/>
                </a:cubicBezTo>
                <a:cubicBezTo>
                  <a:pt x="809297" y="220717"/>
                  <a:pt x="760249" y="278524"/>
                  <a:pt x="735725" y="378372"/>
                </a:cubicBezTo>
                <a:cubicBezTo>
                  <a:pt x="711201" y="478220"/>
                  <a:pt x="760248" y="660400"/>
                  <a:pt x="725214" y="756745"/>
                </a:cubicBezTo>
                <a:cubicBezTo>
                  <a:pt x="690180" y="853090"/>
                  <a:pt x="632373" y="926662"/>
                  <a:pt x="525518" y="956441"/>
                </a:cubicBezTo>
                <a:cubicBezTo>
                  <a:pt x="418663" y="986220"/>
                  <a:pt x="150648" y="973959"/>
                  <a:pt x="84083" y="935421"/>
                </a:cubicBezTo>
                <a:cubicBezTo>
                  <a:pt x="17517" y="896883"/>
                  <a:pt x="140139" y="758497"/>
                  <a:pt x="126125" y="725214"/>
                </a:cubicBezTo>
                <a:cubicBezTo>
                  <a:pt x="112111" y="691931"/>
                  <a:pt x="56055" y="713827"/>
                  <a:pt x="0" y="73572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81837D15-7F41-433B-BCAE-3421D7C770AA}"/>
              </a:ext>
            </a:extLst>
          </p:cNvPr>
          <p:cNvCxnSpPr>
            <a:cxnSpLocks/>
          </p:cNvCxnSpPr>
          <p:nvPr/>
        </p:nvCxnSpPr>
        <p:spPr>
          <a:xfrm flipV="1">
            <a:off x="5346135" y="6804248"/>
            <a:ext cx="531137" cy="1434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楕円 31">
            <a:extLst>
              <a:ext uri="{FF2B5EF4-FFF2-40B4-BE49-F238E27FC236}">
                <a16:creationId xmlns:a16="http://schemas.microsoft.com/office/drawing/2014/main" id="{D70BDDB6-6A0A-4DC9-8106-828B864FA624}"/>
              </a:ext>
            </a:extLst>
          </p:cNvPr>
          <p:cNvSpPr/>
          <p:nvPr/>
        </p:nvSpPr>
        <p:spPr>
          <a:xfrm>
            <a:off x="1994769" y="7353031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A698A96F-691C-4B1D-A679-6F2C61B9C852}"/>
              </a:ext>
            </a:extLst>
          </p:cNvPr>
          <p:cNvSpPr/>
          <p:nvPr/>
        </p:nvSpPr>
        <p:spPr>
          <a:xfrm>
            <a:off x="1863054" y="7034363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A9304BD5-9C3D-484C-8434-CDC15922C64B}"/>
              </a:ext>
            </a:extLst>
          </p:cNvPr>
          <p:cNvSpPr/>
          <p:nvPr/>
        </p:nvSpPr>
        <p:spPr>
          <a:xfrm>
            <a:off x="2173727" y="6819747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5E684EF-2639-408C-B7F7-39EC1D5ABE44}"/>
              </a:ext>
            </a:extLst>
          </p:cNvPr>
          <p:cNvSpPr/>
          <p:nvPr/>
        </p:nvSpPr>
        <p:spPr>
          <a:xfrm>
            <a:off x="2498825" y="6992991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ED4FF38A-1BC9-425C-807C-3D2BCB8A1002}"/>
              </a:ext>
            </a:extLst>
          </p:cNvPr>
          <p:cNvSpPr/>
          <p:nvPr/>
        </p:nvSpPr>
        <p:spPr>
          <a:xfrm>
            <a:off x="2843025" y="6920983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B45BB78B-2CF0-4CBE-8F95-F3CA6FF68A1B}"/>
              </a:ext>
            </a:extLst>
          </p:cNvPr>
          <p:cNvSpPr/>
          <p:nvPr/>
        </p:nvSpPr>
        <p:spPr>
          <a:xfrm>
            <a:off x="3121177" y="6560943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7F6E4A1-2406-43E5-8B21-1E3CA9A37C75}"/>
              </a:ext>
            </a:extLst>
          </p:cNvPr>
          <p:cNvSpPr txBox="1"/>
          <p:nvPr/>
        </p:nvSpPr>
        <p:spPr>
          <a:xfrm rot="20641573">
            <a:off x="2382217" y="4241721"/>
            <a:ext cx="4451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天</a:t>
            </a:r>
            <a:endParaRPr kumimoji="1" lang="en-US" altLang="ja-JP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</a:t>
            </a:r>
            <a:endParaRPr kumimoji="1" lang="en-US" altLang="ja-JP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20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川</a:t>
            </a: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2D86DF95-E1B4-487A-A8AA-057E67A1576C}"/>
              </a:ext>
            </a:extLst>
          </p:cNvPr>
          <p:cNvCxnSpPr>
            <a:cxnSpLocks/>
          </p:cNvCxnSpPr>
          <p:nvPr/>
        </p:nvCxnSpPr>
        <p:spPr>
          <a:xfrm>
            <a:off x="2098307" y="7476027"/>
            <a:ext cx="592820" cy="4246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62B3F704-D5FA-43C6-99BD-DAC97BCA21C7}"/>
              </a:ext>
            </a:extLst>
          </p:cNvPr>
          <p:cNvCxnSpPr>
            <a:cxnSpLocks/>
          </p:cNvCxnSpPr>
          <p:nvPr/>
        </p:nvCxnSpPr>
        <p:spPr>
          <a:xfrm flipV="1">
            <a:off x="2697240" y="7647247"/>
            <a:ext cx="411731" cy="22870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26DA17DC-A293-4CD0-9CC3-76AA5CA8915B}"/>
              </a:ext>
            </a:extLst>
          </p:cNvPr>
          <p:cNvCxnSpPr>
            <a:cxnSpLocks/>
          </p:cNvCxnSpPr>
          <p:nvPr/>
        </p:nvCxnSpPr>
        <p:spPr>
          <a:xfrm>
            <a:off x="2843025" y="7497047"/>
            <a:ext cx="255436" cy="1440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B3D7D48A-A5CA-45DC-873E-05BE3B3589BC}"/>
              </a:ext>
            </a:extLst>
          </p:cNvPr>
          <p:cNvCxnSpPr>
            <a:cxnSpLocks/>
            <a:stCxn id="36" idx="4"/>
          </p:cNvCxnSpPr>
          <p:nvPr/>
        </p:nvCxnSpPr>
        <p:spPr>
          <a:xfrm flipH="1">
            <a:off x="2843025" y="7064999"/>
            <a:ext cx="72008" cy="43204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DE089725-1BD0-472D-A01E-B385E7E85D2E}"/>
              </a:ext>
            </a:extLst>
          </p:cNvPr>
          <p:cNvCxnSpPr>
            <a:cxnSpLocks/>
          </p:cNvCxnSpPr>
          <p:nvPr/>
        </p:nvCxnSpPr>
        <p:spPr>
          <a:xfrm>
            <a:off x="2099745" y="1537153"/>
            <a:ext cx="67671" cy="2284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0237E8D6-0C14-4C84-993E-55C95CFEC0C3}"/>
              </a:ext>
            </a:extLst>
          </p:cNvPr>
          <p:cNvCxnSpPr>
            <a:cxnSpLocks/>
          </p:cNvCxnSpPr>
          <p:nvPr/>
        </p:nvCxnSpPr>
        <p:spPr>
          <a:xfrm>
            <a:off x="2215041" y="1947116"/>
            <a:ext cx="146556" cy="5576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9437D796-27F8-4E24-AC80-EBBCE29AC1C1}"/>
              </a:ext>
            </a:extLst>
          </p:cNvPr>
          <p:cNvCxnSpPr>
            <a:cxnSpLocks/>
          </p:cNvCxnSpPr>
          <p:nvPr/>
        </p:nvCxnSpPr>
        <p:spPr>
          <a:xfrm flipH="1">
            <a:off x="2274482" y="1632476"/>
            <a:ext cx="291343" cy="17264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03B9ACBC-68FF-4FD1-BB1C-4C90E4224C22}"/>
              </a:ext>
            </a:extLst>
          </p:cNvPr>
          <p:cNvCxnSpPr>
            <a:cxnSpLocks/>
          </p:cNvCxnSpPr>
          <p:nvPr/>
        </p:nvCxnSpPr>
        <p:spPr>
          <a:xfrm flipH="1">
            <a:off x="1776739" y="1875434"/>
            <a:ext cx="344026" cy="131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5D9359E0-F54F-4467-9853-0D759AA4FE7A}"/>
              </a:ext>
            </a:extLst>
          </p:cNvPr>
          <p:cNvCxnSpPr>
            <a:cxnSpLocks/>
          </p:cNvCxnSpPr>
          <p:nvPr/>
        </p:nvCxnSpPr>
        <p:spPr>
          <a:xfrm>
            <a:off x="1962166" y="7165594"/>
            <a:ext cx="77507" cy="179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16C20CBA-6CB8-4E2A-826A-AA92C23C8BF5}"/>
              </a:ext>
            </a:extLst>
          </p:cNvPr>
          <p:cNvCxnSpPr>
            <a:cxnSpLocks/>
          </p:cNvCxnSpPr>
          <p:nvPr/>
        </p:nvCxnSpPr>
        <p:spPr>
          <a:xfrm flipV="1">
            <a:off x="2011946" y="6942672"/>
            <a:ext cx="156905" cy="112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4638C33C-0907-49D8-AE8F-B411C3B3E8E8}"/>
              </a:ext>
            </a:extLst>
          </p:cNvPr>
          <p:cNvCxnSpPr>
            <a:cxnSpLocks/>
          </p:cNvCxnSpPr>
          <p:nvPr/>
        </p:nvCxnSpPr>
        <p:spPr>
          <a:xfrm flipH="1" flipV="1">
            <a:off x="2303327" y="6926101"/>
            <a:ext cx="184515" cy="104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DA86FC7E-57A2-4E60-942D-25D9916389F8}"/>
              </a:ext>
            </a:extLst>
          </p:cNvPr>
          <p:cNvCxnSpPr>
            <a:cxnSpLocks/>
          </p:cNvCxnSpPr>
          <p:nvPr/>
        </p:nvCxnSpPr>
        <p:spPr>
          <a:xfrm flipV="1">
            <a:off x="2636491" y="7004188"/>
            <a:ext cx="221275" cy="49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73E205BE-54D2-41DC-9985-32FA702ABECA}"/>
              </a:ext>
            </a:extLst>
          </p:cNvPr>
          <p:cNvCxnSpPr>
            <a:cxnSpLocks/>
          </p:cNvCxnSpPr>
          <p:nvPr/>
        </p:nvCxnSpPr>
        <p:spPr>
          <a:xfrm flipV="1">
            <a:off x="2969983" y="6692260"/>
            <a:ext cx="173055" cy="237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楕円 87">
            <a:extLst>
              <a:ext uri="{FF2B5EF4-FFF2-40B4-BE49-F238E27FC236}">
                <a16:creationId xmlns:a16="http://schemas.microsoft.com/office/drawing/2014/main" id="{51110E97-70C9-4541-AFFB-3ADA49D6EE7A}"/>
              </a:ext>
            </a:extLst>
          </p:cNvPr>
          <p:cNvSpPr/>
          <p:nvPr/>
        </p:nvSpPr>
        <p:spPr>
          <a:xfrm>
            <a:off x="2788622" y="7436031"/>
            <a:ext cx="98300" cy="1045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934BF35B-D567-44D5-A7D2-42915C3740E9}"/>
              </a:ext>
            </a:extLst>
          </p:cNvPr>
          <p:cNvSpPr/>
          <p:nvPr/>
        </p:nvSpPr>
        <p:spPr>
          <a:xfrm>
            <a:off x="3074889" y="7588431"/>
            <a:ext cx="98300" cy="1045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0C5DC143-1D19-4C1A-A7AC-CA072AFA5CF7}"/>
              </a:ext>
            </a:extLst>
          </p:cNvPr>
          <p:cNvSpPr/>
          <p:nvPr/>
        </p:nvSpPr>
        <p:spPr>
          <a:xfrm>
            <a:off x="2642841" y="7824543"/>
            <a:ext cx="98300" cy="1045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6A7DDC-DC57-4DA3-BBBC-2DA39A46FC67}"/>
              </a:ext>
            </a:extLst>
          </p:cNvPr>
          <p:cNvSpPr txBox="1"/>
          <p:nvPr/>
        </p:nvSpPr>
        <p:spPr>
          <a:xfrm>
            <a:off x="3537659" y="2002222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ベガ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B59D90-8884-4655-8558-33C0756EDFC7}"/>
              </a:ext>
            </a:extLst>
          </p:cNvPr>
          <p:cNvSpPr txBox="1"/>
          <p:nvPr/>
        </p:nvSpPr>
        <p:spPr>
          <a:xfrm>
            <a:off x="4060368" y="1811261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織女星、おりひめ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53056BE-C541-4547-A389-3EB275BB7851}"/>
              </a:ext>
            </a:extLst>
          </p:cNvPr>
          <p:cNvSpPr txBox="1"/>
          <p:nvPr/>
        </p:nvSpPr>
        <p:spPr>
          <a:xfrm>
            <a:off x="188640" y="3765910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牽牛星、ひこぼし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5917999-578A-4D0E-9763-FBB5E93D8119}"/>
              </a:ext>
            </a:extLst>
          </p:cNvPr>
          <p:cNvSpPr txBox="1"/>
          <p:nvPr/>
        </p:nvSpPr>
        <p:spPr>
          <a:xfrm>
            <a:off x="494813" y="3091191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アルタイル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B531A83-40D8-4AE1-B734-6E3D438EBF4B}"/>
              </a:ext>
            </a:extLst>
          </p:cNvPr>
          <p:cNvSpPr txBox="1"/>
          <p:nvPr/>
        </p:nvSpPr>
        <p:spPr>
          <a:xfrm flipH="1">
            <a:off x="1142509" y="951971"/>
            <a:ext cx="876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デネブ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922C57C-70A7-490C-A5C1-5F5DD4436732}"/>
              </a:ext>
            </a:extLst>
          </p:cNvPr>
          <p:cNvSpPr txBox="1"/>
          <p:nvPr/>
        </p:nvSpPr>
        <p:spPr>
          <a:xfrm>
            <a:off x="92853" y="1862698"/>
            <a:ext cx="14318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北十字星発</a:t>
            </a:r>
            <a:endParaRPr kumimoji="1" lang="en-US" altLang="ja-JP" sz="1400" dirty="0"/>
          </a:p>
          <a:p>
            <a:r>
              <a:rPr kumimoji="1" lang="ja-JP" altLang="en-US" sz="1400" dirty="0"/>
              <a:t>天の川を走って</a:t>
            </a:r>
            <a:endParaRPr kumimoji="1" lang="en-US" altLang="ja-JP" sz="1400" dirty="0"/>
          </a:p>
          <a:p>
            <a:r>
              <a:rPr lang="ja-JP" altLang="en-US" sz="1400" dirty="0"/>
              <a:t>南十字星着が</a:t>
            </a:r>
            <a:endParaRPr lang="en-US" altLang="ja-JP" sz="1400" dirty="0"/>
          </a:p>
          <a:p>
            <a:r>
              <a:rPr kumimoji="1" lang="ja-JP" altLang="en-US" sz="1400" dirty="0"/>
              <a:t>銀河鉄道のお話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9323CB6-4FBD-40BF-B406-A678CF95B748}"/>
              </a:ext>
            </a:extLst>
          </p:cNvPr>
          <p:cNvSpPr txBox="1"/>
          <p:nvPr/>
        </p:nvSpPr>
        <p:spPr>
          <a:xfrm>
            <a:off x="608128" y="1477967"/>
            <a:ext cx="1246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北十字星</a:t>
            </a: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492F801E-22AF-480D-AAAC-A378BC4E5318}"/>
              </a:ext>
            </a:extLst>
          </p:cNvPr>
          <p:cNvSpPr/>
          <p:nvPr/>
        </p:nvSpPr>
        <p:spPr>
          <a:xfrm>
            <a:off x="3118786" y="7178379"/>
            <a:ext cx="492296" cy="456800"/>
          </a:xfrm>
          <a:prstGeom prst="ellipse">
            <a:avLst/>
          </a:pr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68C914A-F377-4970-8985-A8C4DC1BD2F5}"/>
              </a:ext>
            </a:extLst>
          </p:cNvPr>
          <p:cNvSpPr txBox="1"/>
          <p:nvPr/>
        </p:nvSpPr>
        <p:spPr>
          <a:xfrm>
            <a:off x="3508802" y="6622859"/>
            <a:ext cx="132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92D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銀河系</a:t>
            </a:r>
            <a:endParaRPr kumimoji="1" lang="en-US" altLang="ja-JP" sz="2000" dirty="0">
              <a:solidFill>
                <a:srgbClr val="92D05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sz="2000" dirty="0">
                <a:solidFill>
                  <a:srgbClr val="92D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中心方向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3F37C18-2ADE-4291-AE4E-8BEE2D8F010D}"/>
              </a:ext>
            </a:extLst>
          </p:cNvPr>
          <p:cNvSpPr txBox="1"/>
          <p:nvPr/>
        </p:nvSpPr>
        <p:spPr>
          <a:xfrm>
            <a:off x="3411829" y="1672954"/>
            <a:ext cx="741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こと</a:t>
            </a:r>
            <a:r>
              <a:rPr kumimoji="1" lang="ja-JP" altLang="en-US" sz="1600" dirty="0"/>
              <a:t>座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F1B8266-489A-454A-97F3-FB20751DB6F9}"/>
              </a:ext>
            </a:extLst>
          </p:cNvPr>
          <p:cNvSpPr txBox="1"/>
          <p:nvPr/>
        </p:nvSpPr>
        <p:spPr>
          <a:xfrm>
            <a:off x="2253146" y="1110273"/>
            <a:ext cx="1255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はくちょう座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BCA00C6-CC80-4508-94C5-6A4662687330}"/>
              </a:ext>
            </a:extLst>
          </p:cNvPr>
          <p:cNvSpPr txBox="1"/>
          <p:nvPr/>
        </p:nvSpPr>
        <p:spPr>
          <a:xfrm>
            <a:off x="1967635" y="3510605"/>
            <a:ext cx="773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わし座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0B9727E-A4F5-44A5-8AA0-8D552428D3EF}"/>
              </a:ext>
            </a:extLst>
          </p:cNvPr>
          <p:cNvSpPr txBox="1"/>
          <p:nvPr/>
        </p:nvSpPr>
        <p:spPr>
          <a:xfrm>
            <a:off x="1355345" y="6508975"/>
            <a:ext cx="8037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いて座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6761B9C-FBEA-4E28-B70C-83FAF29B7D02}"/>
              </a:ext>
            </a:extLst>
          </p:cNvPr>
          <p:cNvSpPr txBox="1"/>
          <p:nvPr/>
        </p:nvSpPr>
        <p:spPr>
          <a:xfrm>
            <a:off x="4536971" y="7499864"/>
            <a:ext cx="925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さそり座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703174F-1694-4A24-A142-84B888CF410C}"/>
              </a:ext>
            </a:extLst>
          </p:cNvPr>
          <p:cNvSpPr txBox="1"/>
          <p:nvPr/>
        </p:nvSpPr>
        <p:spPr>
          <a:xfrm>
            <a:off x="4501977" y="648609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アンタレス</a:t>
            </a:r>
            <a:endParaRPr kumimoji="1" lang="ja-JP" altLang="en-US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D0670030-7600-4AB8-AB42-C58215A84780}"/>
              </a:ext>
            </a:extLst>
          </p:cNvPr>
          <p:cNvSpPr txBox="1"/>
          <p:nvPr/>
        </p:nvSpPr>
        <p:spPr>
          <a:xfrm>
            <a:off x="5241798" y="7001126"/>
            <a:ext cx="1522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火星に比する、</a:t>
            </a:r>
            <a:endParaRPr kumimoji="1" lang="en-US" altLang="ja-JP" dirty="0"/>
          </a:p>
          <a:p>
            <a:r>
              <a:rPr kumimoji="1" lang="ja-JP" altLang="en-US" dirty="0"/>
              <a:t>という</a:t>
            </a:r>
            <a:r>
              <a:rPr kumimoji="1" lang="ja-JP" altLang="en-US" dirty="0">
                <a:solidFill>
                  <a:srgbClr val="FF0000"/>
                </a:solidFill>
              </a:rPr>
              <a:t>赤い色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FCFF8FB-165D-44A8-9EDD-3D4275BB2FC6}"/>
              </a:ext>
            </a:extLst>
          </p:cNvPr>
          <p:cNvSpPr txBox="1"/>
          <p:nvPr/>
        </p:nvSpPr>
        <p:spPr>
          <a:xfrm>
            <a:off x="4342961" y="7989537"/>
            <a:ext cx="1522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大きな</a:t>
            </a:r>
            <a:r>
              <a:rPr kumimoji="1" lang="en-US" altLang="ja-JP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S</a:t>
            </a:r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の字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C1409F4A-2989-4493-AD37-3053DAEAA024}"/>
              </a:ext>
            </a:extLst>
          </p:cNvPr>
          <p:cNvSpPr txBox="1"/>
          <p:nvPr/>
        </p:nvSpPr>
        <p:spPr>
          <a:xfrm>
            <a:off x="792952" y="7206724"/>
            <a:ext cx="1246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南斗六星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964D0F1-419E-4767-8502-DB50ED7E229A}"/>
              </a:ext>
            </a:extLst>
          </p:cNvPr>
          <p:cNvSpPr txBox="1"/>
          <p:nvPr/>
        </p:nvSpPr>
        <p:spPr>
          <a:xfrm>
            <a:off x="3254020" y="4228337"/>
            <a:ext cx="26548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夏の大三角から、</a:t>
            </a:r>
            <a:endParaRPr kumimoji="1" lang="en-US" altLang="ja-JP" dirty="0"/>
          </a:p>
          <a:p>
            <a:r>
              <a:rPr lang="ja-JP" altLang="en-US" dirty="0"/>
              <a:t>さそり・いて座に流れ込む</a:t>
            </a:r>
            <a:endParaRPr lang="en-US" altLang="ja-JP" dirty="0"/>
          </a:p>
          <a:p>
            <a:r>
              <a:rPr kumimoji="1" lang="ja-JP" altLang="en-US" dirty="0"/>
              <a:t>天の川は、</a:t>
            </a:r>
            <a:endParaRPr kumimoji="1" lang="en-US" altLang="ja-JP" dirty="0"/>
          </a:p>
          <a:p>
            <a:r>
              <a:rPr lang="ja-JP" altLang="en-US" dirty="0"/>
              <a:t>太く、明るく、雄大</a:t>
            </a:r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6012828-6442-4275-A05D-F7C07F3381F1}"/>
              </a:ext>
            </a:extLst>
          </p:cNvPr>
          <p:cNvSpPr txBox="1"/>
          <p:nvPr/>
        </p:nvSpPr>
        <p:spPr>
          <a:xfrm>
            <a:off x="1534431" y="7635179"/>
            <a:ext cx="1111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Teapot</a:t>
            </a:r>
            <a:endParaRPr kumimoji="1" lang="ja-JP" altLang="en-US" sz="24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4BC378D-2A3C-48BC-B2A4-C917490287E8}"/>
              </a:ext>
            </a:extLst>
          </p:cNvPr>
          <p:cNvSpPr txBox="1"/>
          <p:nvPr/>
        </p:nvSpPr>
        <p:spPr>
          <a:xfrm>
            <a:off x="2970743" y="2919056"/>
            <a:ext cx="2784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アルビレオ</a:t>
            </a:r>
            <a:r>
              <a:rPr lang="ja-JP" altLang="en-US" sz="1600" dirty="0"/>
              <a:t>（白鳥のくちばし）</a:t>
            </a:r>
            <a:endParaRPr lang="en-US" altLang="ja-JP" sz="1600" dirty="0"/>
          </a:p>
          <a:p>
            <a:r>
              <a:rPr lang="ja-JP" altLang="en-US" sz="1400" dirty="0"/>
              <a:t>黄色と紫色の対比が美しい二重星</a:t>
            </a:r>
            <a:endParaRPr lang="en-US" altLang="ja-JP" sz="1400" dirty="0"/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4A27F4BC-A124-40F5-90E8-BD92763F60FB}"/>
              </a:ext>
            </a:extLst>
          </p:cNvPr>
          <p:cNvCxnSpPr/>
          <p:nvPr/>
        </p:nvCxnSpPr>
        <p:spPr>
          <a:xfrm flipH="1" flipV="1">
            <a:off x="2498825" y="2678773"/>
            <a:ext cx="471158" cy="2402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18BF3180-C087-4D5E-8654-A9063EB801DE}"/>
              </a:ext>
            </a:extLst>
          </p:cNvPr>
          <p:cNvCxnSpPr>
            <a:stCxn id="68" idx="1"/>
          </p:cNvCxnSpPr>
          <p:nvPr/>
        </p:nvCxnSpPr>
        <p:spPr>
          <a:xfrm flipH="1" flipV="1">
            <a:off x="3686321" y="2416746"/>
            <a:ext cx="850379" cy="5517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413DBC3C-3550-4577-96B9-11506B68EDDF}"/>
              </a:ext>
            </a:extLst>
          </p:cNvPr>
          <p:cNvSpPr txBox="1"/>
          <p:nvPr/>
        </p:nvSpPr>
        <p:spPr>
          <a:xfrm>
            <a:off x="4536700" y="2283763"/>
            <a:ext cx="1381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FFC000"/>
                </a:solidFill>
              </a:rPr>
              <a:t>天頂はこのあたり</a:t>
            </a: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A4C10A07-0056-4D84-B42B-180F1BED7A48}"/>
              </a:ext>
            </a:extLst>
          </p:cNvPr>
          <p:cNvCxnSpPr>
            <a:cxnSpLocks/>
          </p:cNvCxnSpPr>
          <p:nvPr/>
        </p:nvCxnSpPr>
        <p:spPr>
          <a:xfrm flipH="1">
            <a:off x="5104071" y="6068838"/>
            <a:ext cx="153763" cy="46936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83FDDE1-0C43-458B-BE63-4C3A047B1D36}"/>
              </a:ext>
            </a:extLst>
          </p:cNvPr>
          <p:cNvSpPr txBox="1"/>
          <p:nvPr/>
        </p:nvSpPr>
        <p:spPr>
          <a:xfrm>
            <a:off x="4777917" y="5455248"/>
            <a:ext cx="1955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黄道に近いところにある一等星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950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DCC5C32B-D26A-497D-952C-1665D731C4FE}"/>
              </a:ext>
            </a:extLst>
          </p:cNvPr>
          <p:cNvSpPr/>
          <p:nvPr/>
        </p:nvSpPr>
        <p:spPr>
          <a:xfrm>
            <a:off x="1268760" y="395536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935448CB-DFA3-405E-9301-DFEAD4B84A61}"/>
              </a:ext>
            </a:extLst>
          </p:cNvPr>
          <p:cNvSpPr/>
          <p:nvPr/>
        </p:nvSpPr>
        <p:spPr>
          <a:xfrm>
            <a:off x="1519126" y="792291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C8385AAF-B2D9-4498-93A0-AFD51D743A14}"/>
              </a:ext>
            </a:extLst>
          </p:cNvPr>
          <p:cNvSpPr/>
          <p:nvPr/>
        </p:nvSpPr>
        <p:spPr>
          <a:xfrm>
            <a:off x="2023182" y="62207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518AB347-541F-4F6E-B143-EE777E23EC6D}"/>
              </a:ext>
            </a:extLst>
          </p:cNvPr>
          <p:cNvSpPr/>
          <p:nvPr/>
        </p:nvSpPr>
        <p:spPr>
          <a:xfrm>
            <a:off x="2167198" y="1080323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1CCDD6A2-120E-4770-83B9-4ABE1890C1BA}"/>
              </a:ext>
            </a:extLst>
          </p:cNvPr>
          <p:cNvSpPr/>
          <p:nvPr/>
        </p:nvSpPr>
        <p:spPr>
          <a:xfrm>
            <a:off x="2533374" y="696091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55FA946-7568-4D76-A14B-96D2B29449E9}"/>
              </a:ext>
            </a:extLst>
          </p:cNvPr>
          <p:cNvSpPr/>
          <p:nvPr/>
        </p:nvSpPr>
        <p:spPr>
          <a:xfrm>
            <a:off x="2420888" y="3324962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C422E92-E872-4920-92EC-C60D5620074F}"/>
              </a:ext>
            </a:extLst>
          </p:cNvPr>
          <p:cNvSpPr/>
          <p:nvPr/>
        </p:nvSpPr>
        <p:spPr>
          <a:xfrm>
            <a:off x="3809862" y="325295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9F8F991-8198-4BA2-879C-7A22AEB24902}"/>
              </a:ext>
            </a:extLst>
          </p:cNvPr>
          <p:cNvSpPr/>
          <p:nvPr/>
        </p:nvSpPr>
        <p:spPr>
          <a:xfrm>
            <a:off x="2348880" y="4297070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5A2B1D94-DBEF-4DFE-8D76-CB37B3351ABE}"/>
              </a:ext>
            </a:extLst>
          </p:cNvPr>
          <p:cNvSpPr/>
          <p:nvPr/>
        </p:nvSpPr>
        <p:spPr>
          <a:xfrm>
            <a:off x="3857919" y="4282284"/>
            <a:ext cx="144016" cy="1440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星: 5 pt 10">
            <a:extLst>
              <a:ext uri="{FF2B5EF4-FFF2-40B4-BE49-F238E27FC236}">
                <a16:creationId xmlns:a16="http://schemas.microsoft.com/office/drawing/2014/main" id="{5EBB4A6C-3BEE-455E-BE77-FB41A58A8762}"/>
              </a:ext>
            </a:extLst>
          </p:cNvPr>
          <p:cNvSpPr/>
          <p:nvPr/>
        </p:nvSpPr>
        <p:spPr>
          <a:xfrm>
            <a:off x="3845281" y="6470298"/>
            <a:ext cx="324036" cy="360040"/>
          </a:xfrm>
          <a:prstGeom prst="star5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B2C3B87-C511-4C5A-BAEB-04702FACA831}"/>
              </a:ext>
            </a:extLst>
          </p:cNvPr>
          <p:cNvCxnSpPr/>
          <p:nvPr/>
        </p:nvCxnSpPr>
        <p:spPr>
          <a:xfrm>
            <a:off x="952153" y="8556632"/>
            <a:ext cx="51845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AA3C358-D06F-4766-9ADC-F4078CA98C81}"/>
              </a:ext>
            </a:extLst>
          </p:cNvPr>
          <p:cNvSpPr txBox="1"/>
          <p:nvPr/>
        </p:nvSpPr>
        <p:spPr>
          <a:xfrm>
            <a:off x="692696" y="8628640"/>
            <a:ext cx="580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東　　　　　　　　　　　　　　　　南　　　　　　　　　　　　　　　　西</a:t>
            </a:r>
            <a:endParaRPr kumimoji="1" lang="ja-JP" altLang="en-US" dirty="0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5CB0AB04-0F95-49E4-A9BA-21B5D53188FB}"/>
              </a:ext>
            </a:extLst>
          </p:cNvPr>
          <p:cNvCxnSpPr>
            <a:stCxn id="15" idx="1"/>
          </p:cNvCxnSpPr>
          <p:nvPr/>
        </p:nvCxnSpPr>
        <p:spPr>
          <a:xfrm flipH="1" flipV="1">
            <a:off x="3800658" y="3036931"/>
            <a:ext cx="850379" cy="5517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46A8D02-390A-4437-8A9E-5539DD8EE5D2}"/>
              </a:ext>
            </a:extLst>
          </p:cNvPr>
          <p:cNvSpPr txBox="1"/>
          <p:nvPr/>
        </p:nvSpPr>
        <p:spPr>
          <a:xfrm>
            <a:off x="4651037" y="2903948"/>
            <a:ext cx="13818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天頂はこのあたり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67D08C4E-2FF2-4362-BDC9-546A8B4B12DE}"/>
              </a:ext>
            </a:extLst>
          </p:cNvPr>
          <p:cNvCxnSpPr>
            <a:cxnSpLocks/>
          </p:cNvCxnSpPr>
          <p:nvPr/>
        </p:nvCxnSpPr>
        <p:spPr>
          <a:xfrm flipH="1">
            <a:off x="2492896" y="970309"/>
            <a:ext cx="114410" cy="2305547"/>
          </a:xfrm>
          <a:prstGeom prst="straightConnector1">
            <a:avLst/>
          </a:prstGeom>
          <a:ln w="38100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F0B9A3BE-DBAE-4D8E-A826-C136109B9C7E}"/>
              </a:ext>
            </a:extLst>
          </p:cNvPr>
          <p:cNvCxnSpPr>
            <a:cxnSpLocks/>
          </p:cNvCxnSpPr>
          <p:nvPr/>
        </p:nvCxnSpPr>
        <p:spPr>
          <a:xfrm flipV="1">
            <a:off x="2604475" y="251520"/>
            <a:ext cx="20022" cy="347173"/>
          </a:xfrm>
          <a:prstGeom prst="straightConnector1">
            <a:avLst/>
          </a:prstGeom>
          <a:ln w="38100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A627FF7B-F714-45DF-A3A8-8D6CE05D3C02}"/>
              </a:ext>
            </a:extLst>
          </p:cNvPr>
          <p:cNvCxnSpPr>
            <a:cxnSpLocks/>
          </p:cNvCxnSpPr>
          <p:nvPr/>
        </p:nvCxnSpPr>
        <p:spPr>
          <a:xfrm>
            <a:off x="3945488" y="4499992"/>
            <a:ext cx="59576" cy="1926968"/>
          </a:xfrm>
          <a:prstGeom prst="straightConnector1">
            <a:avLst/>
          </a:prstGeom>
          <a:ln w="38100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64D967E-CBDA-4172-BDC6-3C52037A8B04}"/>
              </a:ext>
            </a:extLst>
          </p:cNvPr>
          <p:cNvCxnSpPr>
            <a:cxnSpLocks/>
          </p:cNvCxnSpPr>
          <p:nvPr/>
        </p:nvCxnSpPr>
        <p:spPr>
          <a:xfrm flipH="1" flipV="1">
            <a:off x="1376089" y="526786"/>
            <a:ext cx="179724" cy="268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F081B3E3-B793-4ED0-BC0F-25799723E5EF}"/>
              </a:ext>
            </a:extLst>
          </p:cNvPr>
          <p:cNvCxnSpPr>
            <a:cxnSpLocks/>
          </p:cNvCxnSpPr>
          <p:nvPr/>
        </p:nvCxnSpPr>
        <p:spPr>
          <a:xfrm flipH="1">
            <a:off x="1645658" y="708583"/>
            <a:ext cx="387684" cy="135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C6213724-014E-421C-BF84-1275C6479ACC}"/>
              </a:ext>
            </a:extLst>
          </p:cNvPr>
          <p:cNvCxnSpPr>
            <a:cxnSpLocks/>
          </p:cNvCxnSpPr>
          <p:nvPr/>
        </p:nvCxnSpPr>
        <p:spPr>
          <a:xfrm flipH="1" flipV="1">
            <a:off x="2116052" y="765317"/>
            <a:ext cx="102409" cy="304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F8ECC1D-C571-4C9C-8827-EC7DC6B7AA1C}"/>
              </a:ext>
            </a:extLst>
          </p:cNvPr>
          <p:cNvCxnSpPr>
            <a:cxnSpLocks/>
            <a:stCxn id="6" idx="3"/>
            <a:endCxn id="5" idx="7"/>
          </p:cNvCxnSpPr>
          <p:nvPr/>
        </p:nvCxnSpPr>
        <p:spPr>
          <a:xfrm flipH="1">
            <a:off x="2290123" y="819016"/>
            <a:ext cx="264342" cy="282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E42270F7-970B-40A7-BE18-262C12CB33E6}"/>
              </a:ext>
            </a:extLst>
          </p:cNvPr>
          <p:cNvCxnSpPr>
            <a:cxnSpLocks/>
          </p:cNvCxnSpPr>
          <p:nvPr/>
        </p:nvCxnSpPr>
        <p:spPr>
          <a:xfrm flipH="1">
            <a:off x="2420888" y="3447887"/>
            <a:ext cx="72008" cy="8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E16E0D0E-1680-4E89-9272-653672B8BFFE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2564904" y="3324962"/>
            <a:ext cx="1244958" cy="56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84C138F2-FE98-4EF6-A2C3-4305F8C506D5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2492897" y="4354292"/>
            <a:ext cx="1365022" cy="6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648D5489-70DC-42AD-99EC-156FFA03E36B}"/>
              </a:ext>
            </a:extLst>
          </p:cNvPr>
          <p:cNvCxnSpPr>
            <a:cxnSpLocks/>
          </p:cNvCxnSpPr>
          <p:nvPr/>
        </p:nvCxnSpPr>
        <p:spPr>
          <a:xfrm>
            <a:off x="3876675" y="3375879"/>
            <a:ext cx="52863" cy="927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E2491B7-6057-4F58-90EC-165A6610B085}"/>
              </a:ext>
            </a:extLst>
          </p:cNvPr>
          <p:cNvSpPr txBox="1"/>
          <p:nvPr/>
        </p:nvSpPr>
        <p:spPr>
          <a:xfrm>
            <a:off x="722279" y="1035659"/>
            <a:ext cx="1392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カシオペヤ</a:t>
            </a:r>
            <a:r>
              <a:rPr kumimoji="1" lang="ja-JP" altLang="en-US" sz="1600" dirty="0"/>
              <a:t>座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7DF638A-3349-4805-9592-61305C4DCB8E}"/>
              </a:ext>
            </a:extLst>
          </p:cNvPr>
          <p:cNvSpPr txBox="1"/>
          <p:nvPr/>
        </p:nvSpPr>
        <p:spPr>
          <a:xfrm>
            <a:off x="3996351" y="3839627"/>
            <a:ext cx="1392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ペガスス座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EA72ED3-D45B-4446-B52A-08EC6439C8AE}"/>
              </a:ext>
            </a:extLst>
          </p:cNvPr>
          <p:cNvSpPr txBox="1"/>
          <p:nvPr/>
        </p:nvSpPr>
        <p:spPr>
          <a:xfrm>
            <a:off x="4352466" y="6204263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みなみのうお</a:t>
            </a:r>
            <a:r>
              <a:rPr kumimoji="1" lang="ja-JP" altLang="en-US" sz="1600" dirty="0"/>
              <a:t>座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D02485A-7E02-45A3-910E-DA5BDCE2597B}"/>
              </a:ext>
            </a:extLst>
          </p:cNvPr>
          <p:cNvSpPr txBox="1"/>
          <p:nvPr/>
        </p:nvSpPr>
        <p:spPr>
          <a:xfrm>
            <a:off x="1236711" y="4543330"/>
            <a:ext cx="2149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秋</a:t>
            </a:r>
            <a:r>
              <a:rPr kumimoji="1" lang="ja-JP" altLang="en-US" sz="2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の四辺形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63D220A-2F24-44F3-9288-E30F1E5DEC0F}"/>
              </a:ext>
            </a:extLst>
          </p:cNvPr>
          <p:cNvSpPr txBox="1"/>
          <p:nvPr/>
        </p:nvSpPr>
        <p:spPr>
          <a:xfrm>
            <a:off x="68637" y="3427149"/>
            <a:ext cx="24481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ペガススの四辺形とも</a:t>
            </a:r>
            <a:r>
              <a:rPr lang="ja-JP" altLang="en-US" sz="1400" dirty="0"/>
              <a:t>言うが、</a:t>
            </a:r>
            <a:endParaRPr lang="en-US" altLang="ja-JP" sz="1400" dirty="0"/>
          </a:p>
          <a:p>
            <a:r>
              <a:rPr kumimoji="1" lang="ja-JP" altLang="en-US" sz="1400" dirty="0"/>
              <a:t>この図の左上の星は、</a:t>
            </a:r>
            <a:endParaRPr kumimoji="1" lang="en-US" altLang="ja-JP" sz="1400" dirty="0"/>
          </a:p>
          <a:p>
            <a:r>
              <a:rPr kumimoji="1" lang="ja-JP" altLang="en-US" sz="1400" dirty="0"/>
              <a:t>アンドロメダ座に属している。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9867FDF-35F3-496C-A6AB-9AB8B00554C2}"/>
              </a:ext>
            </a:extLst>
          </p:cNvPr>
          <p:cNvSpPr txBox="1"/>
          <p:nvPr/>
        </p:nvSpPr>
        <p:spPr>
          <a:xfrm>
            <a:off x="2710205" y="12427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北極星の方向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ECF18CD-E0A9-489E-8414-5643E8AE9C3F}"/>
              </a:ext>
            </a:extLst>
          </p:cNvPr>
          <p:cNvSpPr txBox="1"/>
          <p:nvPr/>
        </p:nvSpPr>
        <p:spPr>
          <a:xfrm>
            <a:off x="332656" y="39553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W</a:t>
            </a:r>
            <a:r>
              <a:rPr kumimoji="1" lang="ja-JP" altLang="en-US" dirty="0"/>
              <a:t>字形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9C72639-62A3-4662-B9A8-8B7F15D0718A}"/>
              </a:ext>
            </a:extLst>
          </p:cNvPr>
          <p:cNvSpPr txBox="1"/>
          <p:nvPr/>
        </p:nvSpPr>
        <p:spPr>
          <a:xfrm>
            <a:off x="3972634" y="3394870"/>
            <a:ext cx="2473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ちょっといびつな四辺形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1A6EDC1-ADF1-4507-95CC-55B14B0960A3}"/>
              </a:ext>
            </a:extLst>
          </p:cNvPr>
          <p:cNvSpPr txBox="1"/>
          <p:nvPr/>
        </p:nvSpPr>
        <p:spPr>
          <a:xfrm>
            <a:off x="3160879" y="7010980"/>
            <a:ext cx="271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秋の一等星（秋の一つ星）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FC73C80-2724-439A-B1AE-01574BAE71A2}"/>
              </a:ext>
            </a:extLst>
          </p:cNvPr>
          <p:cNvSpPr txBox="1"/>
          <p:nvPr/>
        </p:nvSpPr>
        <p:spPr>
          <a:xfrm>
            <a:off x="4142221" y="6597001"/>
            <a:ext cx="180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フォーマルハウト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0F5C7F-C217-487E-BDF3-2DB9FA39D8F7}"/>
              </a:ext>
            </a:extLst>
          </p:cNvPr>
          <p:cNvSpPr/>
          <p:nvPr/>
        </p:nvSpPr>
        <p:spPr>
          <a:xfrm>
            <a:off x="1887760" y="6765532"/>
            <a:ext cx="492296" cy="456800"/>
          </a:xfrm>
          <a:prstGeom prst="ellipse">
            <a:avLst/>
          </a:prstGeom>
          <a:noFill/>
          <a:ln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E48F44E-AEA1-4C5B-95B9-AE7CE5149CC3}"/>
              </a:ext>
            </a:extLst>
          </p:cNvPr>
          <p:cNvSpPr txBox="1"/>
          <p:nvPr/>
        </p:nvSpPr>
        <p:spPr>
          <a:xfrm>
            <a:off x="1667223" y="636423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92D050"/>
                </a:solidFill>
              </a:rPr>
              <a:t>南</a:t>
            </a:r>
            <a:r>
              <a:rPr kumimoji="1" lang="ja-JP" altLang="en-US" dirty="0">
                <a:solidFill>
                  <a:srgbClr val="92D050"/>
                </a:solidFill>
              </a:rPr>
              <a:t>銀極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BBF727C-EEB7-48AF-9602-C6C42A951018}"/>
              </a:ext>
            </a:extLst>
          </p:cNvPr>
          <p:cNvSpPr txBox="1"/>
          <p:nvPr/>
        </p:nvSpPr>
        <p:spPr>
          <a:xfrm>
            <a:off x="1059362" y="7369351"/>
            <a:ext cx="22156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92D050"/>
                </a:solidFill>
              </a:rPr>
              <a:t>天の川を「赤道」とした時の</a:t>
            </a:r>
            <a:endParaRPr kumimoji="1" lang="en-US" altLang="ja-JP" sz="1400" dirty="0">
              <a:solidFill>
                <a:srgbClr val="92D050"/>
              </a:solidFill>
            </a:endParaRPr>
          </a:p>
          <a:p>
            <a:pPr algn="ctr"/>
            <a:r>
              <a:rPr lang="ja-JP" altLang="en-US" sz="1400" dirty="0">
                <a:solidFill>
                  <a:srgbClr val="92D050"/>
                </a:solidFill>
              </a:rPr>
              <a:t>南極</a:t>
            </a:r>
            <a:r>
              <a:rPr kumimoji="1" lang="ja-JP" altLang="en-US" sz="1400" dirty="0">
                <a:solidFill>
                  <a:srgbClr val="92D050"/>
                </a:solidFill>
              </a:rPr>
              <a:t>に当たるところ</a:t>
            </a:r>
            <a:endParaRPr kumimoji="1" lang="en-US" altLang="ja-JP" sz="1400" dirty="0">
              <a:solidFill>
                <a:srgbClr val="92D050"/>
              </a:solidFill>
            </a:endParaRPr>
          </a:p>
          <a:p>
            <a:pPr algn="ctr"/>
            <a:r>
              <a:rPr lang="ja-JP" altLang="en-US" sz="1400" dirty="0">
                <a:solidFill>
                  <a:srgbClr val="92D050"/>
                </a:solidFill>
              </a:rPr>
              <a:t>（銀河系円盤の垂直方向）</a:t>
            </a:r>
            <a:endParaRPr kumimoji="1" lang="ja-JP" altLang="en-US" sz="1400" dirty="0">
              <a:solidFill>
                <a:srgbClr val="92D05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2050264-EA7E-4E65-9D17-A67AB21A7AC7}"/>
              </a:ext>
            </a:extLst>
          </p:cNvPr>
          <p:cNvSpPr txBox="1"/>
          <p:nvPr/>
        </p:nvSpPr>
        <p:spPr>
          <a:xfrm>
            <a:off x="3035851" y="840514"/>
            <a:ext cx="3230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カシオペア座は天の川の中に浸っている</a:t>
            </a:r>
          </a:p>
        </p:txBody>
      </p:sp>
    </p:spTree>
    <p:extLst>
      <p:ext uri="{BB962C8B-B14F-4D97-AF65-F5344CB8AC3E}">
        <p14:creationId xmlns:p14="http://schemas.microsoft.com/office/powerpoint/2010/main" val="3444113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1A0713D-E5F2-4287-A6D1-F4978FAB29D9}"/>
              </a:ext>
            </a:extLst>
          </p:cNvPr>
          <p:cNvGrpSpPr/>
          <p:nvPr/>
        </p:nvGrpSpPr>
        <p:grpSpPr>
          <a:xfrm rot="5169275">
            <a:off x="-361366" y="3534505"/>
            <a:ext cx="2493096" cy="1517332"/>
            <a:chOff x="2060848" y="1403648"/>
            <a:chExt cx="1944216" cy="1080120"/>
          </a:xfrm>
        </p:grpSpPr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AA87C805-9778-4AEE-8F5A-654A2DD7E130}"/>
                </a:ext>
              </a:extLst>
            </p:cNvPr>
            <p:cNvSpPr/>
            <p:nvPr/>
          </p:nvSpPr>
          <p:spPr>
            <a:xfrm>
              <a:off x="3645024" y="1403648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6683A155-D78F-431F-8F98-E951A04D1F33}"/>
                </a:ext>
              </a:extLst>
            </p:cNvPr>
            <p:cNvSpPr/>
            <p:nvPr/>
          </p:nvSpPr>
          <p:spPr>
            <a:xfrm>
              <a:off x="3861048" y="1763688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813D5B2E-2379-4E0D-B4A7-4F82C8D043E1}"/>
                </a:ext>
              </a:extLst>
            </p:cNvPr>
            <p:cNvSpPr/>
            <p:nvPr/>
          </p:nvSpPr>
          <p:spPr>
            <a:xfrm>
              <a:off x="3429000" y="2051720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A5B4E628-8B07-45DA-AD24-808430763ACB}"/>
                </a:ext>
              </a:extLst>
            </p:cNvPr>
            <p:cNvSpPr/>
            <p:nvPr/>
          </p:nvSpPr>
          <p:spPr>
            <a:xfrm>
              <a:off x="3140968" y="1835696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EE98AF94-9806-41CD-A60C-BE8F5C3011CA}"/>
                </a:ext>
              </a:extLst>
            </p:cNvPr>
            <p:cNvSpPr/>
            <p:nvPr/>
          </p:nvSpPr>
          <p:spPr>
            <a:xfrm>
              <a:off x="2708920" y="1835696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3670C4ED-676E-49AF-A640-07C655EB1369}"/>
                </a:ext>
              </a:extLst>
            </p:cNvPr>
            <p:cNvSpPr/>
            <p:nvPr/>
          </p:nvSpPr>
          <p:spPr>
            <a:xfrm>
              <a:off x="2276872" y="1979712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95C3235A-E5BE-4437-BF22-41F79D1EEC83}"/>
                </a:ext>
              </a:extLst>
            </p:cNvPr>
            <p:cNvSpPr/>
            <p:nvPr/>
          </p:nvSpPr>
          <p:spPr>
            <a:xfrm>
              <a:off x="2060848" y="2339752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22E69AE-6059-4835-907A-FADE7E835C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58258" y="2112298"/>
              <a:ext cx="150097" cy="2371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8A1FD3D1-4361-4B09-977B-C635824AC6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99797" y="1933221"/>
              <a:ext cx="309123" cy="930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BA80E5DC-7BAA-40F7-9C92-A9AA7F9493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6161" y="1902624"/>
              <a:ext cx="317507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20DB7154-44AA-42E4-B8A5-1DF7290D9D37}"/>
                </a:ext>
              </a:extLst>
            </p:cNvPr>
            <p:cNvCxnSpPr>
              <a:cxnSpLocks/>
              <a:endCxn id="9" idx="1"/>
            </p:cNvCxnSpPr>
            <p:nvPr/>
          </p:nvCxnSpPr>
          <p:spPr>
            <a:xfrm>
              <a:off x="3270246" y="1931877"/>
              <a:ext cx="179845" cy="1409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BF04F1A6-5F2D-4956-BE56-5A4BD3B4B5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1154" y="1878213"/>
              <a:ext cx="337834" cy="2153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A04685BD-5A34-4D0B-880D-99629759CC50}"/>
                </a:ext>
              </a:extLst>
            </p:cNvPr>
            <p:cNvCxnSpPr>
              <a:cxnSpLocks/>
            </p:cNvCxnSpPr>
            <p:nvPr/>
          </p:nvCxnSpPr>
          <p:spPr>
            <a:xfrm>
              <a:off x="3747512" y="1525648"/>
              <a:ext cx="165107" cy="2608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69CDBD69-AC28-4E0A-9A34-6C81D5CE9D43}"/>
              </a:ext>
            </a:extLst>
          </p:cNvPr>
          <p:cNvGrpSpPr/>
          <p:nvPr/>
        </p:nvGrpSpPr>
        <p:grpSpPr>
          <a:xfrm rot="15179492">
            <a:off x="5474889" y="3219165"/>
            <a:ext cx="1408630" cy="828803"/>
            <a:chOff x="1268760" y="395536"/>
            <a:chExt cx="1408630" cy="828803"/>
          </a:xfrm>
        </p:grpSpPr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5F7F6694-E073-4B51-AF5E-80995BF116EE}"/>
                </a:ext>
              </a:extLst>
            </p:cNvPr>
            <p:cNvSpPr/>
            <p:nvPr/>
          </p:nvSpPr>
          <p:spPr>
            <a:xfrm>
              <a:off x="1268760" y="395536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FB8D6B21-CC10-411B-86AB-A4A9A31B6B79}"/>
                </a:ext>
              </a:extLst>
            </p:cNvPr>
            <p:cNvSpPr/>
            <p:nvPr/>
          </p:nvSpPr>
          <p:spPr>
            <a:xfrm>
              <a:off x="1519126" y="792291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47824EF7-B1BE-4419-AD78-7C927BBAB0A9}"/>
                </a:ext>
              </a:extLst>
            </p:cNvPr>
            <p:cNvSpPr/>
            <p:nvPr/>
          </p:nvSpPr>
          <p:spPr>
            <a:xfrm>
              <a:off x="2023182" y="622070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0DA5BAB4-975A-41F1-816F-454939277689}"/>
                </a:ext>
              </a:extLst>
            </p:cNvPr>
            <p:cNvSpPr/>
            <p:nvPr/>
          </p:nvSpPr>
          <p:spPr>
            <a:xfrm>
              <a:off x="2167198" y="1080323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5C2B4A1B-7674-4572-B3BD-22F08FC52B64}"/>
                </a:ext>
              </a:extLst>
            </p:cNvPr>
            <p:cNvSpPr/>
            <p:nvPr/>
          </p:nvSpPr>
          <p:spPr>
            <a:xfrm>
              <a:off x="2533374" y="696091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8BBA9547-9B2E-4D84-8CEB-7D533F1E63E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76089" y="526786"/>
              <a:ext cx="179724" cy="2681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A5FB305B-FFFE-4122-A289-FEA108836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45658" y="708583"/>
              <a:ext cx="387684" cy="1351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C1B12430-6331-406D-ABDE-DD941947AE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16052" y="765317"/>
              <a:ext cx="102409" cy="3048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7D46BC8C-FB08-43AE-8076-737DAE1E4996}"/>
                </a:ext>
              </a:extLst>
            </p:cNvPr>
            <p:cNvCxnSpPr>
              <a:cxnSpLocks/>
              <a:stCxn id="26" idx="3"/>
              <a:endCxn id="25" idx="7"/>
            </p:cNvCxnSpPr>
            <p:nvPr/>
          </p:nvCxnSpPr>
          <p:spPr>
            <a:xfrm flipH="1">
              <a:off x="2290123" y="819016"/>
              <a:ext cx="264342" cy="2823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881C0D83-E510-48BE-83F7-1D8E9FE73DA7}"/>
              </a:ext>
            </a:extLst>
          </p:cNvPr>
          <p:cNvGrpSpPr/>
          <p:nvPr/>
        </p:nvGrpSpPr>
        <p:grpSpPr>
          <a:xfrm>
            <a:off x="2359340" y="3001673"/>
            <a:ext cx="1287678" cy="999799"/>
            <a:chOff x="1997306" y="2348065"/>
            <a:chExt cx="1287678" cy="999799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DB9BB624-5638-4F75-B4A4-D2C8799F3594}"/>
                </a:ext>
              </a:extLst>
            </p:cNvPr>
            <p:cNvSpPr/>
            <p:nvPr/>
          </p:nvSpPr>
          <p:spPr>
            <a:xfrm>
              <a:off x="3140968" y="3203848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20F823A5-300F-4136-8941-9FFBF2A6C779}"/>
                </a:ext>
              </a:extLst>
            </p:cNvPr>
            <p:cNvSpPr/>
            <p:nvPr/>
          </p:nvSpPr>
          <p:spPr>
            <a:xfrm>
              <a:off x="1997306" y="2348065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D775D0B1-A87D-40A0-A566-BBC5DAC07371}"/>
                </a:ext>
              </a:extLst>
            </p:cNvPr>
            <p:cNvSpPr/>
            <p:nvPr/>
          </p:nvSpPr>
          <p:spPr>
            <a:xfrm>
              <a:off x="2472796" y="2684812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2B9BE438-1599-44CF-B70D-E070A3C2140B}"/>
                </a:ext>
              </a:extLst>
            </p:cNvPr>
            <p:cNvSpPr/>
            <p:nvPr/>
          </p:nvSpPr>
          <p:spPr>
            <a:xfrm>
              <a:off x="2091031" y="2627843"/>
              <a:ext cx="144016" cy="14401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70551A41-9F47-4482-8527-9966D70FDE88}"/>
                </a:ext>
              </a:extLst>
            </p:cNvPr>
            <p:cNvSpPr/>
            <p:nvPr/>
          </p:nvSpPr>
          <p:spPr>
            <a:xfrm>
              <a:off x="2501363" y="2420227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348005AD-B134-4ECF-8911-0897B1188242}"/>
                </a:ext>
              </a:extLst>
            </p:cNvPr>
            <p:cNvSpPr/>
            <p:nvPr/>
          </p:nvSpPr>
          <p:spPr>
            <a:xfrm>
              <a:off x="2780928" y="2771800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9992C9B1-417B-4F47-BCBE-41D71EDCBD88}"/>
                </a:ext>
              </a:extLst>
            </p:cNvPr>
            <p:cNvSpPr/>
            <p:nvPr/>
          </p:nvSpPr>
          <p:spPr>
            <a:xfrm>
              <a:off x="2996952" y="2987824"/>
              <a:ext cx="72008" cy="7200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5EB11389-A561-464E-B056-06B080BD78A1}"/>
                </a:ext>
              </a:extLst>
            </p:cNvPr>
            <p:cNvCxnSpPr>
              <a:cxnSpLocks/>
            </p:cNvCxnSpPr>
            <p:nvPr/>
          </p:nvCxnSpPr>
          <p:spPr>
            <a:xfrm>
              <a:off x="2087958" y="2487922"/>
              <a:ext cx="38523" cy="1399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56BB7576-1F2C-40A9-AA36-C0194B30E328}"/>
                </a:ext>
              </a:extLst>
            </p:cNvPr>
            <p:cNvCxnSpPr>
              <a:cxnSpLocks/>
              <a:stCxn id="4" idx="2"/>
              <a:endCxn id="21" idx="6"/>
            </p:cNvCxnSpPr>
            <p:nvPr/>
          </p:nvCxnSpPr>
          <p:spPr>
            <a:xfrm flipH="1" flipV="1">
              <a:off x="2235047" y="2699851"/>
              <a:ext cx="237749" cy="209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FE0936E7-1AB2-4DE7-9A47-8BA5D5D1AF0A}"/>
                </a:ext>
              </a:extLst>
            </p:cNvPr>
            <p:cNvCxnSpPr>
              <a:cxnSpLocks/>
              <a:endCxn id="3" idx="6"/>
            </p:cNvCxnSpPr>
            <p:nvPr/>
          </p:nvCxnSpPr>
          <p:spPr>
            <a:xfrm flipH="1" flipV="1">
              <a:off x="2141322" y="2420073"/>
              <a:ext cx="370588" cy="248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BDEB1D05-1556-4C7E-82C6-C8C2EC3D4DDF}"/>
                </a:ext>
              </a:extLst>
            </p:cNvPr>
            <p:cNvCxnSpPr>
              <a:cxnSpLocks/>
              <a:stCxn id="32" idx="4"/>
            </p:cNvCxnSpPr>
            <p:nvPr/>
          </p:nvCxnSpPr>
          <p:spPr>
            <a:xfrm flipH="1">
              <a:off x="2513021" y="2492235"/>
              <a:ext cx="24346" cy="2073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BDDC65D8-9F55-4153-B547-F85426DFEB5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541971" y="2726350"/>
              <a:ext cx="238957" cy="676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035CB672-C539-42BF-8531-3B005199B37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32474" y="2816270"/>
              <a:ext cx="187019" cy="1905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BFA9409F-D043-4B13-9F15-1E31746043D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51523" y="3047133"/>
              <a:ext cx="117366" cy="1651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A510172E-0FB9-4613-AD41-2ACED6908AE7}"/>
              </a:ext>
            </a:extLst>
          </p:cNvPr>
          <p:cNvCxnSpPr>
            <a:cxnSpLocks/>
          </p:cNvCxnSpPr>
          <p:nvPr/>
        </p:nvCxnSpPr>
        <p:spPr>
          <a:xfrm flipV="1">
            <a:off x="1734948" y="3993961"/>
            <a:ext cx="1727960" cy="101684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5BCC66F1-8FE4-4B4C-AAA4-1A7885B3B954}"/>
              </a:ext>
            </a:extLst>
          </p:cNvPr>
          <p:cNvCxnSpPr>
            <a:cxnSpLocks/>
          </p:cNvCxnSpPr>
          <p:nvPr/>
        </p:nvCxnSpPr>
        <p:spPr>
          <a:xfrm flipH="1">
            <a:off x="3717032" y="3566834"/>
            <a:ext cx="2215626" cy="311809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2F8B690C-BA79-4FC1-8A1D-4FFF4B7EAE32}"/>
              </a:ext>
            </a:extLst>
          </p:cNvPr>
          <p:cNvCxnSpPr>
            <a:cxnSpLocks/>
          </p:cNvCxnSpPr>
          <p:nvPr/>
        </p:nvCxnSpPr>
        <p:spPr>
          <a:xfrm>
            <a:off x="6505970" y="3326318"/>
            <a:ext cx="286198" cy="14991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03C310A2-E619-4C9B-B6B3-E2DD6DBDC545}"/>
              </a:ext>
            </a:extLst>
          </p:cNvPr>
          <p:cNvCxnSpPr>
            <a:cxnSpLocks/>
          </p:cNvCxnSpPr>
          <p:nvPr/>
        </p:nvCxnSpPr>
        <p:spPr>
          <a:xfrm flipH="1">
            <a:off x="6397672" y="3484716"/>
            <a:ext cx="415704" cy="42634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D20FAA39-68CB-4861-A46B-83DEB79BBE3A}"/>
              </a:ext>
            </a:extLst>
          </p:cNvPr>
          <p:cNvCxnSpPr>
            <a:cxnSpLocks/>
          </p:cNvCxnSpPr>
          <p:nvPr/>
        </p:nvCxnSpPr>
        <p:spPr>
          <a:xfrm flipV="1">
            <a:off x="6116649" y="3489905"/>
            <a:ext cx="688219" cy="516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円弧 73">
            <a:extLst>
              <a:ext uri="{FF2B5EF4-FFF2-40B4-BE49-F238E27FC236}">
                <a16:creationId xmlns:a16="http://schemas.microsoft.com/office/drawing/2014/main" id="{499F0B7A-5BBC-4AA9-8621-89750C8F5E6B}"/>
              </a:ext>
            </a:extLst>
          </p:cNvPr>
          <p:cNvSpPr/>
          <p:nvPr/>
        </p:nvSpPr>
        <p:spPr>
          <a:xfrm rot="18853338">
            <a:off x="1699189" y="1369673"/>
            <a:ext cx="3586864" cy="3457633"/>
          </a:xfrm>
          <a:prstGeom prst="arc">
            <a:avLst/>
          </a:prstGeom>
          <a:ln w="38100">
            <a:prstDash val="dash"/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2225C02F-1D4C-4C93-9504-26A6D7EC290F}"/>
              </a:ext>
            </a:extLst>
          </p:cNvPr>
          <p:cNvCxnSpPr/>
          <p:nvPr/>
        </p:nvCxnSpPr>
        <p:spPr>
          <a:xfrm>
            <a:off x="952153" y="7227004"/>
            <a:ext cx="51845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31EAFC0-CA7F-4BD5-ACB8-5344A5FE3D4B}"/>
              </a:ext>
            </a:extLst>
          </p:cNvPr>
          <p:cNvSpPr txBox="1"/>
          <p:nvPr/>
        </p:nvSpPr>
        <p:spPr>
          <a:xfrm>
            <a:off x="692696" y="7299012"/>
            <a:ext cx="5804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西　　　　　　　　　　　　　　　　北　　　　　　　　　　　　　　　　東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2AFAC4-9D8C-4014-A76C-3F75A2826A52}"/>
              </a:ext>
            </a:extLst>
          </p:cNvPr>
          <p:cNvSpPr txBox="1"/>
          <p:nvPr/>
        </p:nvSpPr>
        <p:spPr>
          <a:xfrm>
            <a:off x="3358986" y="415076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北極星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55A5C8-DDD0-47D1-86B1-E1DCC227008E}"/>
              </a:ext>
            </a:extLst>
          </p:cNvPr>
          <p:cNvSpPr txBox="1"/>
          <p:nvPr/>
        </p:nvSpPr>
        <p:spPr>
          <a:xfrm>
            <a:off x="1113981" y="543862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北斗七星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CC73452-97CE-4F2D-AC75-79EA7051A373}"/>
              </a:ext>
            </a:extLst>
          </p:cNvPr>
          <p:cNvSpPr txBox="1"/>
          <p:nvPr/>
        </p:nvSpPr>
        <p:spPr>
          <a:xfrm>
            <a:off x="5341658" y="4512735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カシオペヤ座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2CE4A53-092F-48BF-A3F8-C5E0B9C1F827}"/>
              </a:ext>
            </a:extLst>
          </p:cNvPr>
          <p:cNvSpPr txBox="1"/>
          <p:nvPr/>
        </p:nvSpPr>
        <p:spPr>
          <a:xfrm>
            <a:off x="52793" y="5816104"/>
            <a:ext cx="216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おおぐま座（の一部）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A17563E-12BD-480F-8FDD-F91981E776BD}"/>
              </a:ext>
            </a:extLst>
          </p:cNvPr>
          <p:cNvSpPr txBox="1"/>
          <p:nvPr/>
        </p:nvSpPr>
        <p:spPr>
          <a:xfrm>
            <a:off x="29333" y="1728499"/>
            <a:ext cx="1380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大きな</a:t>
            </a:r>
            <a:endParaRPr lang="en-US" altLang="ja-JP" dirty="0"/>
          </a:p>
          <a:p>
            <a:pPr algn="ctr"/>
            <a:r>
              <a:rPr kumimoji="1" lang="ja-JP" altLang="en-US" dirty="0"/>
              <a:t>ひしゃくの形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（大北斗）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D7BB2DE-62A6-4CEB-9EAA-EBDF3E666E63}"/>
              </a:ext>
            </a:extLst>
          </p:cNvPr>
          <p:cNvSpPr txBox="1"/>
          <p:nvPr/>
        </p:nvSpPr>
        <p:spPr>
          <a:xfrm>
            <a:off x="2323799" y="2379083"/>
            <a:ext cx="2064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小さな</a:t>
            </a:r>
            <a:r>
              <a:rPr kumimoji="1" lang="ja-JP" altLang="en-US" dirty="0" err="1"/>
              <a:t>ひ</a:t>
            </a:r>
            <a:r>
              <a:rPr kumimoji="1" lang="ja-JP" altLang="en-US" dirty="0"/>
              <a:t>しゃくの形</a:t>
            </a:r>
            <a:endParaRPr kumimoji="1" lang="en-US" altLang="ja-JP" dirty="0"/>
          </a:p>
          <a:p>
            <a:r>
              <a:rPr kumimoji="1" lang="ja-JP" altLang="en-US" dirty="0"/>
              <a:t>（小北斗）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A22CD1F-2D36-4155-8C46-FD338DA5E866}"/>
              </a:ext>
            </a:extLst>
          </p:cNvPr>
          <p:cNvSpPr txBox="1"/>
          <p:nvPr/>
        </p:nvSpPr>
        <p:spPr>
          <a:xfrm>
            <a:off x="3248826" y="2989828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こぐま座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A7D1B7E-9021-4673-901A-C00AB1843932}"/>
              </a:ext>
            </a:extLst>
          </p:cNvPr>
          <p:cNvSpPr txBox="1"/>
          <p:nvPr/>
        </p:nvSpPr>
        <p:spPr>
          <a:xfrm>
            <a:off x="5445224" y="2517583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W</a:t>
            </a:r>
            <a:r>
              <a:rPr kumimoji="1" lang="ja-JP" altLang="en-US" dirty="0"/>
              <a:t>字形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6103ED1-B495-45E2-B27F-B17AAFF888BE}"/>
              </a:ext>
            </a:extLst>
          </p:cNvPr>
          <p:cNvSpPr txBox="1"/>
          <p:nvPr/>
        </p:nvSpPr>
        <p:spPr>
          <a:xfrm>
            <a:off x="526616" y="584084"/>
            <a:ext cx="6078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時間とともに日周運動 （ </a:t>
            </a:r>
            <a:r>
              <a:rPr lang="en-US" altLang="ja-JP" dirty="0"/>
              <a:t>23</a:t>
            </a:r>
            <a:r>
              <a:rPr lang="ja-JP" altLang="en-US" dirty="0"/>
              <a:t>時間</a:t>
            </a:r>
            <a:r>
              <a:rPr lang="en-US" altLang="ja-JP" dirty="0"/>
              <a:t>56</a:t>
            </a:r>
            <a:r>
              <a:rPr lang="ja-JP" altLang="en-US" dirty="0"/>
              <a:t>分で</a:t>
            </a:r>
            <a:r>
              <a:rPr lang="en-US" altLang="ja-JP" dirty="0"/>
              <a:t>1</a:t>
            </a:r>
            <a:r>
              <a:rPr lang="ja-JP" altLang="en-US" dirty="0"/>
              <a:t>周、</a:t>
            </a:r>
            <a:r>
              <a:rPr lang="en-US" altLang="ja-JP" dirty="0"/>
              <a:t>1</a:t>
            </a:r>
            <a:r>
              <a:rPr lang="ja-JP" altLang="en-US" dirty="0"/>
              <a:t>時間で約</a:t>
            </a:r>
            <a:r>
              <a:rPr lang="en-US" altLang="ja-JP" dirty="0"/>
              <a:t>15°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kumimoji="1" lang="ja-JP" altLang="en-US" dirty="0"/>
              <a:t>毎日同じ時刻で見ると、一日に約 </a:t>
            </a:r>
            <a:r>
              <a:rPr kumimoji="1" lang="en-US" altLang="ja-JP" dirty="0"/>
              <a:t>1°</a:t>
            </a:r>
            <a:r>
              <a:rPr kumimoji="1" lang="ja-JP" altLang="en-US" dirty="0"/>
              <a:t>進んでいる （年周運動）</a:t>
            </a:r>
            <a:endParaRPr kumimoji="1" lang="en-US" altLang="ja-JP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E2F5DA2-3BA8-4802-84D5-B1D5F1CCD2A7}"/>
              </a:ext>
            </a:extLst>
          </p:cNvPr>
          <p:cNvSpPr txBox="1"/>
          <p:nvPr/>
        </p:nvSpPr>
        <p:spPr>
          <a:xfrm rot="19771942">
            <a:off x="1772961" y="4153158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約</a:t>
            </a:r>
            <a:r>
              <a:rPr kumimoji="1" lang="en-US" altLang="ja-JP" dirty="0"/>
              <a:t>5</a:t>
            </a:r>
            <a:r>
              <a:rPr kumimoji="1" lang="ja-JP" altLang="en-US" dirty="0"/>
              <a:t>倍伸ばす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FE4B2C4-C1F5-4B95-A902-5D3FC6BCFBD6}"/>
              </a:ext>
            </a:extLst>
          </p:cNvPr>
          <p:cNvSpPr txBox="1"/>
          <p:nvPr/>
        </p:nvSpPr>
        <p:spPr>
          <a:xfrm rot="21098730">
            <a:off x="4347003" y="3666996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約</a:t>
            </a:r>
            <a:r>
              <a:rPr kumimoji="1" lang="en-US" altLang="ja-JP" dirty="0"/>
              <a:t>5</a:t>
            </a:r>
            <a:r>
              <a:rPr kumimoji="1" lang="ja-JP" altLang="en-US" dirty="0"/>
              <a:t>倍伸ばす</a:t>
            </a: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E8AA03AC-9BD4-4880-BCDB-D080321992F8}"/>
              </a:ext>
            </a:extLst>
          </p:cNvPr>
          <p:cNvCxnSpPr/>
          <p:nvPr/>
        </p:nvCxnSpPr>
        <p:spPr>
          <a:xfrm>
            <a:off x="3575010" y="4595651"/>
            <a:ext cx="0" cy="2424621"/>
          </a:xfrm>
          <a:prstGeom prst="straightConnector1">
            <a:avLst/>
          </a:prstGeom>
          <a:ln w="635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6A22410-182B-41FF-88B6-84BD6D4AF6CE}"/>
              </a:ext>
            </a:extLst>
          </p:cNvPr>
          <p:cNvSpPr txBox="1"/>
          <p:nvPr/>
        </p:nvSpPr>
        <p:spPr>
          <a:xfrm>
            <a:off x="3773930" y="6393449"/>
            <a:ext cx="2592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北極星の真下が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地平線の方角としての北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CBFE72E7-3D3B-431C-88CB-9C09FEE6F380}"/>
              </a:ext>
            </a:extLst>
          </p:cNvPr>
          <p:cNvSpPr txBox="1"/>
          <p:nvPr/>
        </p:nvSpPr>
        <p:spPr>
          <a:xfrm>
            <a:off x="3552966" y="4908007"/>
            <a:ext cx="33050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北極星は天の北極（日周運動中心）から</a:t>
            </a:r>
            <a:endParaRPr kumimoji="1" lang="en-US" altLang="ja-JP" sz="1400" dirty="0"/>
          </a:p>
          <a:p>
            <a:r>
              <a:rPr kumimoji="1" lang="en-US" altLang="ja-JP" sz="1400" dirty="0"/>
              <a:t>1°</a:t>
            </a:r>
            <a:r>
              <a:rPr kumimoji="1" lang="ja-JP" altLang="en-US" sz="1400" dirty="0"/>
              <a:t>しか離れておらず、時間が経っても</a:t>
            </a:r>
            <a:endParaRPr kumimoji="1" lang="en-US" altLang="ja-JP" sz="1400" dirty="0"/>
          </a:p>
          <a:p>
            <a:r>
              <a:rPr kumimoji="1" lang="ja-JP" altLang="en-US" sz="1400" dirty="0"/>
              <a:t>日が経っても、ほとんど場所が変わらない。</a:t>
            </a:r>
            <a:endParaRPr kumimoji="1" lang="en-US" altLang="ja-JP" sz="1400" dirty="0"/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2A9E4FA9-32A9-4797-A53C-A22FEAC349B4}"/>
              </a:ext>
            </a:extLst>
          </p:cNvPr>
          <p:cNvCxnSpPr/>
          <p:nvPr/>
        </p:nvCxnSpPr>
        <p:spPr>
          <a:xfrm>
            <a:off x="1513932" y="2141924"/>
            <a:ext cx="856906" cy="369332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94F34A2-1B51-4E89-849A-E29717CEFFB2}"/>
              </a:ext>
            </a:extLst>
          </p:cNvPr>
          <p:cNvSpPr txBox="1"/>
          <p:nvPr/>
        </p:nvSpPr>
        <p:spPr>
          <a:xfrm>
            <a:off x="1792800" y="1978897"/>
            <a:ext cx="2007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大熊、子熊を連想させる</a:t>
            </a:r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C1CE2177-B03B-4B1A-8559-96495F7B1206}"/>
              </a:ext>
            </a:extLst>
          </p:cNvPr>
          <p:cNvSpPr/>
          <p:nvPr/>
        </p:nvSpPr>
        <p:spPr>
          <a:xfrm>
            <a:off x="655803" y="3190658"/>
            <a:ext cx="98300" cy="1045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847B9EE9-D122-4D7E-B9A2-D89CFBB0AC03}"/>
              </a:ext>
            </a:extLst>
          </p:cNvPr>
          <p:cNvSpPr/>
          <p:nvPr/>
        </p:nvSpPr>
        <p:spPr>
          <a:xfrm>
            <a:off x="413943" y="3098491"/>
            <a:ext cx="522052" cy="54211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7A4DDFE-5A71-4485-A545-A859ADFE59B1}"/>
              </a:ext>
            </a:extLst>
          </p:cNvPr>
          <p:cNvSpPr txBox="1"/>
          <p:nvPr/>
        </p:nvSpPr>
        <p:spPr>
          <a:xfrm>
            <a:off x="987198" y="2820357"/>
            <a:ext cx="17716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二重星</a:t>
            </a:r>
            <a:r>
              <a:rPr lang="ja-JP" altLang="en-US" sz="1400" dirty="0"/>
              <a:t>ミザール</a:t>
            </a:r>
            <a:endParaRPr lang="en-US" altLang="ja-JP" sz="1400" dirty="0"/>
          </a:p>
          <a:p>
            <a:r>
              <a:rPr kumimoji="1" lang="ja-JP" altLang="en-US" sz="1400" dirty="0"/>
              <a:t>伴星はアルコル</a:t>
            </a:r>
            <a:endParaRPr kumimoji="1" lang="en-US" altLang="ja-JP" sz="1400" dirty="0"/>
          </a:p>
          <a:p>
            <a:r>
              <a:rPr lang="ja-JP" altLang="en-US" sz="1400" dirty="0"/>
              <a:t>目のいい人は</a:t>
            </a:r>
            <a:endParaRPr lang="en-US" altLang="ja-JP" sz="1400" dirty="0"/>
          </a:p>
          <a:p>
            <a:r>
              <a:rPr lang="en-US" altLang="ja-JP" sz="1400" dirty="0"/>
              <a:t>2</a:t>
            </a:r>
            <a:r>
              <a:rPr lang="ja-JP" altLang="en-US" sz="1400" dirty="0" err="1"/>
              <a:t>つに</a:t>
            </a:r>
            <a:r>
              <a:rPr lang="ja-JP" altLang="en-US" sz="1400" dirty="0"/>
              <a:t>分離して見える</a:t>
            </a:r>
            <a:endParaRPr kumimoji="1" lang="ja-JP" altLang="en-US" sz="1400" dirty="0"/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03FA4CEA-841F-4629-B169-FBEF75D8F064}"/>
              </a:ext>
            </a:extLst>
          </p:cNvPr>
          <p:cNvCxnSpPr>
            <a:cxnSpLocks/>
            <a:endCxn id="57" idx="7"/>
          </p:cNvCxnSpPr>
          <p:nvPr/>
        </p:nvCxnSpPr>
        <p:spPr>
          <a:xfrm flipH="1">
            <a:off x="859542" y="3024234"/>
            <a:ext cx="170390" cy="1536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6F45E73-4E24-42CF-ABE4-8E8E05398BF5}"/>
              </a:ext>
            </a:extLst>
          </p:cNvPr>
          <p:cNvSpPr txBox="1"/>
          <p:nvPr/>
        </p:nvSpPr>
        <p:spPr>
          <a:xfrm>
            <a:off x="380727" y="6376486"/>
            <a:ext cx="3172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北極星（本当は天の北極と書くべき）の地平線からの高度は、その地の北緯に相当</a:t>
            </a:r>
          </a:p>
        </p:txBody>
      </p:sp>
    </p:spTree>
    <p:extLst>
      <p:ext uri="{BB962C8B-B14F-4D97-AF65-F5344CB8AC3E}">
        <p14:creationId xmlns:p14="http://schemas.microsoft.com/office/powerpoint/2010/main" val="141627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989</Words>
  <Application>Microsoft Office PowerPoint</Application>
  <PresentationFormat>画面に合わせる (4:3)</PresentationFormat>
  <Paragraphs>227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HGP創英ﾌﾟﾚｾﾞﾝｽEB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atomita</dc:creator>
  <cp:lastModifiedBy>Tomita Akihiko</cp:lastModifiedBy>
  <cp:revision>63</cp:revision>
  <cp:lastPrinted>2019-03-11T08:12:55Z</cp:lastPrinted>
  <dcterms:created xsi:type="dcterms:W3CDTF">2013-11-25T01:10:56Z</dcterms:created>
  <dcterms:modified xsi:type="dcterms:W3CDTF">2019-03-12T01:07:12Z</dcterms:modified>
</cp:coreProperties>
</file>