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76" r:id="rId2"/>
    <p:sldId id="382" r:id="rId3"/>
    <p:sldId id="421" r:id="rId4"/>
    <p:sldId id="487" r:id="rId5"/>
    <p:sldId id="383" r:id="rId6"/>
    <p:sldId id="384" r:id="rId7"/>
    <p:sldId id="385" r:id="rId8"/>
    <p:sldId id="386" r:id="rId9"/>
    <p:sldId id="387" r:id="rId10"/>
    <p:sldId id="388" r:id="rId11"/>
    <p:sldId id="389" r:id="rId12"/>
    <p:sldId id="449" r:id="rId13"/>
    <p:sldId id="480" r:id="rId14"/>
    <p:sldId id="391" r:id="rId15"/>
    <p:sldId id="392" r:id="rId16"/>
    <p:sldId id="481" r:id="rId17"/>
    <p:sldId id="482" r:id="rId18"/>
    <p:sldId id="483" r:id="rId19"/>
    <p:sldId id="484" r:id="rId20"/>
    <p:sldId id="397" r:id="rId21"/>
    <p:sldId id="398" r:id="rId22"/>
    <p:sldId id="438" r:id="rId23"/>
    <p:sldId id="439" r:id="rId24"/>
    <p:sldId id="399" r:id="rId25"/>
    <p:sldId id="440" r:id="rId26"/>
    <p:sldId id="441" r:id="rId27"/>
    <p:sldId id="400" r:id="rId28"/>
    <p:sldId id="401" r:id="rId29"/>
    <p:sldId id="402" r:id="rId30"/>
    <p:sldId id="403" r:id="rId31"/>
    <p:sldId id="404" r:id="rId32"/>
    <p:sldId id="405" r:id="rId33"/>
    <p:sldId id="485" r:id="rId34"/>
    <p:sldId id="407" r:id="rId35"/>
    <p:sldId id="460" r:id="rId36"/>
    <p:sldId id="408" r:id="rId37"/>
    <p:sldId id="409" r:id="rId38"/>
    <p:sldId id="410" r:id="rId39"/>
    <p:sldId id="411" r:id="rId40"/>
    <p:sldId id="412" r:id="rId41"/>
    <p:sldId id="413" r:id="rId42"/>
    <p:sldId id="414" r:id="rId43"/>
    <p:sldId id="415" r:id="rId44"/>
    <p:sldId id="416" r:id="rId45"/>
    <p:sldId id="417" r:id="rId46"/>
    <p:sldId id="450" r:id="rId47"/>
    <p:sldId id="486" r:id="rId48"/>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84" charset="-128"/>
        <a:cs typeface="+mn-cs"/>
      </a:defRPr>
    </a:lvl5pPr>
    <a:lvl6pPr marL="2286000" algn="l" defTabSz="914400" rtl="0" eaLnBrk="1" latinLnBrk="0" hangingPunct="1">
      <a:defRPr kumimoji="1" sz="2400" kern="1200">
        <a:solidFill>
          <a:schemeClr val="tx1"/>
        </a:solidFill>
        <a:latin typeface="Arial" charset="0"/>
        <a:ea typeface="ＭＳ Ｐゴシック" pitchFamily="84" charset="-128"/>
        <a:cs typeface="+mn-cs"/>
      </a:defRPr>
    </a:lvl6pPr>
    <a:lvl7pPr marL="2743200" algn="l" defTabSz="914400" rtl="0" eaLnBrk="1" latinLnBrk="0" hangingPunct="1">
      <a:defRPr kumimoji="1" sz="2400" kern="1200">
        <a:solidFill>
          <a:schemeClr val="tx1"/>
        </a:solidFill>
        <a:latin typeface="Arial" charset="0"/>
        <a:ea typeface="ＭＳ Ｐゴシック" pitchFamily="84" charset="-128"/>
        <a:cs typeface="+mn-cs"/>
      </a:defRPr>
    </a:lvl7pPr>
    <a:lvl8pPr marL="3200400" algn="l" defTabSz="914400" rtl="0" eaLnBrk="1" latinLnBrk="0" hangingPunct="1">
      <a:defRPr kumimoji="1" sz="2400" kern="1200">
        <a:solidFill>
          <a:schemeClr val="tx1"/>
        </a:solidFill>
        <a:latin typeface="Arial" charset="0"/>
        <a:ea typeface="ＭＳ Ｐゴシック" pitchFamily="84" charset="-128"/>
        <a:cs typeface="+mn-cs"/>
      </a:defRPr>
    </a:lvl8pPr>
    <a:lvl9pPr marL="3657600" algn="l" defTabSz="914400" rtl="0" eaLnBrk="1" latinLnBrk="0" hangingPunct="1">
      <a:defRPr kumimoji="1"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80" d="100"/>
          <a:sy n="80" d="100"/>
        </p:scale>
        <p:origin x="1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dirty="0"/>
          </a:p>
        </p:txBody>
      </p:sp>
      <p:sp>
        <p:nvSpPr>
          <p:cNvPr id="17411"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dirty="0"/>
          </a:p>
        </p:txBody>
      </p:sp>
      <p:sp>
        <p:nvSpPr>
          <p:cNvPr id="17412"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dirty="0"/>
          </a:p>
        </p:txBody>
      </p:sp>
      <p:sp>
        <p:nvSpPr>
          <p:cNvPr id="17413"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6AA5FEE7-5F65-4C88-943C-5AE05FC4AF77}" type="slidenum">
              <a:rPr lang="en-US" altLang="ja-JP"/>
              <a:pPr>
                <a:defRPr/>
              </a:pPr>
              <a:t>‹#›</a:t>
            </a:fld>
            <a:endParaRPr lang="en-US" altLang="ja-JP" dirty="0"/>
          </a:p>
        </p:txBody>
      </p:sp>
    </p:spTree>
    <p:extLst>
      <p:ext uri="{BB962C8B-B14F-4D97-AF65-F5344CB8AC3E}">
        <p14:creationId xmlns:p14="http://schemas.microsoft.com/office/powerpoint/2010/main" val="2882149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altLang="ja-JP" dirty="0"/>
          </a:p>
        </p:txBody>
      </p:sp>
      <p:sp>
        <p:nvSpPr>
          <p:cNvPr id="39939"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altLang="ja-JP" dirty="0"/>
          </a:p>
        </p:txBody>
      </p:sp>
      <p:sp>
        <p:nvSpPr>
          <p:cNvPr id="9728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994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altLang="ja-JP" dirty="0"/>
          </a:p>
        </p:txBody>
      </p:sp>
      <p:sp>
        <p:nvSpPr>
          <p:cNvPr id="3994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65A42175-20F7-455B-AA47-6303A36C3CCD}" type="slidenum">
              <a:rPr lang="en-US" altLang="ja-JP"/>
              <a:pPr>
                <a:defRPr/>
              </a:pPr>
              <a:t>‹#›</a:t>
            </a:fld>
            <a:endParaRPr lang="en-US" altLang="ja-JP" dirty="0"/>
          </a:p>
        </p:txBody>
      </p:sp>
    </p:spTree>
    <p:extLst>
      <p:ext uri="{BB962C8B-B14F-4D97-AF65-F5344CB8AC3E}">
        <p14:creationId xmlns:p14="http://schemas.microsoft.com/office/powerpoint/2010/main" val="4271739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585AA97-8580-4AF9-9AC8-53403E6E9FEF}" type="slidenum">
              <a:rPr lang="en-US" altLang="ja-JP" sz="1300" smtClean="0"/>
              <a:pPr eaLnBrk="1" hangingPunct="1">
                <a:spcBef>
                  <a:spcPct val="0"/>
                </a:spcBef>
              </a:pPr>
              <a:t>1</a:t>
            </a:fld>
            <a:endParaRPr lang="en-US" altLang="ja-JP" sz="1300" dirty="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951309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74CAA792-8BAC-4199-8D8C-E047DF05F2D1}" type="slidenum">
              <a:rPr lang="en-US" altLang="ja-JP" sz="1300" smtClean="0"/>
              <a:pPr eaLnBrk="1" hangingPunct="1">
                <a:spcBef>
                  <a:spcPct val="0"/>
                </a:spcBef>
              </a:pPr>
              <a:t>11</a:t>
            </a:fld>
            <a:endParaRPr lang="en-US" altLang="ja-JP" sz="1300"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092105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0C6DAF72-1271-4C3D-B127-0D07869B25EE}" type="slidenum">
              <a:rPr lang="en-US" altLang="ja-JP" sz="1300" smtClean="0"/>
              <a:pPr eaLnBrk="1" hangingPunct="1">
                <a:spcBef>
                  <a:spcPct val="0"/>
                </a:spcBef>
              </a:pPr>
              <a:t>14</a:t>
            </a:fld>
            <a:endParaRPr lang="en-US" altLang="ja-JP" sz="1300"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150043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580D5D9E-548E-4EFE-AD86-E09833E19C95}" type="slidenum">
              <a:rPr lang="en-US" altLang="ja-JP" sz="1300" smtClean="0"/>
              <a:pPr eaLnBrk="1" hangingPunct="1">
                <a:spcBef>
                  <a:spcPct val="0"/>
                </a:spcBef>
              </a:pPr>
              <a:t>15</a:t>
            </a:fld>
            <a:endParaRPr lang="en-US" altLang="ja-JP" sz="1300"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65444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2E81734-A1E3-4078-A9B7-07465F1FE3A7}" type="slidenum">
              <a:rPr lang="en-US" altLang="ja-JP" sz="1300" smtClean="0"/>
              <a:pPr eaLnBrk="1" hangingPunct="1">
                <a:spcBef>
                  <a:spcPct val="0"/>
                </a:spcBef>
              </a:pPr>
              <a:t>20</a:t>
            </a:fld>
            <a:endParaRPr lang="en-US" altLang="ja-JP" sz="13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474790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3B5BA75-977F-4C7D-BF57-C5D5FE9F6B8F}" type="slidenum">
              <a:rPr lang="en-US" altLang="ja-JP" sz="1300" smtClean="0"/>
              <a:pPr eaLnBrk="1" hangingPunct="1">
                <a:spcBef>
                  <a:spcPct val="0"/>
                </a:spcBef>
              </a:pPr>
              <a:t>21</a:t>
            </a:fld>
            <a:endParaRPr lang="en-US" altLang="ja-JP" sz="1300"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22854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4D40E30-E8AD-4B8C-B98B-06A96084C32F}" type="slidenum">
              <a:rPr lang="en-US" altLang="ja-JP" sz="1300" smtClean="0"/>
              <a:pPr eaLnBrk="1" hangingPunct="1">
                <a:spcBef>
                  <a:spcPct val="0"/>
                </a:spcBef>
              </a:pPr>
              <a:t>24</a:t>
            </a:fld>
            <a:endParaRPr lang="en-US" altLang="ja-JP" sz="1300"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0802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13B32622-A37E-4D2C-8B82-481F73E68237}" type="slidenum">
              <a:rPr lang="en-US" altLang="ja-JP" sz="1300" smtClean="0"/>
              <a:pPr eaLnBrk="1" hangingPunct="1">
                <a:spcBef>
                  <a:spcPct val="0"/>
                </a:spcBef>
              </a:pPr>
              <a:t>27</a:t>
            </a:fld>
            <a:endParaRPr lang="en-US" altLang="ja-JP" sz="1300"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62750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2CA89E86-E123-42A8-9414-78E816BB2A6E}" type="slidenum">
              <a:rPr lang="en-US" altLang="ja-JP" sz="1300" smtClean="0"/>
              <a:pPr eaLnBrk="1" hangingPunct="1">
                <a:spcBef>
                  <a:spcPct val="0"/>
                </a:spcBef>
              </a:pPr>
              <a:t>28</a:t>
            </a:fld>
            <a:endParaRPr lang="en-US" altLang="ja-JP" sz="1300"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1268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78AFEB1A-03D1-482E-BBF1-4D79F2466AD9}" type="slidenum">
              <a:rPr lang="en-US" altLang="ja-JP" sz="1300" smtClean="0"/>
              <a:pPr eaLnBrk="1" hangingPunct="1">
                <a:spcBef>
                  <a:spcPct val="0"/>
                </a:spcBef>
              </a:pPr>
              <a:t>29</a:t>
            </a:fld>
            <a:endParaRPr lang="en-US" altLang="ja-JP" sz="1300"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927810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B7CF2947-2EA7-4483-9DF2-3EB47B18D87C}" type="slidenum">
              <a:rPr lang="en-US" altLang="ja-JP" sz="1300" smtClean="0"/>
              <a:pPr eaLnBrk="1" hangingPunct="1">
                <a:spcBef>
                  <a:spcPct val="0"/>
                </a:spcBef>
              </a:pPr>
              <a:t>30</a:t>
            </a:fld>
            <a:endParaRPr lang="en-US" altLang="ja-JP" sz="1300"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14629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9F7A267-19D0-4455-9B22-609D514B422C}" type="slidenum">
              <a:rPr lang="en-US" altLang="ja-JP" sz="1300" smtClean="0"/>
              <a:pPr eaLnBrk="1" hangingPunct="1">
                <a:spcBef>
                  <a:spcPct val="0"/>
                </a:spcBef>
              </a:pPr>
              <a:t>2</a:t>
            </a:fld>
            <a:endParaRPr lang="en-US" altLang="ja-JP" sz="1300" dirty="0"/>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356017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DBC8D72-B74C-4DF1-84B3-8E6C4D1BCEAF}" type="slidenum">
              <a:rPr lang="en-US" altLang="ja-JP" sz="1300" smtClean="0"/>
              <a:pPr eaLnBrk="1" hangingPunct="1">
                <a:spcBef>
                  <a:spcPct val="0"/>
                </a:spcBef>
              </a:pPr>
              <a:t>31</a:t>
            </a:fld>
            <a:endParaRPr lang="en-US" altLang="ja-JP" sz="1300"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386859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7ED3DFA0-5934-44B0-AA9E-3EB16C56C6F8}" type="slidenum">
              <a:rPr lang="en-US" altLang="ja-JP" sz="1300" smtClean="0"/>
              <a:pPr eaLnBrk="1" hangingPunct="1">
                <a:spcBef>
                  <a:spcPct val="0"/>
                </a:spcBef>
              </a:pPr>
              <a:t>32</a:t>
            </a:fld>
            <a:endParaRPr lang="en-US" altLang="ja-JP" sz="1300"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3678744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BBD8FA5-4933-41CF-A65A-59E1D2FCF5F4}" type="slidenum">
              <a:rPr lang="en-US" altLang="ja-JP" sz="1300" smtClean="0"/>
              <a:pPr eaLnBrk="1" hangingPunct="1">
                <a:spcBef>
                  <a:spcPct val="0"/>
                </a:spcBef>
              </a:pPr>
              <a:t>34</a:t>
            </a:fld>
            <a:endParaRPr lang="en-US" altLang="ja-JP" sz="1300" dirty="0"/>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084754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3BC9DF2-5EFC-4B69-988C-54F7A4C6256C}" type="slidenum">
              <a:rPr lang="en-US" altLang="ja-JP" sz="1300" smtClean="0"/>
              <a:pPr eaLnBrk="1" hangingPunct="1">
                <a:spcBef>
                  <a:spcPct val="0"/>
                </a:spcBef>
              </a:pPr>
              <a:t>36</a:t>
            </a:fld>
            <a:endParaRPr lang="en-US" altLang="ja-JP" sz="1300" dirty="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10280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7A2669C-F435-408F-82CB-B04AF4299F5F}" type="slidenum">
              <a:rPr lang="en-US" altLang="ja-JP" sz="1300" smtClean="0"/>
              <a:pPr eaLnBrk="1" hangingPunct="1">
                <a:spcBef>
                  <a:spcPct val="0"/>
                </a:spcBef>
              </a:pPr>
              <a:t>37</a:t>
            </a:fld>
            <a:endParaRPr lang="en-US" altLang="ja-JP" sz="1300" dirty="0"/>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337877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4A6B2FE-EE7F-4128-88D3-D5F5042B3ABC}" type="slidenum">
              <a:rPr lang="en-US" altLang="ja-JP" sz="1300" smtClean="0"/>
              <a:pPr eaLnBrk="1" hangingPunct="1">
                <a:spcBef>
                  <a:spcPct val="0"/>
                </a:spcBef>
              </a:pPr>
              <a:t>38</a:t>
            </a:fld>
            <a:endParaRPr lang="en-US" altLang="ja-JP" sz="1300" dirty="0"/>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478813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910EC6F8-9209-4615-AA29-739825F9884D}" type="slidenum">
              <a:rPr lang="en-US" altLang="ja-JP" sz="1300" smtClean="0"/>
              <a:pPr eaLnBrk="1" hangingPunct="1">
                <a:spcBef>
                  <a:spcPct val="0"/>
                </a:spcBef>
              </a:pPr>
              <a:t>39</a:t>
            </a:fld>
            <a:endParaRPr lang="en-US" altLang="ja-JP" sz="1300" dirty="0"/>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574543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B03B8924-CD18-4751-8FEB-578703CF6270}" type="slidenum">
              <a:rPr lang="en-US" altLang="ja-JP" sz="1300" smtClean="0"/>
              <a:pPr eaLnBrk="1" hangingPunct="1">
                <a:spcBef>
                  <a:spcPct val="0"/>
                </a:spcBef>
              </a:pPr>
              <a:t>40</a:t>
            </a:fld>
            <a:endParaRPr lang="en-US" altLang="ja-JP" sz="1300" dirty="0"/>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183601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638B1B2B-25B6-4D7F-992C-87A44CE7AA1D}" type="slidenum">
              <a:rPr lang="en-US" altLang="ja-JP" sz="1300" smtClean="0"/>
              <a:pPr eaLnBrk="1" hangingPunct="1">
                <a:spcBef>
                  <a:spcPct val="0"/>
                </a:spcBef>
              </a:pPr>
              <a:t>41</a:t>
            </a:fld>
            <a:endParaRPr lang="en-US" altLang="ja-JP" sz="1300" dirty="0"/>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20470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88823DFC-C8DA-49E2-825D-4147A955E888}" type="slidenum">
              <a:rPr lang="en-US" altLang="ja-JP" sz="1300" smtClean="0"/>
              <a:pPr eaLnBrk="1" hangingPunct="1">
                <a:spcBef>
                  <a:spcPct val="0"/>
                </a:spcBef>
              </a:pPr>
              <a:t>42</a:t>
            </a:fld>
            <a:endParaRPr lang="en-US" altLang="ja-JP" sz="1300" dirty="0"/>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24239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16685FD-37A7-4A78-B0FB-034948250823}" type="slidenum">
              <a:rPr lang="en-US" altLang="ja-JP" sz="1300" smtClean="0"/>
              <a:pPr eaLnBrk="1" hangingPunct="1">
                <a:spcBef>
                  <a:spcPct val="0"/>
                </a:spcBef>
              </a:pPr>
              <a:t>3</a:t>
            </a:fld>
            <a:endParaRPr lang="en-US" altLang="ja-JP" sz="1300"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2795294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F74340E2-A86B-486E-8A51-E86072EF9E4D}" type="slidenum">
              <a:rPr lang="en-US" altLang="ja-JP" sz="1300" smtClean="0"/>
              <a:pPr eaLnBrk="1" hangingPunct="1">
                <a:spcBef>
                  <a:spcPct val="0"/>
                </a:spcBef>
              </a:pPr>
              <a:t>43</a:t>
            </a:fld>
            <a:endParaRPr lang="en-US" altLang="ja-JP" sz="1300" dirty="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905178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3B80FCE6-6176-4000-B126-131F49A8148A}" type="slidenum">
              <a:rPr lang="en-US" altLang="ja-JP" sz="1300" smtClean="0"/>
              <a:pPr eaLnBrk="1" hangingPunct="1">
                <a:spcBef>
                  <a:spcPct val="0"/>
                </a:spcBef>
              </a:pPr>
              <a:t>44</a:t>
            </a:fld>
            <a:endParaRPr lang="en-US" altLang="ja-JP" sz="1300" dirty="0"/>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661340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95D037B4-83BC-4D4B-96BF-6927B6FB05B6}" type="slidenum">
              <a:rPr lang="en-US" altLang="ja-JP" sz="1300" smtClean="0"/>
              <a:pPr eaLnBrk="1" hangingPunct="1">
                <a:spcBef>
                  <a:spcPct val="0"/>
                </a:spcBef>
              </a:pPr>
              <a:t>45</a:t>
            </a:fld>
            <a:endParaRPr lang="en-US" altLang="ja-JP" sz="1300" dirty="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712860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E894F897-E975-43EF-AC56-A7D120199382}" type="slidenum">
              <a:rPr lang="en-US" altLang="ja-JP" sz="1300" smtClean="0"/>
              <a:pPr eaLnBrk="1" hangingPunct="1">
                <a:spcBef>
                  <a:spcPct val="0"/>
                </a:spcBef>
              </a:pPr>
              <a:t>5</a:t>
            </a:fld>
            <a:endParaRPr lang="en-US" altLang="ja-JP" sz="1300" dirty="0"/>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1092408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65A650AC-DE6B-4F34-AD2D-4304D4664A23}" type="slidenum">
              <a:rPr lang="en-US" altLang="ja-JP" sz="1300" smtClean="0"/>
              <a:pPr eaLnBrk="1" hangingPunct="1">
                <a:spcBef>
                  <a:spcPct val="0"/>
                </a:spcBef>
              </a:pPr>
              <a:t>6</a:t>
            </a:fld>
            <a:endParaRPr lang="en-US" altLang="ja-JP" sz="1300"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78792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9D2453B6-983E-46C2-A92D-DA5710C1B3C9}" type="slidenum">
              <a:rPr lang="en-US" altLang="ja-JP" sz="1300" smtClean="0"/>
              <a:pPr eaLnBrk="1" hangingPunct="1">
                <a:spcBef>
                  <a:spcPct val="0"/>
                </a:spcBef>
              </a:pPr>
              <a:t>7</a:t>
            </a:fld>
            <a:endParaRPr lang="en-US" altLang="ja-JP" sz="1300" dirty="0"/>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43300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D20E3908-A2BD-45B4-BDB7-DAE017849C2B}" type="slidenum">
              <a:rPr lang="en-US" altLang="ja-JP" sz="1300" smtClean="0"/>
              <a:pPr eaLnBrk="1" hangingPunct="1">
                <a:spcBef>
                  <a:spcPct val="0"/>
                </a:spcBef>
              </a:pPr>
              <a:t>8</a:t>
            </a:fld>
            <a:endParaRPr lang="en-US" altLang="ja-JP" sz="1300" dirty="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422977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6DA6FA39-F1F2-4A63-AB34-FE73DC1AC442}" type="slidenum">
              <a:rPr lang="en-US" altLang="ja-JP" sz="1300" smtClean="0"/>
              <a:pPr eaLnBrk="1" hangingPunct="1">
                <a:spcBef>
                  <a:spcPct val="0"/>
                </a:spcBef>
              </a:pPr>
              <a:t>9</a:t>
            </a:fld>
            <a:endParaRPr lang="en-US" altLang="ja-JP" sz="1300" dirty="0"/>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dirty="0"/>
          </a:p>
        </p:txBody>
      </p:sp>
    </p:spTree>
    <p:extLst>
      <p:ext uri="{BB962C8B-B14F-4D97-AF65-F5344CB8AC3E}">
        <p14:creationId xmlns:p14="http://schemas.microsoft.com/office/powerpoint/2010/main" val="3432313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ゴシック" pitchFamily="84" charset="-128"/>
              </a:defRPr>
            </a:lvl1pPr>
            <a:lvl2pPr marL="803275" indent="-307975" eaLnBrk="0" hangingPunct="0">
              <a:spcBef>
                <a:spcPct val="30000"/>
              </a:spcBef>
              <a:defRPr kumimoji="1" sz="1200">
                <a:solidFill>
                  <a:schemeClr val="tx1"/>
                </a:solidFill>
                <a:latin typeface="Arial" charset="0"/>
                <a:ea typeface="ＭＳ Ｐゴシック" pitchFamily="84" charset="-128"/>
              </a:defRPr>
            </a:lvl2pPr>
            <a:lvl3pPr marL="1236663" indent="-246063" eaLnBrk="0" hangingPunct="0">
              <a:spcBef>
                <a:spcPct val="30000"/>
              </a:spcBef>
              <a:defRPr kumimoji="1" sz="1200">
                <a:solidFill>
                  <a:schemeClr val="tx1"/>
                </a:solidFill>
                <a:latin typeface="Arial" charset="0"/>
                <a:ea typeface="ＭＳ Ｐゴシック" pitchFamily="84" charset="-128"/>
              </a:defRPr>
            </a:lvl3pPr>
            <a:lvl4pPr marL="1731963" indent="-246063" eaLnBrk="0" hangingPunct="0">
              <a:spcBef>
                <a:spcPct val="30000"/>
              </a:spcBef>
              <a:defRPr kumimoji="1" sz="1200">
                <a:solidFill>
                  <a:schemeClr val="tx1"/>
                </a:solidFill>
                <a:latin typeface="Arial" charset="0"/>
                <a:ea typeface="ＭＳ Ｐゴシック" pitchFamily="84" charset="-128"/>
              </a:defRPr>
            </a:lvl4pPr>
            <a:lvl5pPr marL="2227263" indent="-246063" eaLnBrk="0" hangingPunct="0">
              <a:spcBef>
                <a:spcPct val="30000"/>
              </a:spcBef>
              <a:defRPr kumimoji="1" sz="1200">
                <a:solidFill>
                  <a:schemeClr val="tx1"/>
                </a:solidFill>
                <a:latin typeface="Arial" charset="0"/>
                <a:ea typeface="ＭＳ Ｐゴシック" pitchFamily="84" charset="-128"/>
              </a:defRPr>
            </a:lvl5pPr>
            <a:lvl6pPr marL="26844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6pPr>
            <a:lvl7pPr marL="31416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7pPr>
            <a:lvl8pPr marL="35988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8pPr>
            <a:lvl9pPr marL="4056063" indent="-246063" eaLnBrk="0" fontAlgn="base" hangingPunct="0">
              <a:spcBef>
                <a:spcPct val="30000"/>
              </a:spcBef>
              <a:spcAft>
                <a:spcPct val="0"/>
              </a:spcAft>
              <a:defRPr kumimoji="1" sz="1200">
                <a:solidFill>
                  <a:schemeClr val="tx1"/>
                </a:solidFill>
                <a:latin typeface="Arial" charset="0"/>
                <a:ea typeface="ＭＳ Ｐゴシック" pitchFamily="84" charset="-128"/>
              </a:defRPr>
            </a:lvl9pPr>
          </a:lstStyle>
          <a:p>
            <a:pPr eaLnBrk="1" hangingPunct="1">
              <a:spcBef>
                <a:spcPct val="0"/>
              </a:spcBef>
            </a:pPr>
            <a:fld id="{411FC6A2-DBC6-4463-833B-9310A77CBB02}" type="slidenum">
              <a:rPr lang="en-US" altLang="ja-JP" sz="1300" smtClean="0"/>
              <a:pPr eaLnBrk="1" hangingPunct="1">
                <a:spcBef>
                  <a:spcPct val="0"/>
                </a:spcBef>
              </a:pPr>
              <a:t>10</a:t>
            </a:fld>
            <a:endParaRPr lang="en-US" altLang="ja-JP" sz="1300"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p>
        </p:txBody>
      </p:sp>
    </p:spTree>
    <p:extLst>
      <p:ext uri="{BB962C8B-B14F-4D97-AF65-F5344CB8AC3E}">
        <p14:creationId xmlns:p14="http://schemas.microsoft.com/office/powerpoint/2010/main" val="1055956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EA13CAD-8BA8-4569-AE8F-CB175347426A}" type="slidenum">
              <a:rPr lang="en-US" altLang="ja-JP"/>
              <a:pPr>
                <a:defRPr/>
              </a:pPr>
              <a:t>‹#›</a:t>
            </a:fld>
            <a:endParaRPr lang="en-US" altLang="ja-JP" dirty="0"/>
          </a:p>
        </p:txBody>
      </p:sp>
    </p:spTree>
    <p:extLst>
      <p:ext uri="{BB962C8B-B14F-4D97-AF65-F5344CB8AC3E}">
        <p14:creationId xmlns:p14="http://schemas.microsoft.com/office/powerpoint/2010/main" val="1239978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916CC147-4B61-4D8B-9B75-045E747B0FF0}" type="slidenum">
              <a:rPr lang="en-US" altLang="ja-JP"/>
              <a:pPr>
                <a:defRPr/>
              </a:pPr>
              <a:t>‹#›</a:t>
            </a:fld>
            <a:endParaRPr lang="en-US" altLang="ja-JP" dirty="0"/>
          </a:p>
        </p:txBody>
      </p:sp>
    </p:spTree>
    <p:extLst>
      <p:ext uri="{BB962C8B-B14F-4D97-AF65-F5344CB8AC3E}">
        <p14:creationId xmlns:p14="http://schemas.microsoft.com/office/powerpoint/2010/main" val="383099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73BDF31C-C3B1-47E7-A6D2-2D093B317118}" type="slidenum">
              <a:rPr lang="en-US" altLang="ja-JP"/>
              <a:pPr>
                <a:defRPr/>
              </a:pPr>
              <a:t>‹#›</a:t>
            </a:fld>
            <a:endParaRPr lang="en-US" altLang="ja-JP" dirty="0"/>
          </a:p>
        </p:txBody>
      </p:sp>
    </p:spTree>
    <p:extLst>
      <p:ext uri="{BB962C8B-B14F-4D97-AF65-F5344CB8AC3E}">
        <p14:creationId xmlns:p14="http://schemas.microsoft.com/office/powerpoint/2010/main" val="29287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FDA4E327-5E01-4B11-84D8-604CFE3D98FF}" type="slidenum">
              <a:rPr lang="en-US" altLang="ja-JP"/>
              <a:pPr>
                <a:defRPr/>
              </a:pPr>
              <a:t>‹#›</a:t>
            </a:fld>
            <a:endParaRPr lang="en-US" altLang="ja-JP" dirty="0"/>
          </a:p>
        </p:txBody>
      </p:sp>
    </p:spTree>
    <p:extLst>
      <p:ext uri="{BB962C8B-B14F-4D97-AF65-F5344CB8AC3E}">
        <p14:creationId xmlns:p14="http://schemas.microsoft.com/office/powerpoint/2010/main" val="126152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pPr>
              <a:defRPr/>
            </a:pPr>
            <a:fld id="{8819EF05-E892-4024-B272-314E33081C7E}" type="slidenum">
              <a:rPr lang="en-US" altLang="ja-JP"/>
              <a:pPr>
                <a:defRPr/>
              </a:pPr>
              <a:t>‹#›</a:t>
            </a:fld>
            <a:endParaRPr lang="en-US" altLang="ja-JP" dirty="0"/>
          </a:p>
        </p:txBody>
      </p:sp>
    </p:spTree>
    <p:extLst>
      <p:ext uri="{BB962C8B-B14F-4D97-AF65-F5344CB8AC3E}">
        <p14:creationId xmlns:p14="http://schemas.microsoft.com/office/powerpoint/2010/main" val="421413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9FC3488B-8FA2-44B2-863B-1C86E7B85894}" type="slidenum">
              <a:rPr lang="en-US" altLang="ja-JP"/>
              <a:pPr>
                <a:defRPr/>
              </a:pPr>
              <a:t>‹#›</a:t>
            </a:fld>
            <a:endParaRPr lang="en-US" altLang="ja-JP" dirty="0"/>
          </a:p>
        </p:txBody>
      </p:sp>
    </p:spTree>
    <p:extLst>
      <p:ext uri="{BB962C8B-B14F-4D97-AF65-F5344CB8AC3E}">
        <p14:creationId xmlns:p14="http://schemas.microsoft.com/office/powerpoint/2010/main" val="41989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pPr>
              <a:defRPr/>
            </a:pPr>
            <a:fld id="{E46F6B54-1F6B-4D49-A1D1-DE10F9651F26}" type="slidenum">
              <a:rPr lang="en-US" altLang="ja-JP"/>
              <a:pPr>
                <a:defRPr/>
              </a:pPr>
              <a:t>‹#›</a:t>
            </a:fld>
            <a:endParaRPr lang="en-US" altLang="ja-JP" dirty="0"/>
          </a:p>
        </p:txBody>
      </p:sp>
    </p:spTree>
    <p:extLst>
      <p:ext uri="{BB962C8B-B14F-4D97-AF65-F5344CB8AC3E}">
        <p14:creationId xmlns:p14="http://schemas.microsoft.com/office/powerpoint/2010/main" val="127309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0538343F-4D4D-42EA-A070-CF3C3E863D5A}" type="slidenum">
              <a:rPr lang="en-US" altLang="ja-JP"/>
              <a:pPr>
                <a:defRPr/>
              </a:pPr>
              <a:t>‹#›</a:t>
            </a:fld>
            <a:endParaRPr lang="en-US" altLang="ja-JP" dirty="0"/>
          </a:p>
        </p:txBody>
      </p:sp>
    </p:spTree>
    <p:extLst>
      <p:ext uri="{BB962C8B-B14F-4D97-AF65-F5344CB8AC3E}">
        <p14:creationId xmlns:p14="http://schemas.microsoft.com/office/powerpoint/2010/main" val="400968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B54F59AA-1D51-44AA-96F7-CEE839B3EAF2}" type="slidenum">
              <a:rPr lang="en-US" altLang="ja-JP"/>
              <a:pPr>
                <a:defRPr/>
              </a:pPr>
              <a:t>‹#›</a:t>
            </a:fld>
            <a:endParaRPr lang="en-US" altLang="ja-JP" dirty="0"/>
          </a:p>
        </p:txBody>
      </p:sp>
    </p:spTree>
    <p:extLst>
      <p:ext uri="{BB962C8B-B14F-4D97-AF65-F5344CB8AC3E}">
        <p14:creationId xmlns:p14="http://schemas.microsoft.com/office/powerpoint/2010/main" val="76758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CC87B644-E39B-46D5-81B1-4663F932FF38}" type="slidenum">
              <a:rPr lang="en-US" altLang="ja-JP"/>
              <a:pPr>
                <a:defRPr/>
              </a:pPr>
              <a:t>‹#›</a:t>
            </a:fld>
            <a:endParaRPr lang="en-US" altLang="ja-JP" dirty="0"/>
          </a:p>
        </p:txBody>
      </p:sp>
    </p:spTree>
    <p:extLst>
      <p:ext uri="{BB962C8B-B14F-4D97-AF65-F5344CB8AC3E}">
        <p14:creationId xmlns:p14="http://schemas.microsoft.com/office/powerpoint/2010/main" val="48969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pPr>
              <a:defRPr/>
            </a:pPr>
            <a:fld id="{7D018457-4084-40C6-8551-9A4CFFC28373}" type="slidenum">
              <a:rPr lang="en-US" altLang="ja-JP"/>
              <a:pPr>
                <a:defRPr/>
              </a:pPr>
              <a:t>‹#›</a:t>
            </a:fld>
            <a:endParaRPr lang="en-US" altLang="ja-JP" dirty="0"/>
          </a:p>
        </p:txBody>
      </p:sp>
    </p:spTree>
    <p:extLst>
      <p:ext uri="{BB962C8B-B14F-4D97-AF65-F5344CB8AC3E}">
        <p14:creationId xmlns:p14="http://schemas.microsoft.com/office/powerpoint/2010/main" val="87544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6C39770D-4C4C-4D44-ABD6-003C9D8DA880}"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84"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84"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84"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84" charset="-128"/>
        </a:defRPr>
      </a:lvl5pPr>
      <a:lvl6pPr marL="457200" algn="ctr" rtl="0" fontAlgn="base">
        <a:spcBef>
          <a:spcPct val="0"/>
        </a:spcBef>
        <a:spcAft>
          <a:spcPct val="0"/>
        </a:spcAft>
        <a:defRPr kumimoji="1" sz="4400">
          <a:solidFill>
            <a:schemeClr val="tx2"/>
          </a:solidFill>
          <a:latin typeface="Arial" charset="0"/>
          <a:ea typeface="ＭＳ Ｐゴシック" pitchFamily="84" charset="-128"/>
        </a:defRPr>
      </a:lvl6pPr>
      <a:lvl7pPr marL="914400" algn="ctr" rtl="0" fontAlgn="base">
        <a:spcBef>
          <a:spcPct val="0"/>
        </a:spcBef>
        <a:spcAft>
          <a:spcPct val="0"/>
        </a:spcAft>
        <a:defRPr kumimoji="1" sz="4400">
          <a:solidFill>
            <a:schemeClr val="tx2"/>
          </a:solidFill>
          <a:latin typeface="Arial" charset="0"/>
          <a:ea typeface="ＭＳ Ｐゴシック" pitchFamily="84" charset="-128"/>
        </a:defRPr>
      </a:lvl7pPr>
      <a:lvl8pPr marL="1371600" algn="ctr" rtl="0" fontAlgn="base">
        <a:spcBef>
          <a:spcPct val="0"/>
        </a:spcBef>
        <a:spcAft>
          <a:spcPct val="0"/>
        </a:spcAft>
        <a:defRPr kumimoji="1" sz="4400">
          <a:solidFill>
            <a:schemeClr val="tx2"/>
          </a:solidFill>
          <a:latin typeface="Arial" charset="0"/>
          <a:ea typeface="ＭＳ Ｐゴシック" pitchFamily="84" charset="-128"/>
        </a:defRPr>
      </a:lvl8pPr>
      <a:lvl9pPr marL="1828800" algn="ctr" rtl="0" fontAlgn="base">
        <a:spcBef>
          <a:spcPct val="0"/>
        </a:spcBef>
        <a:spcAft>
          <a:spcPct val="0"/>
        </a:spcAft>
        <a:defRPr kumimoji="1" sz="4400">
          <a:solidFill>
            <a:schemeClr val="tx2"/>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089767" y="1128713"/>
            <a:ext cx="49279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0"/>
              </a:spcBef>
              <a:buFontTx/>
              <a:buNone/>
            </a:pPr>
            <a:r>
              <a:rPr lang="ja-JP" altLang="en-US" sz="4800" dirty="0"/>
              <a:t>４．望遠鏡のしくみ</a:t>
            </a:r>
            <a:endParaRPr lang="en-US" altLang="ja-JP" sz="4800" dirty="0"/>
          </a:p>
          <a:p>
            <a:pPr algn="ctr" eaLnBrk="1" hangingPunct="1">
              <a:spcBef>
                <a:spcPct val="0"/>
              </a:spcBef>
              <a:buFontTx/>
              <a:buNone/>
            </a:pPr>
            <a:r>
              <a:rPr lang="en-US" altLang="ja-JP" dirty="0"/>
              <a:t>Mechanism of Telescope</a:t>
            </a:r>
            <a:endParaRPr lang="ja-JP" altLang="en-US" sz="4800" dirty="0"/>
          </a:p>
        </p:txBody>
      </p:sp>
      <p:sp>
        <p:nvSpPr>
          <p:cNvPr id="3" name="テキスト ボックス 1">
            <a:extLst>
              <a:ext uri="{FF2B5EF4-FFF2-40B4-BE49-F238E27FC236}">
                <a16:creationId xmlns:a16="http://schemas.microsoft.com/office/drawing/2014/main" id="{E4405E43-6B6D-48E2-B6A1-89DD78F490A9}"/>
              </a:ext>
            </a:extLst>
          </p:cNvPr>
          <p:cNvSpPr txBox="1"/>
          <p:nvPr/>
        </p:nvSpPr>
        <p:spPr>
          <a:xfrm>
            <a:off x="1889447" y="5714480"/>
            <a:ext cx="5328592"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84" charset="-128"/>
                <a:cs typeface="+mn-cs"/>
              </a:defRPr>
            </a:lvl5pPr>
            <a:lvl6pPr marL="2286000" algn="l" defTabSz="914400" rtl="0" eaLnBrk="1" latinLnBrk="0" hangingPunct="1">
              <a:defRPr kumimoji="1" sz="2400" kern="1200">
                <a:solidFill>
                  <a:schemeClr val="tx1"/>
                </a:solidFill>
                <a:latin typeface="Arial" charset="0"/>
                <a:ea typeface="ＭＳ Ｐゴシック" pitchFamily="84" charset="-128"/>
                <a:cs typeface="+mn-cs"/>
              </a:defRPr>
            </a:lvl6pPr>
            <a:lvl7pPr marL="2743200" algn="l" defTabSz="914400" rtl="0" eaLnBrk="1" latinLnBrk="0" hangingPunct="1">
              <a:defRPr kumimoji="1" sz="2400" kern="1200">
                <a:solidFill>
                  <a:schemeClr val="tx1"/>
                </a:solidFill>
                <a:latin typeface="Arial" charset="0"/>
                <a:ea typeface="ＭＳ Ｐゴシック" pitchFamily="84" charset="-128"/>
                <a:cs typeface="+mn-cs"/>
              </a:defRPr>
            </a:lvl7pPr>
            <a:lvl8pPr marL="3200400" algn="l" defTabSz="914400" rtl="0" eaLnBrk="1" latinLnBrk="0" hangingPunct="1">
              <a:defRPr kumimoji="1" sz="2400" kern="1200">
                <a:solidFill>
                  <a:schemeClr val="tx1"/>
                </a:solidFill>
                <a:latin typeface="Arial" charset="0"/>
                <a:ea typeface="ＭＳ Ｐゴシック" pitchFamily="84" charset="-128"/>
                <a:cs typeface="+mn-cs"/>
              </a:defRPr>
            </a:lvl8pPr>
            <a:lvl9pPr marL="3657600" algn="l" defTabSz="914400" rtl="0" eaLnBrk="1" latinLnBrk="0" hangingPunct="1">
              <a:defRPr kumimoji="1" sz="2400" kern="1200">
                <a:solidFill>
                  <a:schemeClr val="tx1"/>
                </a:solidFill>
                <a:latin typeface="Arial" charset="0"/>
                <a:ea typeface="ＭＳ Ｐゴシック" pitchFamily="84" charset="-128"/>
                <a:cs typeface="+mn-cs"/>
              </a:defRPr>
            </a:lvl9pPr>
          </a:lstStyle>
          <a:p>
            <a:pPr algn="ctr"/>
            <a:r>
              <a:rPr kumimoji="1" lang="en-US" altLang="ja-JP" sz="1200" dirty="0"/>
              <a:t>English translation by Tomita Akihiko and Lieza Crisostomo, 11 March 2019</a:t>
            </a:r>
            <a:endParaRPr kumimoji="1" lang="ja-JP"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83568" y="548680"/>
            <a:ext cx="8136904"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望遠鏡を２種類に分類する</a:t>
            </a:r>
            <a:endParaRPr lang="en-US" altLang="ja-JP" sz="3600" dirty="0"/>
          </a:p>
          <a:p>
            <a:pPr eaLnBrk="1" hangingPunct="1">
              <a:spcBef>
                <a:spcPts val="0"/>
              </a:spcBef>
              <a:buFontTx/>
              <a:buNone/>
            </a:pPr>
            <a:r>
              <a:rPr lang="en-US" altLang="ja-JP" sz="2400" dirty="0"/>
              <a:t>Two types of the telescope</a:t>
            </a:r>
            <a:endParaRPr lang="ja-JP" altLang="en-US" sz="2400" dirty="0"/>
          </a:p>
          <a:p>
            <a:pPr eaLnBrk="1" hangingPunct="1">
              <a:spcBef>
                <a:spcPct val="50000"/>
              </a:spcBef>
              <a:buFontTx/>
              <a:buNone/>
            </a:pPr>
            <a:r>
              <a:rPr lang="ja-JP" altLang="en-US" sz="3600" dirty="0"/>
              <a:t>屈折望遠鏡  </a:t>
            </a:r>
            <a:r>
              <a:rPr lang="en-US" altLang="ja-JP" sz="3600" dirty="0"/>
              <a:t>refractor</a:t>
            </a:r>
            <a:endParaRPr lang="ja-JP" altLang="en-US" sz="3600" dirty="0"/>
          </a:p>
          <a:p>
            <a:pPr eaLnBrk="1" hangingPunct="1">
              <a:spcBef>
                <a:spcPct val="0"/>
              </a:spcBef>
              <a:buFontTx/>
              <a:buNone/>
            </a:pPr>
            <a:r>
              <a:rPr lang="ja-JP" altLang="en-US" sz="3600" dirty="0"/>
              <a:t>　凸レンズで実像を作るもの</a:t>
            </a:r>
            <a:endParaRPr lang="en-US" altLang="ja-JP" sz="3600" dirty="0"/>
          </a:p>
          <a:p>
            <a:pPr eaLnBrk="1" hangingPunct="1">
              <a:spcBef>
                <a:spcPct val="0"/>
              </a:spcBef>
              <a:buFontTx/>
              <a:buNone/>
            </a:pPr>
            <a:r>
              <a:rPr lang="ja-JP" altLang="en-US" sz="2000" dirty="0"/>
              <a:t>     </a:t>
            </a:r>
            <a:r>
              <a:rPr lang="en-US" altLang="ja-JP" sz="2000" dirty="0"/>
              <a:t>A convex lens makes the image.</a:t>
            </a:r>
            <a:endParaRPr lang="ja-JP" altLang="en-US" sz="2000" dirty="0"/>
          </a:p>
          <a:p>
            <a:pPr eaLnBrk="1" hangingPunct="1">
              <a:spcBef>
                <a:spcPct val="0"/>
              </a:spcBef>
              <a:buFontTx/>
              <a:buNone/>
            </a:pPr>
            <a:r>
              <a:rPr lang="ja-JP" altLang="en-US" sz="3600" dirty="0"/>
              <a:t>　（レンズ だから→屈折）  </a:t>
            </a:r>
            <a:r>
              <a:rPr lang="en-US" altLang="ja-JP" sz="2000" dirty="0"/>
              <a:t>lens </a:t>
            </a:r>
            <a:r>
              <a:rPr lang="ja-JP" altLang="en-US" sz="2000" dirty="0"/>
              <a:t>→ </a:t>
            </a:r>
            <a:r>
              <a:rPr lang="en-US" altLang="ja-JP" sz="2000" dirty="0"/>
              <a:t>refraction</a:t>
            </a:r>
            <a:endParaRPr lang="ja-JP" altLang="en-US" sz="2000" dirty="0"/>
          </a:p>
          <a:p>
            <a:pPr eaLnBrk="1" hangingPunct="1">
              <a:spcBef>
                <a:spcPct val="50000"/>
              </a:spcBef>
              <a:buFontTx/>
              <a:buNone/>
            </a:pPr>
            <a:r>
              <a:rPr lang="ja-JP" altLang="en-US" sz="3600" dirty="0"/>
              <a:t>反射望遠鏡  </a:t>
            </a:r>
            <a:r>
              <a:rPr lang="en-US" altLang="ja-JP" sz="3600" dirty="0"/>
              <a:t>reflector</a:t>
            </a:r>
            <a:endParaRPr lang="ja-JP" altLang="en-US" sz="3600" dirty="0"/>
          </a:p>
          <a:p>
            <a:pPr eaLnBrk="1" hangingPunct="1">
              <a:spcBef>
                <a:spcPct val="0"/>
              </a:spcBef>
              <a:buFontTx/>
              <a:buNone/>
            </a:pPr>
            <a:r>
              <a:rPr lang="ja-JP" altLang="en-US" sz="3600" dirty="0"/>
              <a:t>　凹面鏡で実像を作るもの</a:t>
            </a:r>
            <a:endParaRPr lang="en-US" altLang="ja-JP" sz="3600" dirty="0"/>
          </a:p>
          <a:p>
            <a:pPr eaLnBrk="1" hangingPunct="1">
              <a:spcBef>
                <a:spcPct val="0"/>
              </a:spcBef>
              <a:buFontTx/>
              <a:buNone/>
            </a:pPr>
            <a:r>
              <a:rPr lang="en-US" altLang="ja-JP" sz="2000" dirty="0"/>
              <a:t>     A concave mirror makes the image.</a:t>
            </a:r>
            <a:endParaRPr lang="ja-JP" altLang="en-US" sz="2000" dirty="0"/>
          </a:p>
          <a:p>
            <a:pPr eaLnBrk="1" hangingPunct="1">
              <a:spcBef>
                <a:spcPct val="0"/>
              </a:spcBef>
              <a:buFontTx/>
              <a:buNone/>
            </a:pPr>
            <a:r>
              <a:rPr lang="ja-JP" altLang="en-US" sz="3600" dirty="0"/>
              <a:t>　（鏡 だから→反射） </a:t>
            </a:r>
            <a:r>
              <a:rPr lang="ja-JP" altLang="en-US" sz="1800" dirty="0"/>
              <a:t> </a:t>
            </a:r>
            <a:r>
              <a:rPr lang="en-US" altLang="ja-JP" sz="1800" dirty="0"/>
              <a:t>mirror </a:t>
            </a:r>
            <a:r>
              <a:rPr lang="ja-JP" altLang="en-US" sz="1800" dirty="0"/>
              <a:t>→ </a:t>
            </a:r>
            <a:r>
              <a:rPr lang="en-US" altLang="ja-JP" sz="1800" dirty="0"/>
              <a:t>reflection</a:t>
            </a:r>
            <a:endParaRPr lang="ja-JP" alt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0" name="Picture 20" descr=" 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703" y="2546648"/>
            <a:ext cx="377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2" name="Picture 2" descr="Kep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28" y="1632248"/>
            <a:ext cx="60960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3"/>
          <p:cNvSpPr txBox="1">
            <a:spLocks noChangeArrowheads="1"/>
          </p:cNvSpPr>
          <p:nvPr/>
        </p:nvSpPr>
        <p:spPr bwMode="auto">
          <a:xfrm>
            <a:off x="323528" y="260648"/>
            <a:ext cx="548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屈折望遠鏡　（ケプラー式）</a:t>
            </a:r>
            <a:endParaRPr lang="en-US" altLang="ja-JP" sz="3600" dirty="0"/>
          </a:p>
          <a:p>
            <a:pPr eaLnBrk="1" hangingPunct="1">
              <a:spcBef>
                <a:spcPts val="0"/>
              </a:spcBef>
              <a:buFontTx/>
              <a:buNone/>
            </a:pPr>
            <a:r>
              <a:rPr lang="en-US" altLang="ja-JP" sz="2000" dirty="0"/>
              <a:t>Refractor (Keplerian)</a:t>
            </a:r>
            <a:endParaRPr lang="ja-JP" altLang="en-US" sz="2000" dirty="0"/>
          </a:p>
        </p:txBody>
      </p:sp>
      <p:sp>
        <p:nvSpPr>
          <p:cNvPr id="61444" name="Text Box 4"/>
          <p:cNvSpPr txBox="1">
            <a:spLocks noChangeArrowheads="1"/>
          </p:cNvSpPr>
          <p:nvPr/>
        </p:nvSpPr>
        <p:spPr bwMode="auto">
          <a:xfrm>
            <a:off x="399728" y="4299248"/>
            <a:ext cx="167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対物レンズ</a:t>
            </a:r>
            <a:endParaRPr lang="en-US" altLang="ja-JP" sz="2400" dirty="0"/>
          </a:p>
          <a:p>
            <a:pPr eaLnBrk="1" hangingPunct="1">
              <a:spcBef>
                <a:spcPts val="0"/>
              </a:spcBef>
              <a:buFontTx/>
              <a:buNone/>
            </a:pPr>
            <a:r>
              <a:rPr lang="en-US" altLang="ja-JP" sz="1800" dirty="0"/>
              <a:t>objective lens</a:t>
            </a:r>
            <a:endParaRPr lang="ja-JP" altLang="en-US" sz="1800" dirty="0"/>
          </a:p>
        </p:txBody>
      </p:sp>
      <p:sp>
        <p:nvSpPr>
          <p:cNvPr id="61445" name="Text Box 5"/>
          <p:cNvSpPr txBox="1">
            <a:spLocks noChangeArrowheads="1"/>
          </p:cNvSpPr>
          <p:nvPr/>
        </p:nvSpPr>
        <p:spPr bwMode="auto">
          <a:xfrm>
            <a:off x="4971728" y="3461048"/>
            <a:ext cx="1905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1800" dirty="0"/>
              <a:t>接眼レンズ</a:t>
            </a:r>
          </a:p>
          <a:p>
            <a:pPr algn="ctr" eaLnBrk="1" hangingPunct="1">
              <a:spcBef>
                <a:spcPct val="0"/>
              </a:spcBef>
              <a:buFontTx/>
              <a:buNone/>
            </a:pPr>
            <a:r>
              <a:rPr lang="ja-JP" altLang="en-US" sz="1800" dirty="0"/>
              <a:t>（アイピース）</a:t>
            </a:r>
            <a:endParaRPr lang="en-US" altLang="ja-JP" sz="1800" dirty="0"/>
          </a:p>
          <a:p>
            <a:pPr algn="ctr" eaLnBrk="1" hangingPunct="1">
              <a:spcBef>
                <a:spcPct val="0"/>
              </a:spcBef>
              <a:buFontTx/>
              <a:buNone/>
            </a:pPr>
            <a:r>
              <a:rPr lang="en-US" altLang="ja-JP" sz="1400" dirty="0"/>
              <a:t>eyepiece, ocular lens</a:t>
            </a:r>
            <a:endParaRPr lang="ja-JP" altLang="en-US" sz="1400" dirty="0"/>
          </a:p>
        </p:txBody>
      </p:sp>
      <p:sp>
        <p:nvSpPr>
          <p:cNvPr id="61446" name="Text Box 6"/>
          <p:cNvSpPr txBox="1">
            <a:spLocks noChangeArrowheads="1"/>
          </p:cNvSpPr>
          <p:nvPr/>
        </p:nvSpPr>
        <p:spPr bwMode="auto">
          <a:xfrm>
            <a:off x="5361856" y="1677720"/>
            <a:ext cx="1101824" cy="55399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凸レンズ</a:t>
            </a:r>
            <a:endParaRPr lang="en-US" altLang="ja-JP" sz="1800" dirty="0"/>
          </a:p>
          <a:p>
            <a:pPr eaLnBrk="1" hangingPunct="1">
              <a:spcBef>
                <a:spcPts val="0"/>
              </a:spcBef>
              <a:buFontTx/>
              <a:buNone/>
            </a:pPr>
            <a:r>
              <a:rPr lang="en-US" altLang="ja-JP" sz="1200" dirty="0"/>
              <a:t>convex lens</a:t>
            </a:r>
            <a:endParaRPr lang="ja-JP" altLang="en-US" sz="1200" dirty="0"/>
          </a:p>
        </p:txBody>
      </p:sp>
      <p:sp>
        <p:nvSpPr>
          <p:cNvPr id="61447" name="AutoShape 7"/>
          <p:cNvSpPr>
            <a:spLocks noChangeArrowheads="1"/>
          </p:cNvSpPr>
          <p:nvPr/>
        </p:nvSpPr>
        <p:spPr bwMode="auto">
          <a:xfrm>
            <a:off x="4514528" y="3003848"/>
            <a:ext cx="304800" cy="1219200"/>
          </a:xfrm>
          <a:prstGeom prst="upArrow">
            <a:avLst>
              <a:gd name="adj1" fmla="val 50000"/>
              <a:gd name="adj2" fmla="val 1000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61448" name="Text Box 8"/>
          <p:cNvSpPr txBox="1">
            <a:spLocks noChangeArrowheads="1"/>
          </p:cNvSpPr>
          <p:nvPr/>
        </p:nvSpPr>
        <p:spPr bwMode="auto">
          <a:xfrm>
            <a:off x="2990528" y="4299248"/>
            <a:ext cx="350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solidFill>
                  <a:srgbClr val="FF0000"/>
                </a:solidFill>
              </a:rPr>
              <a:t>ここに倒立実像を作る</a:t>
            </a:r>
          </a:p>
        </p:txBody>
      </p:sp>
      <p:sp>
        <p:nvSpPr>
          <p:cNvPr id="61449" name="Line 9"/>
          <p:cNvSpPr>
            <a:spLocks noChangeShapeType="1"/>
          </p:cNvSpPr>
          <p:nvPr/>
        </p:nvSpPr>
        <p:spPr bwMode="auto">
          <a:xfrm rot="10800000">
            <a:off x="6038528" y="3232448"/>
            <a:ext cx="1143000" cy="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1450" name="Text Box 10"/>
          <p:cNvSpPr txBox="1">
            <a:spLocks noChangeArrowheads="1"/>
          </p:cNvSpPr>
          <p:nvPr/>
        </p:nvSpPr>
        <p:spPr bwMode="auto">
          <a:xfrm>
            <a:off x="6585992" y="3187998"/>
            <a:ext cx="2195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solidFill>
                  <a:srgbClr val="FF0000"/>
                </a:solidFill>
              </a:rPr>
              <a:t>それを「虫めがね」</a:t>
            </a:r>
          </a:p>
          <a:p>
            <a:pPr eaLnBrk="1" hangingPunct="1">
              <a:spcBef>
                <a:spcPct val="0"/>
              </a:spcBef>
              <a:buFontTx/>
              <a:buNone/>
            </a:pPr>
            <a:r>
              <a:rPr lang="ja-JP" altLang="en-US" sz="2000" dirty="0">
                <a:solidFill>
                  <a:srgbClr val="FF0000"/>
                </a:solidFill>
              </a:rPr>
              <a:t>で拡大</a:t>
            </a:r>
          </a:p>
        </p:txBody>
      </p:sp>
      <p:sp>
        <p:nvSpPr>
          <p:cNvPr id="61451" name="Text Box 11"/>
          <p:cNvSpPr txBox="1">
            <a:spLocks noChangeArrowheads="1"/>
          </p:cNvSpPr>
          <p:nvPr/>
        </p:nvSpPr>
        <p:spPr bwMode="auto">
          <a:xfrm>
            <a:off x="6724328" y="1098848"/>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solidFill>
                  <a:schemeClr val="accent2"/>
                </a:solidFill>
              </a:rPr>
              <a:t>無限遠に</a:t>
            </a:r>
          </a:p>
          <a:p>
            <a:pPr eaLnBrk="1" hangingPunct="1">
              <a:spcBef>
                <a:spcPct val="0"/>
              </a:spcBef>
              <a:buFontTx/>
              <a:buNone/>
            </a:pPr>
            <a:r>
              <a:rPr lang="ja-JP" altLang="en-US" sz="2400" dirty="0">
                <a:solidFill>
                  <a:schemeClr val="accent2"/>
                </a:solidFill>
              </a:rPr>
              <a:t>焦点を</a:t>
            </a:r>
          </a:p>
          <a:p>
            <a:pPr eaLnBrk="1" hangingPunct="1">
              <a:spcBef>
                <a:spcPct val="0"/>
              </a:spcBef>
              <a:buFontTx/>
              <a:buNone/>
            </a:pPr>
            <a:r>
              <a:rPr lang="ja-JP" altLang="en-US" sz="2400" dirty="0">
                <a:solidFill>
                  <a:schemeClr val="accent2"/>
                </a:solidFill>
              </a:rPr>
              <a:t>合わせた眼</a:t>
            </a:r>
          </a:p>
        </p:txBody>
      </p:sp>
      <p:sp>
        <p:nvSpPr>
          <p:cNvPr id="61452" name="Line 12"/>
          <p:cNvSpPr>
            <a:spLocks noChangeShapeType="1"/>
          </p:cNvSpPr>
          <p:nvPr/>
        </p:nvSpPr>
        <p:spPr bwMode="auto">
          <a:xfrm flipH="1">
            <a:off x="7067128" y="2241848"/>
            <a:ext cx="457200" cy="4572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1453" name="Text Box 13"/>
          <p:cNvSpPr txBox="1">
            <a:spLocks noChangeArrowheads="1"/>
          </p:cNvSpPr>
          <p:nvPr/>
        </p:nvSpPr>
        <p:spPr bwMode="auto">
          <a:xfrm>
            <a:off x="6267128" y="489248"/>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1800" dirty="0"/>
              <a:t>（実際には、このような</a:t>
            </a:r>
          </a:p>
          <a:p>
            <a:pPr eaLnBrk="1" hangingPunct="1">
              <a:spcBef>
                <a:spcPct val="0"/>
              </a:spcBef>
              <a:buFontTx/>
              <a:buNone/>
            </a:pPr>
            <a:r>
              <a:rPr lang="ja-JP" altLang="en-US" sz="1800" dirty="0"/>
              <a:t>　見方はあまりしない）</a:t>
            </a:r>
          </a:p>
        </p:txBody>
      </p:sp>
      <p:sp>
        <p:nvSpPr>
          <p:cNvPr id="61454" name="Text Box 14"/>
          <p:cNvSpPr txBox="1">
            <a:spLocks noChangeArrowheads="1"/>
          </p:cNvSpPr>
          <p:nvPr/>
        </p:nvSpPr>
        <p:spPr bwMode="auto">
          <a:xfrm>
            <a:off x="2533328" y="4668580"/>
            <a:ext cx="64666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t>この場所に、検出器を置けば、写真になる。</a:t>
            </a:r>
          </a:p>
          <a:p>
            <a:pPr eaLnBrk="1" hangingPunct="1">
              <a:spcBef>
                <a:spcPct val="0"/>
              </a:spcBef>
              <a:buFontTx/>
              <a:buNone/>
            </a:pPr>
            <a:r>
              <a:rPr lang="ja-JP" altLang="en-US" sz="2000" dirty="0"/>
              <a:t>写真は実像を作る位置に検出器を置いたものである。</a:t>
            </a:r>
            <a:endParaRPr lang="en-US" altLang="ja-JP" sz="2000" dirty="0"/>
          </a:p>
          <a:p>
            <a:pPr eaLnBrk="1" hangingPunct="1">
              <a:spcBef>
                <a:spcPct val="0"/>
              </a:spcBef>
              <a:buFontTx/>
              <a:buNone/>
            </a:pPr>
            <a:r>
              <a:rPr lang="en-US" altLang="ja-JP" sz="1200" dirty="0"/>
              <a:t>If we place a detector, such as a camera, we can take a photo of the image.</a:t>
            </a:r>
          </a:p>
          <a:p>
            <a:pPr eaLnBrk="1" hangingPunct="1">
              <a:spcBef>
                <a:spcPct val="0"/>
              </a:spcBef>
              <a:buFontTx/>
              <a:buNone/>
            </a:pPr>
            <a:r>
              <a:rPr lang="en-US" altLang="ja-JP" sz="1200" dirty="0"/>
              <a:t>The camera is a device placed at the position where the real image appears.</a:t>
            </a:r>
            <a:endParaRPr lang="ja-JP" altLang="en-US" sz="1200" dirty="0"/>
          </a:p>
        </p:txBody>
      </p:sp>
      <p:sp>
        <p:nvSpPr>
          <p:cNvPr id="61455" name="Line 15"/>
          <p:cNvSpPr>
            <a:spLocks noChangeShapeType="1"/>
          </p:cNvSpPr>
          <p:nvPr/>
        </p:nvSpPr>
        <p:spPr bwMode="auto">
          <a:xfrm>
            <a:off x="1237928" y="1556048"/>
            <a:ext cx="3429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1456" name="Line 16"/>
          <p:cNvSpPr>
            <a:spLocks noChangeShapeType="1"/>
          </p:cNvSpPr>
          <p:nvPr/>
        </p:nvSpPr>
        <p:spPr bwMode="auto">
          <a:xfrm>
            <a:off x="4666928" y="1556048"/>
            <a:ext cx="1219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1457" name="Text Box 17"/>
          <p:cNvSpPr txBox="1">
            <a:spLocks noChangeArrowheads="1"/>
          </p:cNvSpPr>
          <p:nvPr/>
        </p:nvSpPr>
        <p:spPr bwMode="auto">
          <a:xfrm>
            <a:off x="2990528" y="87024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3600" i="1" dirty="0">
                <a:solidFill>
                  <a:schemeClr val="hlink"/>
                </a:solidFill>
              </a:rPr>
              <a:t>f</a:t>
            </a:r>
            <a:r>
              <a:rPr lang="en-US" altLang="ja-JP" sz="3600" baseline="-25000" dirty="0">
                <a:solidFill>
                  <a:schemeClr val="hlink"/>
                </a:solidFill>
              </a:rPr>
              <a:t>1</a:t>
            </a:r>
            <a:endParaRPr lang="en-US" altLang="ja-JP" sz="3600" dirty="0">
              <a:solidFill>
                <a:schemeClr val="hlink"/>
              </a:solidFill>
            </a:endParaRPr>
          </a:p>
        </p:txBody>
      </p:sp>
      <p:sp>
        <p:nvSpPr>
          <p:cNvPr id="61458" name="Text Box 18"/>
          <p:cNvSpPr txBox="1">
            <a:spLocks noChangeArrowheads="1"/>
          </p:cNvSpPr>
          <p:nvPr/>
        </p:nvSpPr>
        <p:spPr bwMode="auto">
          <a:xfrm>
            <a:off x="4971728" y="870248"/>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3600" i="1" dirty="0">
                <a:solidFill>
                  <a:schemeClr val="hlink"/>
                </a:solidFill>
              </a:rPr>
              <a:t>f</a:t>
            </a:r>
            <a:r>
              <a:rPr lang="en-US" altLang="ja-JP" sz="3600" baseline="-25000" dirty="0">
                <a:solidFill>
                  <a:schemeClr val="hlink"/>
                </a:solidFill>
              </a:rPr>
              <a:t>2</a:t>
            </a:r>
            <a:endParaRPr lang="en-US" altLang="ja-JP" sz="3600" dirty="0">
              <a:solidFill>
                <a:schemeClr val="hlink"/>
              </a:solidFill>
            </a:endParaRPr>
          </a:p>
        </p:txBody>
      </p:sp>
      <p:sp>
        <p:nvSpPr>
          <p:cNvPr id="61459" name="Text Box 19"/>
          <p:cNvSpPr txBox="1">
            <a:spLocks noChangeArrowheads="1"/>
          </p:cNvSpPr>
          <p:nvPr/>
        </p:nvSpPr>
        <p:spPr bwMode="auto">
          <a:xfrm>
            <a:off x="843320" y="5574970"/>
            <a:ext cx="77098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3600" i="1" dirty="0">
                <a:solidFill>
                  <a:schemeClr val="hlink"/>
                </a:solidFill>
              </a:rPr>
              <a:t>f</a:t>
            </a:r>
            <a:r>
              <a:rPr lang="en-US" altLang="ja-JP" sz="3600" baseline="-25000" dirty="0">
                <a:solidFill>
                  <a:schemeClr val="hlink"/>
                </a:solidFill>
              </a:rPr>
              <a:t>1</a:t>
            </a:r>
            <a:r>
              <a:rPr lang="en-US" altLang="ja-JP" sz="3600" dirty="0">
                <a:solidFill>
                  <a:schemeClr val="hlink"/>
                </a:solidFill>
              </a:rPr>
              <a:t>, </a:t>
            </a:r>
            <a:r>
              <a:rPr lang="en-US" altLang="ja-JP" sz="3600" i="1" dirty="0">
                <a:solidFill>
                  <a:schemeClr val="hlink"/>
                </a:solidFill>
              </a:rPr>
              <a:t>f</a:t>
            </a:r>
            <a:r>
              <a:rPr lang="en-US" altLang="ja-JP" sz="3600" baseline="-25000" dirty="0">
                <a:solidFill>
                  <a:schemeClr val="hlink"/>
                </a:solidFill>
              </a:rPr>
              <a:t>2: </a:t>
            </a:r>
            <a:r>
              <a:rPr lang="ja-JP" altLang="en-US" sz="2000" dirty="0">
                <a:solidFill>
                  <a:schemeClr val="hlink"/>
                </a:solidFill>
              </a:rPr>
              <a:t>対物レンズ、接眼レンズ、それぞれの焦点距離</a:t>
            </a:r>
            <a:endParaRPr lang="en-US" altLang="ja-JP" sz="2000" dirty="0">
              <a:solidFill>
                <a:schemeClr val="hlink"/>
              </a:solidFill>
            </a:endParaRPr>
          </a:p>
          <a:p>
            <a:pPr eaLnBrk="1" hangingPunct="1">
              <a:spcBef>
                <a:spcPts val="0"/>
              </a:spcBef>
              <a:buFontTx/>
              <a:buNone/>
            </a:pPr>
            <a:r>
              <a:rPr lang="ja-JP" altLang="en-US" sz="2000" dirty="0">
                <a:solidFill>
                  <a:schemeClr val="hlink"/>
                </a:solidFill>
              </a:rPr>
              <a:t>　　　　　　</a:t>
            </a:r>
            <a:r>
              <a:rPr lang="en-US" altLang="ja-JP" sz="1600" dirty="0">
                <a:solidFill>
                  <a:schemeClr val="hlink"/>
                </a:solidFill>
              </a:rPr>
              <a:t>focal lengths of objective and ocular lenses, respectively</a:t>
            </a:r>
          </a:p>
        </p:txBody>
      </p:sp>
      <p:sp>
        <p:nvSpPr>
          <p:cNvPr id="2" name="テキスト ボックス 1">
            <a:extLst>
              <a:ext uri="{FF2B5EF4-FFF2-40B4-BE49-F238E27FC236}">
                <a16:creationId xmlns:a16="http://schemas.microsoft.com/office/drawing/2014/main" id="{54F7AE85-5C35-4D60-9CB8-C039D8E2FCFC}"/>
              </a:ext>
            </a:extLst>
          </p:cNvPr>
          <p:cNvSpPr txBox="1"/>
          <p:nvPr/>
        </p:nvSpPr>
        <p:spPr>
          <a:xfrm>
            <a:off x="7333928" y="2286298"/>
            <a:ext cx="1447799" cy="1015663"/>
          </a:xfrm>
          <a:prstGeom prst="rect">
            <a:avLst/>
          </a:prstGeom>
          <a:noFill/>
        </p:spPr>
        <p:txBody>
          <a:bodyPr wrap="square" rtlCol="0">
            <a:spAutoFit/>
          </a:bodyPr>
          <a:lstStyle/>
          <a:p>
            <a:r>
              <a:rPr kumimoji="1" lang="en-US" altLang="ja-JP" sz="1200" dirty="0"/>
              <a:t>eye, focusing at  infinity</a:t>
            </a:r>
          </a:p>
          <a:p>
            <a:r>
              <a:rPr lang="en-US" altLang="ja-JP" sz="1200" dirty="0"/>
              <a:t>(In reality, rather than this, we focus a little closer.)</a:t>
            </a:r>
            <a:endParaRPr kumimoji="1" lang="ja-JP" altLang="en-US" sz="1200" dirty="0"/>
          </a:p>
        </p:txBody>
      </p:sp>
      <p:sp>
        <p:nvSpPr>
          <p:cNvPr id="3" name="テキスト ボックス 2">
            <a:extLst>
              <a:ext uri="{FF2B5EF4-FFF2-40B4-BE49-F238E27FC236}">
                <a16:creationId xmlns:a16="http://schemas.microsoft.com/office/drawing/2014/main" id="{3CBACC79-C63A-4897-8DEB-AA8E9B8475D3}"/>
              </a:ext>
            </a:extLst>
          </p:cNvPr>
          <p:cNvSpPr txBox="1"/>
          <p:nvPr/>
        </p:nvSpPr>
        <p:spPr>
          <a:xfrm>
            <a:off x="2247905" y="4098707"/>
            <a:ext cx="2723823" cy="369332"/>
          </a:xfrm>
          <a:prstGeom prst="rect">
            <a:avLst/>
          </a:prstGeom>
          <a:noFill/>
        </p:spPr>
        <p:txBody>
          <a:bodyPr wrap="none" rtlCol="0">
            <a:spAutoFit/>
          </a:bodyPr>
          <a:lstStyle/>
          <a:p>
            <a:r>
              <a:rPr lang="en-US" altLang="ja-JP" sz="1800" dirty="0"/>
              <a:t>a</a:t>
            </a:r>
            <a:r>
              <a:rPr kumimoji="1" lang="en-US" altLang="ja-JP" sz="1800" dirty="0"/>
              <a:t> flipped real image here</a:t>
            </a:r>
            <a:endParaRPr kumimoji="1" lang="ja-JP" altLang="en-US" sz="1800" dirty="0"/>
          </a:p>
        </p:txBody>
      </p:sp>
      <p:sp>
        <p:nvSpPr>
          <p:cNvPr id="4" name="テキスト ボックス 3">
            <a:extLst>
              <a:ext uri="{FF2B5EF4-FFF2-40B4-BE49-F238E27FC236}">
                <a16:creationId xmlns:a16="http://schemas.microsoft.com/office/drawing/2014/main" id="{5F4A9C33-6B6B-43F8-B695-2EA9D14BD533}"/>
              </a:ext>
            </a:extLst>
          </p:cNvPr>
          <p:cNvSpPr txBox="1"/>
          <p:nvPr/>
        </p:nvSpPr>
        <p:spPr>
          <a:xfrm>
            <a:off x="6819905" y="3756918"/>
            <a:ext cx="1981200" cy="923330"/>
          </a:xfrm>
          <a:prstGeom prst="rect">
            <a:avLst/>
          </a:prstGeom>
          <a:noFill/>
        </p:spPr>
        <p:txBody>
          <a:bodyPr wrap="square" rtlCol="0">
            <a:spAutoFit/>
          </a:bodyPr>
          <a:lstStyle/>
          <a:p>
            <a:r>
              <a:rPr kumimoji="1" lang="en-US" altLang="ja-JP" sz="1800" dirty="0"/>
              <a:t>The real image </a:t>
            </a:r>
            <a:r>
              <a:rPr lang="en-US" altLang="ja-JP" sz="1800" dirty="0"/>
              <a:t>is enlarged by this “magnifying” lens.</a:t>
            </a:r>
            <a:endParaRPr kumimoji="1" lang="ja-JP"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テキスト ボックス 1"/>
          <p:cNvSpPr txBox="1">
            <a:spLocks noChangeArrowheads="1"/>
          </p:cNvSpPr>
          <p:nvPr/>
        </p:nvSpPr>
        <p:spPr bwMode="auto">
          <a:xfrm>
            <a:off x="1000125" y="764704"/>
            <a:ext cx="7286625"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クイズ　</a:t>
            </a:r>
            <a:r>
              <a:rPr lang="en-US" altLang="ja-JP" sz="2400" dirty="0"/>
              <a:t>Quiz</a:t>
            </a:r>
          </a:p>
          <a:p>
            <a:pPr eaLnBrk="1" hangingPunct="1">
              <a:spcBef>
                <a:spcPct val="0"/>
              </a:spcBef>
              <a:buFontTx/>
              <a:buNone/>
            </a:pPr>
            <a:endParaRPr lang="en-US" altLang="ja-JP" sz="2400" dirty="0"/>
          </a:p>
          <a:p>
            <a:pPr eaLnBrk="1" hangingPunct="1">
              <a:spcBef>
                <a:spcPct val="0"/>
              </a:spcBef>
              <a:buFontTx/>
              <a:buNone/>
            </a:pPr>
            <a:r>
              <a:rPr lang="ja-JP" altLang="en-US" sz="2400" dirty="0"/>
              <a:t>望遠鏡は、まず（　　</a:t>
            </a:r>
            <a:r>
              <a:rPr lang="en-US" altLang="ja-JP" sz="2400" dirty="0"/>
              <a:t>a</a:t>
            </a:r>
            <a:r>
              <a:rPr lang="ja-JP" altLang="en-US" sz="2400" dirty="0"/>
              <a:t>　　）で、天体の（　　</a:t>
            </a:r>
            <a:r>
              <a:rPr lang="en-US" altLang="ja-JP" sz="2400" dirty="0"/>
              <a:t>b</a:t>
            </a:r>
            <a:r>
              <a:rPr lang="ja-JP" altLang="en-US" sz="2400" dirty="0"/>
              <a:t>　　）を作る。</a:t>
            </a:r>
            <a:endParaRPr lang="en-US" altLang="ja-JP" sz="2400" dirty="0"/>
          </a:p>
          <a:p>
            <a:pPr eaLnBrk="1" hangingPunct="1">
              <a:spcBef>
                <a:spcPct val="0"/>
              </a:spcBef>
              <a:buFontTx/>
              <a:buNone/>
            </a:pPr>
            <a:r>
              <a:rPr lang="ja-JP" altLang="en-US" sz="2400" dirty="0"/>
              <a:t>その（　　</a:t>
            </a:r>
            <a:r>
              <a:rPr lang="en-US" altLang="ja-JP" sz="2400" dirty="0"/>
              <a:t>b</a:t>
            </a:r>
            <a:r>
              <a:rPr lang="ja-JP" altLang="en-US" sz="2400" dirty="0"/>
              <a:t>　　）を、写真に撮ったり、</a:t>
            </a:r>
            <a:endParaRPr lang="en-US" altLang="ja-JP" sz="2400" dirty="0"/>
          </a:p>
          <a:p>
            <a:pPr eaLnBrk="1" hangingPunct="1">
              <a:spcBef>
                <a:spcPct val="0"/>
              </a:spcBef>
              <a:buFontTx/>
              <a:buNone/>
            </a:pPr>
            <a:r>
              <a:rPr lang="ja-JP" altLang="en-US" sz="2400" dirty="0"/>
              <a:t>（　　</a:t>
            </a:r>
            <a:r>
              <a:rPr lang="en-US" altLang="ja-JP" sz="2400" dirty="0"/>
              <a:t>c</a:t>
            </a:r>
            <a:r>
              <a:rPr lang="ja-JP" altLang="en-US" sz="2400" dirty="0"/>
              <a:t>　　）でさらに拡大して眼視したりする。</a:t>
            </a:r>
            <a:endParaRPr lang="en-US" altLang="ja-JP" sz="2400" dirty="0"/>
          </a:p>
          <a:p>
            <a:pPr eaLnBrk="1" hangingPunct="1">
              <a:spcBef>
                <a:spcPct val="0"/>
              </a:spcBef>
              <a:buFontTx/>
              <a:buNone/>
            </a:pPr>
            <a:r>
              <a:rPr lang="en-US" altLang="ja-JP" sz="1800" dirty="0"/>
              <a:t>A telescope makes ( b ) by ( a ) in the first place.</a:t>
            </a:r>
          </a:p>
          <a:p>
            <a:pPr eaLnBrk="1" hangingPunct="1">
              <a:spcBef>
                <a:spcPct val="0"/>
              </a:spcBef>
              <a:buFontTx/>
              <a:buNone/>
            </a:pPr>
            <a:r>
              <a:rPr lang="en-US" altLang="ja-JP" sz="1800" dirty="0"/>
              <a:t>( b ) can be photographed.</a:t>
            </a:r>
          </a:p>
          <a:p>
            <a:pPr eaLnBrk="1" hangingPunct="1">
              <a:spcBef>
                <a:spcPct val="0"/>
              </a:spcBef>
              <a:buFontTx/>
              <a:buNone/>
            </a:pPr>
            <a:r>
              <a:rPr lang="en-US" altLang="ja-JP" sz="1800" dirty="0"/>
              <a:t>The enlarged ( b ) can be viewed through ( c ).</a:t>
            </a:r>
            <a:endParaRPr lang="ja-JP" altLang="en-US" sz="1800" dirty="0"/>
          </a:p>
        </p:txBody>
      </p:sp>
      <p:sp>
        <p:nvSpPr>
          <p:cNvPr id="3" name="テキスト ボックス 2"/>
          <p:cNvSpPr txBox="1">
            <a:spLocks noChangeArrowheads="1"/>
          </p:cNvSpPr>
          <p:nvPr/>
        </p:nvSpPr>
        <p:spPr bwMode="auto">
          <a:xfrm>
            <a:off x="1000125" y="3857625"/>
            <a:ext cx="7215188"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2400" dirty="0"/>
              <a:t>a </a:t>
            </a:r>
            <a:r>
              <a:rPr lang="ja-JP" altLang="en-US" sz="2400" dirty="0"/>
              <a:t>対物レンズ（屈折望遠鏡なら）、</a:t>
            </a:r>
            <a:endParaRPr lang="en-US" altLang="ja-JP" sz="2400" dirty="0"/>
          </a:p>
          <a:p>
            <a:pPr eaLnBrk="1" hangingPunct="1">
              <a:spcBef>
                <a:spcPct val="0"/>
              </a:spcBef>
              <a:buFontTx/>
              <a:buNone/>
            </a:pPr>
            <a:r>
              <a:rPr lang="ja-JP" altLang="en-US" sz="2400" dirty="0"/>
              <a:t>　あるいは主鏡（反射望遠鏡なら）</a:t>
            </a:r>
            <a:endParaRPr lang="en-US" altLang="ja-JP" sz="2400" dirty="0"/>
          </a:p>
          <a:p>
            <a:pPr eaLnBrk="1" hangingPunct="1">
              <a:spcBef>
                <a:spcPct val="0"/>
              </a:spcBef>
              <a:buFontTx/>
              <a:buNone/>
            </a:pPr>
            <a:r>
              <a:rPr lang="en-US" altLang="ja-JP" sz="2400" dirty="0"/>
              <a:t>b </a:t>
            </a:r>
            <a:r>
              <a:rPr lang="ja-JP" altLang="en-US" sz="2400" dirty="0"/>
              <a:t>像（実像）</a:t>
            </a:r>
            <a:endParaRPr lang="en-US" altLang="ja-JP" sz="2400" dirty="0"/>
          </a:p>
          <a:p>
            <a:pPr eaLnBrk="1" hangingPunct="1">
              <a:spcBef>
                <a:spcPct val="0"/>
              </a:spcBef>
              <a:buFontTx/>
              <a:buNone/>
            </a:pPr>
            <a:r>
              <a:rPr lang="en-US" altLang="ja-JP" sz="2400" dirty="0"/>
              <a:t>c </a:t>
            </a:r>
            <a:r>
              <a:rPr lang="ja-JP" altLang="en-US" sz="2400" dirty="0"/>
              <a:t>接眼レンズ</a:t>
            </a:r>
            <a:endParaRPr lang="en-US" altLang="ja-JP" sz="2400" dirty="0"/>
          </a:p>
          <a:p>
            <a:pPr eaLnBrk="1" hangingPunct="1">
              <a:spcBef>
                <a:spcPct val="0"/>
              </a:spcBef>
              <a:buFontTx/>
              <a:buNone/>
            </a:pPr>
            <a:r>
              <a:rPr lang="en-US" altLang="ja-JP" sz="1800" dirty="0"/>
              <a:t>a: objective lens (for a refractor), or main mirror (for a reflector)</a:t>
            </a:r>
          </a:p>
          <a:p>
            <a:pPr eaLnBrk="1" hangingPunct="1">
              <a:spcBef>
                <a:spcPct val="0"/>
              </a:spcBef>
              <a:buFontTx/>
              <a:buNone/>
            </a:pPr>
            <a:r>
              <a:rPr lang="en-US" altLang="ja-JP" sz="1800" dirty="0"/>
              <a:t>b: image (real image)</a:t>
            </a:r>
          </a:p>
          <a:p>
            <a:pPr eaLnBrk="1" hangingPunct="1">
              <a:spcBef>
                <a:spcPct val="0"/>
              </a:spcBef>
              <a:buFontTx/>
              <a:buNone/>
            </a:pPr>
            <a:r>
              <a:rPr lang="en-US" altLang="ja-JP" sz="1800" dirty="0"/>
              <a:t>c: eyepiece (ocular lens)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 Galil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84303"/>
            <a:ext cx="5943600" cy="2760663"/>
          </a:xfrm>
          <a:prstGeom prst="rect">
            <a:avLst/>
          </a:prstGeom>
          <a:noFill/>
          <a:extLst>
            <a:ext uri="{909E8E84-426E-40DD-AFC4-6F175D3DCCD1}">
              <a14:hiddenFill xmlns:a14="http://schemas.microsoft.com/office/drawing/2010/main">
                <a:solidFill>
                  <a:srgbClr val="FFFFFF"/>
                </a:solidFill>
              </a14:hiddenFill>
            </a:ext>
          </a:extLst>
        </p:spPr>
      </p:pic>
      <p:sp>
        <p:nvSpPr>
          <p:cNvPr id="273411" name="Text Box 3"/>
          <p:cNvSpPr txBox="1">
            <a:spLocks noChangeArrowheads="1"/>
          </p:cNvSpPr>
          <p:nvPr/>
        </p:nvSpPr>
        <p:spPr bwMode="auto">
          <a:xfrm>
            <a:off x="681336" y="325495"/>
            <a:ext cx="8136904"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t>屈折望遠鏡　（ガリレオ式） </a:t>
            </a:r>
            <a:r>
              <a:rPr lang="en-US" altLang="ja-JP" dirty="0"/>
              <a:t>refractor (Galilean)</a:t>
            </a:r>
            <a:endParaRPr lang="ja-JP" altLang="en-US" dirty="0"/>
          </a:p>
        </p:txBody>
      </p:sp>
      <p:sp>
        <p:nvSpPr>
          <p:cNvPr id="273412" name="Text Box 4"/>
          <p:cNvSpPr txBox="1">
            <a:spLocks noChangeArrowheads="1"/>
          </p:cNvSpPr>
          <p:nvPr/>
        </p:nvSpPr>
        <p:spPr bwMode="auto">
          <a:xfrm>
            <a:off x="6707560" y="1965303"/>
            <a:ext cx="1905000" cy="152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t>接眼レンズに</a:t>
            </a:r>
            <a:r>
              <a:rPr lang="ja-JP" altLang="en-US" dirty="0">
                <a:solidFill>
                  <a:srgbClr val="FF0000"/>
                </a:solidFill>
              </a:rPr>
              <a:t>凹レンズ</a:t>
            </a:r>
            <a:endParaRPr lang="en-US" altLang="ja-JP" dirty="0">
              <a:solidFill>
                <a:srgbClr val="FF0000"/>
              </a:solidFill>
            </a:endParaRPr>
          </a:p>
          <a:p>
            <a:pPr>
              <a:spcBef>
                <a:spcPct val="50000"/>
              </a:spcBef>
            </a:pPr>
            <a:r>
              <a:rPr lang="en-US" altLang="ja-JP" sz="1800" dirty="0">
                <a:solidFill>
                  <a:srgbClr val="FF0000"/>
                </a:solidFill>
              </a:rPr>
              <a:t>a concave lens </a:t>
            </a:r>
            <a:r>
              <a:rPr lang="en-US" altLang="ja-JP" sz="1800" dirty="0"/>
              <a:t>for eyepiece</a:t>
            </a:r>
            <a:endParaRPr lang="ja-JP" altLang="en-US" sz="1800" dirty="0"/>
          </a:p>
        </p:txBody>
      </p:sp>
      <p:sp>
        <p:nvSpPr>
          <p:cNvPr id="273413" name="Text Box 5"/>
          <p:cNvSpPr txBox="1">
            <a:spLocks noChangeArrowheads="1"/>
          </p:cNvSpPr>
          <p:nvPr/>
        </p:nvSpPr>
        <p:spPr bwMode="auto">
          <a:xfrm>
            <a:off x="1678360" y="4059553"/>
            <a:ext cx="6934200" cy="156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dirty="0"/>
              <a:t>正立像が見えるが、高倍率、高視野を得にくい</a:t>
            </a:r>
          </a:p>
          <a:p>
            <a:r>
              <a:rPr lang="ja-JP" altLang="en-US" dirty="0"/>
              <a:t>→オペラグラス（低倍率、正立像）でよく利用される</a:t>
            </a:r>
            <a:endParaRPr lang="en-US" altLang="ja-JP" dirty="0"/>
          </a:p>
          <a:p>
            <a:r>
              <a:rPr lang="en-US" altLang="ja-JP" sz="1600" dirty="0"/>
              <a:t>Though it gives an erected (not flipped) image, it is hard to obtain the high magnification and wide field of view. Frequently used as opera glasses (low magnification and erected-image small binoculars).</a:t>
            </a:r>
            <a:endParaRPr lang="ja-JP" altLang="en-US" sz="1600" dirty="0"/>
          </a:p>
        </p:txBody>
      </p:sp>
      <p:sp>
        <p:nvSpPr>
          <p:cNvPr id="273414" name="Text Box 6"/>
          <p:cNvSpPr txBox="1">
            <a:spLocks noChangeArrowheads="1"/>
          </p:cNvSpPr>
          <p:nvPr/>
        </p:nvSpPr>
        <p:spPr bwMode="auto">
          <a:xfrm>
            <a:off x="1282688" y="5643245"/>
            <a:ext cx="693420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sz="3200" dirty="0">
                <a:solidFill>
                  <a:schemeClr val="accent2"/>
                </a:solidFill>
              </a:rPr>
              <a:t>天体望遠鏡では、普通、使われない。</a:t>
            </a:r>
            <a:endParaRPr lang="en-US" altLang="ja-JP" sz="3200" dirty="0">
              <a:solidFill>
                <a:schemeClr val="accent2"/>
              </a:solidFill>
            </a:endParaRPr>
          </a:p>
          <a:p>
            <a:pPr>
              <a:spcBef>
                <a:spcPts val="0"/>
              </a:spcBef>
            </a:pPr>
            <a:r>
              <a:rPr lang="en-US" altLang="ja-JP" dirty="0">
                <a:solidFill>
                  <a:schemeClr val="accent2"/>
                </a:solidFill>
              </a:rPr>
              <a:t>Generally, not used for an astronomical telescope.</a:t>
            </a:r>
            <a:endParaRPr lang="ja-JP" altLang="en-US" dirty="0">
              <a:solidFill>
                <a:schemeClr val="accent2"/>
              </a:solidFill>
            </a:endParaRPr>
          </a:p>
        </p:txBody>
      </p:sp>
      <p:sp>
        <p:nvSpPr>
          <p:cNvPr id="2" name="テキスト ボックス 1">
            <a:extLst>
              <a:ext uri="{FF2B5EF4-FFF2-40B4-BE49-F238E27FC236}">
                <a16:creationId xmlns:a16="http://schemas.microsoft.com/office/drawing/2014/main" id="{9822310D-5FDA-4C67-BE5D-4FBFE723A6A3}"/>
              </a:ext>
            </a:extLst>
          </p:cNvPr>
          <p:cNvSpPr txBox="1"/>
          <p:nvPr/>
        </p:nvSpPr>
        <p:spPr>
          <a:xfrm>
            <a:off x="1545432" y="2510371"/>
            <a:ext cx="1595264" cy="369332"/>
          </a:xfrm>
          <a:prstGeom prst="rect">
            <a:avLst/>
          </a:prstGeom>
          <a:noFill/>
        </p:spPr>
        <p:txBody>
          <a:bodyPr wrap="square" rtlCol="0">
            <a:spAutoFit/>
          </a:bodyPr>
          <a:lstStyle/>
          <a:p>
            <a:r>
              <a:rPr lang="en-US" altLang="ja-JP" sz="1800" dirty="0"/>
              <a:t>a convex lens</a:t>
            </a:r>
            <a:endParaRPr kumimoji="1" lang="ja-JP" altLang="en-US" sz="1800" dirty="0"/>
          </a:p>
        </p:txBody>
      </p:sp>
      <p:sp>
        <p:nvSpPr>
          <p:cNvPr id="8" name="テキスト ボックス 7">
            <a:extLst>
              <a:ext uri="{FF2B5EF4-FFF2-40B4-BE49-F238E27FC236}">
                <a16:creationId xmlns:a16="http://schemas.microsoft.com/office/drawing/2014/main" id="{EF71647D-5418-4384-B987-81D8802E1401}"/>
              </a:ext>
            </a:extLst>
          </p:cNvPr>
          <p:cNvSpPr txBox="1"/>
          <p:nvPr/>
        </p:nvSpPr>
        <p:spPr>
          <a:xfrm>
            <a:off x="4137720" y="1680719"/>
            <a:ext cx="1800200" cy="369332"/>
          </a:xfrm>
          <a:prstGeom prst="rect">
            <a:avLst/>
          </a:prstGeom>
          <a:noFill/>
        </p:spPr>
        <p:txBody>
          <a:bodyPr wrap="square" rtlCol="0">
            <a:spAutoFit/>
          </a:bodyPr>
          <a:lstStyle/>
          <a:p>
            <a:r>
              <a:rPr lang="en-US" altLang="ja-JP" sz="1800" dirty="0"/>
              <a:t>a concave lens</a:t>
            </a:r>
            <a:endParaRPr kumimoji="1" lang="ja-JP" altLang="en-US" sz="1800" dirty="0"/>
          </a:p>
        </p:txBody>
      </p:sp>
      <p:sp>
        <p:nvSpPr>
          <p:cNvPr id="10" name="テキスト ボックス 9">
            <a:extLst>
              <a:ext uri="{FF2B5EF4-FFF2-40B4-BE49-F238E27FC236}">
                <a16:creationId xmlns:a16="http://schemas.microsoft.com/office/drawing/2014/main" id="{59F54404-E01C-40F2-B1B5-51C999AB7ABE}"/>
              </a:ext>
            </a:extLst>
          </p:cNvPr>
          <p:cNvSpPr txBox="1"/>
          <p:nvPr/>
        </p:nvSpPr>
        <p:spPr>
          <a:xfrm>
            <a:off x="5289848" y="3262551"/>
            <a:ext cx="731737" cy="369332"/>
          </a:xfrm>
          <a:prstGeom prst="rect">
            <a:avLst/>
          </a:prstGeom>
          <a:noFill/>
        </p:spPr>
        <p:txBody>
          <a:bodyPr wrap="square" rtlCol="0">
            <a:spAutoFit/>
          </a:bodyPr>
          <a:lstStyle/>
          <a:p>
            <a:r>
              <a:rPr lang="en-US" altLang="ja-JP" sz="1800" dirty="0"/>
              <a:t>focus</a:t>
            </a:r>
            <a:endParaRPr kumimoji="1" lang="ja-JP" altLang="en-US" sz="1800" dirty="0"/>
          </a:p>
        </p:txBody>
      </p:sp>
    </p:spTree>
    <p:extLst>
      <p:ext uri="{BB962C8B-B14F-4D97-AF65-F5344CB8AC3E}">
        <p14:creationId xmlns:p14="http://schemas.microsoft.com/office/powerpoint/2010/main" val="35798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refl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43658"/>
            <a:ext cx="77104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395536" y="15895"/>
            <a:ext cx="6477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反射望遠鏡　（巨大望遠鏡に適）</a:t>
            </a:r>
            <a:endParaRPr lang="en-US" altLang="ja-JP" sz="3600" dirty="0"/>
          </a:p>
          <a:p>
            <a:pPr eaLnBrk="1" hangingPunct="1">
              <a:spcBef>
                <a:spcPts val="0"/>
              </a:spcBef>
              <a:buFontTx/>
              <a:buNone/>
            </a:pPr>
            <a:r>
              <a:rPr lang="en-US" altLang="ja-JP" sz="2400" dirty="0"/>
              <a:t>reflector (suitable for a large telescope)</a:t>
            </a:r>
            <a:endParaRPr lang="ja-JP" altLang="en-US" sz="2400" dirty="0"/>
          </a:p>
        </p:txBody>
      </p:sp>
      <p:sp>
        <p:nvSpPr>
          <p:cNvPr id="63492" name="Text Box 4"/>
          <p:cNvSpPr txBox="1">
            <a:spLocks noChangeArrowheads="1"/>
          </p:cNvSpPr>
          <p:nvPr/>
        </p:nvSpPr>
        <p:spPr bwMode="auto">
          <a:xfrm>
            <a:off x="251520" y="5243716"/>
            <a:ext cx="88924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ここでは、作られる焦点面（実像形成）が図示されている。</a:t>
            </a:r>
            <a:endParaRPr lang="en-US" altLang="ja-JP" sz="2400" dirty="0"/>
          </a:p>
          <a:p>
            <a:pPr eaLnBrk="1" hangingPunct="1">
              <a:spcBef>
                <a:spcPct val="0"/>
              </a:spcBef>
              <a:buFontTx/>
              <a:buNone/>
            </a:pPr>
            <a:r>
              <a:rPr lang="en-US" altLang="ja-JP" sz="1400" dirty="0"/>
              <a:t>Focal positions (where real image focused) are shown above. </a:t>
            </a:r>
            <a:endParaRPr lang="ja-JP" altLang="en-US" sz="1400" dirty="0"/>
          </a:p>
          <a:p>
            <a:pPr eaLnBrk="1" hangingPunct="1">
              <a:spcBef>
                <a:spcPct val="0"/>
              </a:spcBef>
              <a:buFontTx/>
              <a:buNone/>
            </a:pPr>
            <a:r>
              <a:rPr lang="ja-JP" altLang="en-US" sz="2400" dirty="0"/>
              <a:t>眼視の際、接眼レンズを付けて見る。</a:t>
            </a:r>
            <a:r>
              <a:rPr lang="en-US" altLang="ja-JP" sz="1400" dirty="0"/>
              <a:t>When viewed directly by eye, we use an eyepiece.</a:t>
            </a:r>
            <a:endParaRPr lang="ja-JP" altLang="en-US" sz="1400" dirty="0"/>
          </a:p>
          <a:p>
            <a:pPr eaLnBrk="1" hangingPunct="1">
              <a:spcBef>
                <a:spcPct val="0"/>
              </a:spcBef>
              <a:buFontTx/>
              <a:buNone/>
            </a:pPr>
            <a:r>
              <a:rPr lang="ja-JP" altLang="en-US" sz="2000" dirty="0"/>
              <a:t>→だから、完全に「反射」のみでなく、レンズの「屈折」も用いる。</a:t>
            </a:r>
            <a:endParaRPr lang="en-US" altLang="ja-JP" sz="2000" dirty="0"/>
          </a:p>
          <a:p>
            <a:pPr eaLnBrk="1" hangingPunct="1">
              <a:spcBef>
                <a:spcPct val="0"/>
              </a:spcBef>
              <a:buFontTx/>
              <a:buNone/>
            </a:pPr>
            <a:r>
              <a:rPr lang="en-US" altLang="ja-JP" sz="1400" dirty="0"/>
              <a:t>Thus, when viewed by eye, not only reflection but also refraction of the lens is used.</a:t>
            </a:r>
            <a:endParaRPr lang="ja-JP" altLang="en-US" sz="1400" dirty="0"/>
          </a:p>
        </p:txBody>
      </p:sp>
      <p:sp>
        <p:nvSpPr>
          <p:cNvPr id="2" name="テキスト ボックス 1"/>
          <p:cNvSpPr txBox="1"/>
          <p:nvPr/>
        </p:nvSpPr>
        <p:spPr>
          <a:xfrm>
            <a:off x="1043608" y="980728"/>
            <a:ext cx="1512168" cy="461665"/>
          </a:xfrm>
          <a:prstGeom prst="rect">
            <a:avLst/>
          </a:prstGeom>
          <a:noFill/>
        </p:spPr>
        <p:txBody>
          <a:bodyPr wrap="square" rtlCol="0">
            <a:spAutoFit/>
          </a:bodyPr>
          <a:lstStyle/>
          <a:p>
            <a:pPr algn="ctr"/>
            <a:r>
              <a:rPr lang="en-US" altLang="ja-JP" sz="1200" dirty="0"/>
              <a:t>diagonal mirror</a:t>
            </a:r>
          </a:p>
          <a:p>
            <a:pPr algn="ctr"/>
            <a:r>
              <a:rPr lang="en-US" altLang="ja-JP" sz="1200" dirty="0"/>
              <a:t>(secondary mirror)</a:t>
            </a:r>
            <a:endParaRPr kumimoji="1" lang="ja-JP" altLang="en-US" sz="1200" dirty="0"/>
          </a:p>
        </p:txBody>
      </p:sp>
      <p:sp>
        <p:nvSpPr>
          <p:cNvPr id="3" name="テキスト ボックス 2"/>
          <p:cNvSpPr txBox="1"/>
          <p:nvPr/>
        </p:nvSpPr>
        <p:spPr>
          <a:xfrm>
            <a:off x="207222" y="2005303"/>
            <a:ext cx="578296" cy="276999"/>
          </a:xfrm>
          <a:prstGeom prst="rect">
            <a:avLst/>
          </a:prstGeom>
          <a:noFill/>
        </p:spPr>
        <p:txBody>
          <a:bodyPr wrap="square" rtlCol="0">
            <a:spAutoFit/>
          </a:bodyPr>
          <a:lstStyle/>
          <a:p>
            <a:r>
              <a:rPr kumimoji="1" lang="en-US" altLang="ja-JP" sz="1200" dirty="0"/>
              <a:t>focus</a:t>
            </a:r>
            <a:endParaRPr kumimoji="1" lang="ja-JP" altLang="en-US" sz="1200" dirty="0"/>
          </a:p>
        </p:txBody>
      </p:sp>
      <p:sp>
        <p:nvSpPr>
          <p:cNvPr id="4" name="テキスト ボックス 3"/>
          <p:cNvSpPr txBox="1"/>
          <p:nvPr/>
        </p:nvSpPr>
        <p:spPr>
          <a:xfrm>
            <a:off x="1151620" y="4777274"/>
            <a:ext cx="1296144" cy="369332"/>
          </a:xfrm>
          <a:prstGeom prst="rect">
            <a:avLst/>
          </a:prstGeom>
          <a:noFill/>
        </p:spPr>
        <p:txBody>
          <a:bodyPr wrap="square" rtlCol="0">
            <a:spAutoFit/>
          </a:bodyPr>
          <a:lstStyle/>
          <a:p>
            <a:r>
              <a:rPr kumimoji="1" lang="en-US" altLang="ja-JP" sz="1800" dirty="0"/>
              <a:t>Newtonian</a:t>
            </a:r>
            <a:endParaRPr kumimoji="1" lang="ja-JP" altLang="en-US" sz="1800" dirty="0"/>
          </a:p>
        </p:txBody>
      </p:sp>
      <p:sp>
        <p:nvSpPr>
          <p:cNvPr id="7" name="テキスト ボックス 6"/>
          <p:cNvSpPr txBox="1"/>
          <p:nvPr/>
        </p:nvSpPr>
        <p:spPr>
          <a:xfrm>
            <a:off x="2949960" y="4941168"/>
            <a:ext cx="1368152" cy="369332"/>
          </a:xfrm>
          <a:prstGeom prst="rect">
            <a:avLst/>
          </a:prstGeom>
          <a:noFill/>
        </p:spPr>
        <p:txBody>
          <a:bodyPr wrap="square" rtlCol="0">
            <a:spAutoFit/>
          </a:bodyPr>
          <a:lstStyle/>
          <a:p>
            <a:r>
              <a:rPr kumimoji="1" lang="en-US" altLang="ja-JP" sz="1800" dirty="0"/>
              <a:t>Cassegrain</a:t>
            </a:r>
            <a:endParaRPr kumimoji="1" lang="ja-JP" altLang="en-US" sz="1800" dirty="0"/>
          </a:p>
        </p:txBody>
      </p:sp>
      <p:sp>
        <p:nvSpPr>
          <p:cNvPr id="8" name="テキスト ボックス 7"/>
          <p:cNvSpPr txBox="1"/>
          <p:nvPr/>
        </p:nvSpPr>
        <p:spPr>
          <a:xfrm>
            <a:off x="4629441" y="4666274"/>
            <a:ext cx="1851204" cy="369332"/>
          </a:xfrm>
          <a:prstGeom prst="rect">
            <a:avLst/>
          </a:prstGeom>
          <a:noFill/>
        </p:spPr>
        <p:txBody>
          <a:bodyPr wrap="square" rtlCol="0">
            <a:spAutoFit/>
          </a:bodyPr>
          <a:lstStyle/>
          <a:p>
            <a:r>
              <a:rPr kumimoji="1" lang="en-US" altLang="ja-JP" sz="1800" dirty="0"/>
              <a:t>Schmidt camera</a:t>
            </a:r>
            <a:endParaRPr kumimoji="1" lang="ja-JP" altLang="en-US" sz="1800" dirty="0"/>
          </a:p>
        </p:txBody>
      </p:sp>
      <p:sp>
        <p:nvSpPr>
          <p:cNvPr id="12" name="テキスト ボックス 11"/>
          <p:cNvSpPr txBox="1"/>
          <p:nvPr/>
        </p:nvSpPr>
        <p:spPr>
          <a:xfrm>
            <a:off x="6372200" y="4980242"/>
            <a:ext cx="2239314" cy="369332"/>
          </a:xfrm>
          <a:prstGeom prst="rect">
            <a:avLst/>
          </a:prstGeom>
          <a:noFill/>
        </p:spPr>
        <p:txBody>
          <a:bodyPr wrap="square" rtlCol="0">
            <a:spAutoFit/>
          </a:bodyPr>
          <a:lstStyle/>
          <a:p>
            <a:r>
              <a:rPr kumimoji="1" lang="en-US" altLang="ja-JP" sz="1800" dirty="0"/>
              <a:t>Schmidt Cassegrain</a:t>
            </a:r>
            <a:endParaRPr kumimoji="1" lang="ja-JP" altLang="en-US" sz="1800" dirty="0"/>
          </a:p>
        </p:txBody>
      </p:sp>
      <p:sp>
        <p:nvSpPr>
          <p:cNvPr id="13" name="テキスト ボックス 12"/>
          <p:cNvSpPr txBox="1"/>
          <p:nvPr/>
        </p:nvSpPr>
        <p:spPr>
          <a:xfrm>
            <a:off x="3962748" y="4527985"/>
            <a:ext cx="578296" cy="276999"/>
          </a:xfrm>
          <a:prstGeom prst="rect">
            <a:avLst/>
          </a:prstGeom>
          <a:noFill/>
        </p:spPr>
        <p:txBody>
          <a:bodyPr wrap="square" rtlCol="0">
            <a:spAutoFit/>
          </a:bodyPr>
          <a:lstStyle/>
          <a:p>
            <a:r>
              <a:rPr kumimoji="1" lang="en-US" altLang="ja-JP" sz="1200" dirty="0"/>
              <a:t>focus</a:t>
            </a:r>
            <a:endParaRPr kumimoji="1" lang="ja-JP" altLang="en-US" sz="1200" dirty="0"/>
          </a:p>
        </p:txBody>
      </p:sp>
      <p:sp>
        <p:nvSpPr>
          <p:cNvPr id="14" name="テキスト ボックス 13"/>
          <p:cNvSpPr txBox="1"/>
          <p:nvPr/>
        </p:nvSpPr>
        <p:spPr>
          <a:xfrm>
            <a:off x="5203484" y="2250939"/>
            <a:ext cx="578296" cy="276999"/>
          </a:xfrm>
          <a:prstGeom prst="rect">
            <a:avLst/>
          </a:prstGeom>
          <a:noFill/>
        </p:spPr>
        <p:txBody>
          <a:bodyPr wrap="square" rtlCol="0">
            <a:spAutoFit/>
          </a:bodyPr>
          <a:lstStyle/>
          <a:p>
            <a:r>
              <a:rPr kumimoji="1" lang="en-US" altLang="ja-JP" sz="1200" dirty="0"/>
              <a:t>focus</a:t>
            </a:r>
            <a:endParaRPr kumimoji="1" lang="ja-JP" altLang="en-US" sz="1200" dirty="0"/>
          </a:p>
        </p:txBody>
      </p:sp>
      <p:sp>
        <p:nvSpPr>
          <p:cNvPr id="15" name="テキスト ボックス 14"/>
          <p:cNvSpPr txBox="1"/>
          <p:nvPr/>
        </p:nvSpPr>
        <p:spPr>
          <a:xfrm>
            <a:off x="7837838" y="4536741"/>
            <a:ext cx="578296" cy="276999"/>
          </a:xfrm>
          <a:prstGeom prst="rect">
            <a:avLst/>
          </a:prstGeom>
          <a:noFill/>
        </p:spPr>
        <p:txBody>
          <a:bodyPr wrap="square" rtlCol="0">
            <a:spAutoFit/>
          </a:bodyPr>
          <a:lstStyle/>
          <a:p>
            <a:r>
              <a:rPr kumimoji="1" lang="en-US" altLang="ja-JP" sz="1200" dirty="0"/>
              <a:t>focus</a:t>
            </a:r>
            <a:endParaRPr kumimoji="1" lang="ja-JP" altLang="en-US" sz="1200" dirty="0"/>
          </a:p>
        </p:txBody>
      </p:sp>
      <p:sp>
        <p:nvSpPr>
          <p:cNvPr id="16" name="テキスト ボックス 15"/>
          <p:cNvSpPr txBox="1"/>
          <p:nvPr/>
        </p:nvSpPr>
        <p:spPr>
          <a:xfrm>
            <a:off x="2987824" y="1121657"/>
            <a:ext cx="1121191" cy="276999"/>
          </a:xfrm>
          <a:prstGeom prst="rect">
            <a:avLst/>
          </a:prstGeom>
          <a:noFill/>
        </p:spPr>
        <p:txBody>
          <a:bodyPr wrap="square" rtlCol="0">
            <a:spAutoFit/>
          </a:bodyPr>
          <a:lstStyle/>
          <a:p>
            <a:r>
              <a:rPr lang="en-US" altLang="ja-JP" sz="1200" dirty="0"/>
              <a:t>c</a:t>
            </a:r>
            <a:r>
              <a:rPr kumimoji="1" lang="en-US" altLang="ja-JP" sz="1200" dirty="0"/>
              <a:t>onvex mirror</a:t>
            </a:r>
            <a:endParaRPr kumimoji="1" lang="ja-JP" altLang="en-US" sz="1200" dirty="0"/>
          </a:p>
        </p:txBody>
      </p:sp>
      <p:sp>
        <p:nvSpPr>
          <p:cNvPr id="17" name="テキスト ボックス 16"/>
          <p:cNvSpPr txBox="1"/>
          <p:nvPr/>
        </p:nvSpPr>
        <p:spPr>
          <a:xfrm>
            <a:off x="4913235" y="1136453"/>
            <a:ext cx="1242941" cy="276999"/>
          </a:xfrm>
          <a:prstGeom prst="rect">
            <a:avLst/>
          </a:prstGeom>
          <a:noFill/>
        </p:spPr>
        <p:txBody>
          <a:bodyPr wrap="square" rtlCol="0">
            <a:spAutoFit/>
          </a:bodyPr>
          <a:lstStyle/>
          <a:p>
            <a:r>
              <a:rPr lang="en-US" altLang="ja-JP" sz="1200" dirty="0"/>
              <a:t>correcting lens</a:t>
            </a:r>
            <a:endParaRPr kumimoji="1" lang="ja-JP" altLang="en-US" sz="1200" dirty="0"/>
          </a:p>
        </p:txBody>
      </p:sp>
      <p:sp>
        <p:nvSpPr>
          <p:cNvPr id="18" name="テキスト ボックス 17"/>
          <p:cNvSpPr txBox="1"/>
          <p:nvPr/>
        </p:nvSpPr>
        <p:spPr>
          <a:xfrm>
            <a:off x="6929459" y="1097810"/>
            <a:ext cx="1242941" cy="276999"/>
          </a:xfrm>
          <a:prstGeom prst="rect">
            <a:avLst/>
          </a:prstGeom>
          <a:noFill/>
        </p:spPr>
        <p:txBody>
          <a:bodyPr wrap="square" rtlCol="0">
            <a:spAutoFit/>
          </a:bodyPr>
          <a:lstStyle/>
          <a:p>
            <a:r>
              <a:rPr lang="en-US" altLang="ja-JP" sz="1200" dirty="0"/>
              <a:t>correcting lens</a:t>
            </a:r>
            <a:endParaRPr kumimoji="1" lang="ja-JP" altLang="en-US" sz="1200" dirty="0"/>
          </a:p>
        </p:txBody>
      </p:sp>
      <p:sp>
        <p:nvSpPr>
          <p:cNvPr id="19" name="テキスト ボックス 18"/>
          <p:cNvSpPr txBox="1"/>
          <p:nvPr/>
        </p:nvSpPr>
        <p:spPr>
          <a:xfrm>
            <a:off x="6944919" y="1870057"/>
            <a:ext cx="1121191" cy="276999"/>
          </a:xfrm>
          <a:prstGeom prst="rect">
            <a:avLst/>
          </a:prstGeom>
          <a:noFill/>
        </p:spPr>
        <p:txBody>
          <a:bodyPr wrap="square" rtlCol="0">
            <a:spAutoFit/>
          </a:bodyPr>
          <a:lstStyle/>
          <a:p>
            <a:r>
              <a:rPr lang="en-US" altLang="ja-JP" sz="1200" dirty="0"/>
              <a:t>c</a:t>
            </a:r>
            <a:r>
              <a:rPr kumimoji="1" lang="en-US" altLang="ja-JP" sz="1200" dirty="0"/>
              <a:t>onvex mirror</a:t>
            </a:r>
            <a:endParaRPr kumimoji="1" lang="ja-JP" alt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32992"/>
            <a:ext cx="33861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C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556792"/>
            <a:ext cx="28114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107504" y="165100"/>
            <a:ext cx="8856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800" dirty="0"/>
              <a:t>大型望遠鏡では、架台部分に焦点を引き込む方法もある。</a:t>
            </a:r>
            <a:endParaRPr lang="en-US" altLang="ja-JP" sz="2800" dirty="0"/>
          </a:p>
          <a:p>
            <a:pPr eaLnBrk="1" hangingPunct="1">
              <a:spcBef>
                <a:spcPct val="0"/>
              </a:spcBef>
              <a:buFontTx/>
              <a:buNone/>
            </a:pPr>
            <a:r>
              <a:rPr lang="en-US" altLang="ja-JP" sz="2000" dirty="0"/>
              <a:t>The focus can be drawn inside the mounting for a large telescope.</a:t>
            </a:r>
            <a:endParaRPr lang="ja-JP" altLang="en-US" sz="2000" dirty="0"/>
          </a:p>
        </p:txBody>
      </p:sp>
      <p:sp>
        <p:nvSpPr>
          <p:cNvPr id="64517" name="Text Box 5"/>
          <p:cNvSpPr txBox="1">
            <a:spLocks noChangeArrowheads="1"/>
          </p:cNvSpPr>
          <p:nvPr/>
        </p:nvSpPr>
        <p:spPr bwMode="auto">
          <a:xfrm>
            <a:off x="3124200" y="5366792"/>
            <a:ext cx="1981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2400" dirty="0"/>
              <a:t>ナスミス焦点</a:t>
            </a:r>
            <a:endParaRPr lang="en-US" altLang="ja-JP" sz="2400" dirty="0"/>
          </a:p>
          <a:p>
            <a:pPr algn="ctr" eaLnBrk="1" hangingPunct="1">
              <a:spcBef>
                <a:spcPts val="0"/>
              </a:spcBef>
              <a:buFontTx/>
              <a:buNone/>
            </a:pPr>
            <a:r>
              <a:rPr lang="en-GB" altLang="ja-JP" sz="1800" dirty="0"/>
              <a:t>Nasmyth focus</a:t>
            </a:r>
            <a:endParaRPr lang="ja-JP" altLang="en-US" sz="1800" dirty="0"/>
          </a:p>
        </p:txBody>
      </p:sp>
      <p:sp>
        <p:nvSpPr>
          <p:cNvPr id="64518" name="Text Box 6"/>
          <p:cNvSpPr txBox="1">
            <a:spLocks noChangeArrowheads="1"/>
          </p:cNvSpPr>
          <p:nvPr/>
        </p:nvSpPr>
        <p:spPr bwMode="auto">
          <a:xfrm>
            <a:off x="6858000" y="5519192"/>
            <a:ext cx="167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ts val="0"/>
              </a:spcBef>
              <a:buFontTx/>
              <a:buNone/>
            </a:pPr>
            <a:r>
              <a:rPr lang="ja-JP" altLang="en-US" sz="2400" dirty="0"/>
              <a:t>クーデ焦点</a:t>
            </a:r>
            <a:endParaRPr lang="en-US" altLang="ja-JP" sz="2400" dirty="0"/>
          </a:p>
          <a:p>
            <a:pPr algn="ctr" eaLnBrk="1" hangingPunct="1">
              <a:spcBef>
                <a:spcPts val="0"/>
              </a:spcBef>
              <a:buFontTx/>
              <a:buNone/>
            </a:pPr>
            <a:r>
              <a:rPr lang="en-GB" altLang="ja-JP" sz="1800" dirty="0"/>
              <a:t>Coude focus</a:t>
            </a:r>
            <a:endParaRPr lang="ja-JP" altLang="en-US" sz="1800" dirty="0"/>
          </a:p>
        </p:txBody>
      </p:sp>
      <p:sp>
        <p:nvSpPr>
          <p:cNvPr id="64519" name="Text Box 7"/>
          <p:cNvSpPr txBox="1">
            <a:spLocks noChangeArrowheads="1"/>
          </p:cNvSpPr>
          <p:nvPr/>
        </p:nvSpPr>
        <p:spPr bwMode="auto">
          <a:xfrm>
            <a:off x="3102769" y="2312442"/>
            <a:ext cx="2819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この焦点面に、</a:t>
            </a:r>
          </a:p>
          <a:p>
            <a:pPr eaLnBrk="1" hangingPunct="1">
              <a:spcBef>
                <a:spcPct val="0"/>
              </a:spcBef>
              <a:buFontTx/>
              <a:buNone/>
            </a:pPr>
            <a:r>
              <a:rPr lang="ja-JP" altLang="en-US" sz="2400" dirty="0"/>
              <a:t>大型の検出器を置く</a:t>
            </a:r>
          </a:p>
          <a:p>
            <a:pPr eaLnBrk="1" hangingPunct="1">
              <a:spcBef>
                <a:spcPct val="0"/>
              </a:spcBef>
              <a:buFontTx/>
              <a:buNone/>
            </a:pPr>
            <a:r>
              <a:rPr lang="ja-JP" altLang="en-US" sz="2400" dirty="0"/>
              <a:t>ことができる。</a:t>
            </a:r>
            <a:endParaRPr lang="en-US" altLang="ja-JP" sz="2400" dirty="0"/>
          </a:p>
          <a:p>
            <a:pPr eaLnBrk="1" hangingPunct="1">
              <a:spcBef>
                <a:spcPct val="0"/>
              </a:spcBef>
              <a:buFontTx/>
              <a:buNone/>
            </a:pPr>
            <a:r>
              <a:rPr lang="en-US" altLang="ja-JP" sz="1800" dirty="0"/>
              <a:t>A large detector can be set at the focus.</a:t>
            </a:r>
            <a:endParaRPr lang="ja-JP" alt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ext Box 2"/>
          <p:cNvSpPr txBox="1">
            <a:spLocks noChangeArrowheads="1"/>
          </p:cNvSpPr>
          <p:nvPr/>
        </p:nvSpPr>
        <p:spPr bwMode="auto">
          <a:xfrm>
            <a:off x="547935" y="123259"/>
            <a:ext cx="7953375"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t>屈折望遠鏡の特徴 </a:t>
            </a:r>
            <a:r>
              <a:rPr lang="en-US" altLang="ja-JP" sz="2000" dirty="0"/>
              <a:t>Characteristics of the refractor</a:t>
            </a:r>
            <a:endParaRPr lang="ja-JP" altLang="en-US" sz="2000" dirty="0"/>
          </a:p>
        </p:txBody>
      </p:sp>
      <p:sp>
        <p:nvSpPr>
          <p:cNvPr id="276483" name="Rectangle 3"/>
          <p:cNvSpPr>
            <a:spLocks noChangeArrowheads="1"/>
          </p:cNvSpPr>
          <p:nvPr/>
        </p:nvSpPr>
        <p:spPr bwMode="auto">
          <a:xfrm>
            <a:off x="395536" y="1009084"/>
            <a:ext cx="8354888" cy="1723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dirty="0">
                <a:solidFill>
                  <a:srgbClr val="FF0000"/>
                </a:solidFill>
              </a:rPr>
              <a:t>○</a:t>
            </a:r>
            <a:r>
              <a:rPr lang="ja-JP" altLang="en-US" dirty="0">
                <a:solidFill>
                  <a:srgbClr val="FF0000"/>
                </a:solidFill>
              </a:rPr>
              <a:t>　定期的なメンテナンスを要する部分が少なく、</a:t>
            </a:r>
            <a:br>
              <a:rPr lang="ja-JP" altLang="en-US" dirty="0">
                <a:solidFill>
                  <a:srgbClr val="FF0000"/>
                </a:solidFill>
              </a:rPr>
            </a:br>
            <a:r>
              <a:rPr lang="ja-JP" altLang="en-US" dirty="0">
                <a:solidFill>
                  <a:srgbClr val="FF0000"/>
                </a:solidFill>
              </a:rPr>
              <a:t>　　  初めての人でも扱いやすい。</a:t>
            </a:r>
            <a:endParaRPr lang="en-US" altLang="ja-JP" dirty="0">
              <a:solidFill>
                <a:srgbClr val="FF0000"/>
              </a:solidFill>
            </a:endParaRPr>
          </a:p>
          <a:p>
            <a:r>
              <a:rPr lang="en-US" altLang="ja-JP" sz="1600" dirty="0">
                <a:solidFill>
                  <a:srgbClr val="FF0000"/>
                </a:solidFill>
              </a:rPr>
              <a:t>It has few parts which need periodical maintenance. It is easy for a beginner to handle.</a:t>
            </a:r>
            <a:endParaRPr lang="ja-JP" altLang="en-US" sz="1600" dirty="0">
              <a:solidFill>
                <a:srgbClr val="FF0000"/>
              </a:solidFill>
            </a:endParaRPr>
          </a:p>
          <a:p>
            <a:r>
              <a:rPr lang="ja-JP" altLang="en-US" dirty="0">
                <a:solidFill>
                  <a:srgbClr val="FF0000"/>
                </a:solidFill>
              </a:rPr>
              <a:t>○　視界全体にわたって像の歪みが少ない。</a:t>
            </a:r>
            <a:endParaRPr lang="en-US" altLang="ja-JP" dirty="0">
              <a:solidFill>
                <a:srgbClr val="FF0000"/>
              </a:solidFill>
            </a:endParaRPr>
          </a:p>
          <a:p>
            <a:r>
              <a:rPr lang="en-US" altLang="ja-JP" sz="1600" dirty="0">
                <a:solidFill>
                  <a:srgbClr val="FF0000"/>
                </a:solidFill>
              </a:rPr>
              <a:t>The image is not so skewed over the entire field of view.</a:t>
            </a:r>
          </a:p>
        </p:txBody>
      </p:sp>
      <p:sp>
        <p:nvSpPr>
          <p:cNvPr id="276484" name="Rectangle 4"/>
          <p:cNvSpPr>
            <a:spLocks noChangeArrowheads="1"/>
          </p:cNvSpPr>
          <p:nvPr/>
        </p:nvSpPr>
        <p:spPr bwMode="auto">
          <a:xfrm>
            <a:off x="395536" y="2748984"/>
            <a:ext cx="8496943"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dirty="0">
                <a:solidFill>
                  <a:schemeClr val="hlink"/>
                </a:solidFill>
                <a:latin typeface="ＭＳ Ｐゴシック" pitchFamily="1" charset="-128"/>
              </a:rPr>
              <a:t>×</a:t>
            </a:r>
            <a:r>
              <a:rPr lang="ja-JP" altLang="en-US" dirty="0">
                <a:solidFill>
                  <a:schemeClr val="hlink"/>
                </a:solidFill>
                <a:latin typeface="ＭＳ Ｐゴシック" pitchFamily="1" charset="-128"/>
              </a:rPr>
              <a:t>　同口径の反射望遠鏡に比べて、大きく、重い。</a:t>
            </a:r>
            <a:endParaRPr lang="en-US" altLang="ja-JP" dirty="0">
              <a:solidFill>
                <a:schemeClr val="hlink"/>
              </a:solidFill>
              <a:latin typeface="ＭＳ Ｐゴシック" pitchFamily="1" charset="-128"/>
            </a:endParaRPr>
          </a:p>
          <a:p>
            <a:r>
              <a:rPr lang="en-US" altLang="ja-JP" sz="1600" dirty="0">
                <a:solidFill>
                  <a:schemeClr val="hlink"/>
                </a:solidFill>
                <a:latin typeface="+mn-lt"/>
              </a:rPr>
              <a:t>Bigger and heavier compared to the reflector with the same aperture size.</a:t>
            </a:r>
            <a:endParaRPr lang="ja-JP" altLang="en-US" dirty="0">
              <a:solidFill>
                <a:schemeClr val="hlink"/>
              </a:solidFill>
              <a:latin typeface="ＭＳ Ｐゴシック" pitchFamily="1" charset="-128"/>
            </a:endParaRPr>
          </a:p>
          <a:p>
            <a:r>
              <a:rPr lang="en-US" altLang="ja-JP" dirty="0">
                <a:solidFill>
                  <a:schemeClr val="hlink"/>
                </a:solidFill>
                <a:latin typeface="ＭＳ Ｐゴシック" pitchFamily="1" charset="-128"/>
              </a:rPr>
              <a:t>×</a:t>
            </a:r>
            <a:r>
              <a:rPr lang="ja-JP" altLang="en-US" dirty="0">
                <a:solidFill>
                  <a:schemeClr val="hlink"/>
                </a:solidFill>
                <a:latin typeface="ＭＳ Ｐゴシック" pitchFamily="1" charset="-128"/>
              </a:rPr>
              <a:t>　同口径の反射望遠鏡に比べて、値段が高くなる。</a:t>
            </a:r>
            <a:endParaRPr lang="en-US" altLang="ja-JP" dirty="0">
              <a:solidFill>
                <a:schemeClr val="hlink"/>
              </a:solidFill>
              <a:latin typeface="ＭＳ Ｐゴシック" pitchFamily="1" charset="-128"/>
            </a:endParaRPr>
          </a:p>
          <a:p>
            <a:r>
              <a:rPr lang="en-US" altLang="ja-JP" sz="1600" dirty="0">
                <a:solidFill>
                  <a:schemeClr val="hlink"/>
                </a:solidFill>
                <a:latin typeface="+mn-lt"/>
              </a:rPr>
              <a:t>More expensive compared to the reflector with the same aperture size.</a:t>
            </a:r>
            <a:endParaRPr lang="ja-JP" altLang="en-US" sz="1600" dirty="0">
              <a:solidFill>
                <a:schemeClr val="hlink"/>
              </a:solidFill>
              <a:latin typeface="+mn-lt"/>
            </a:endParaRPr>
          </a:p>
          <a:p>
            <a:br>
              <a:rPr lang="ja-JP" altLang="en-US" dirty="0">
                <a:solidFill>
                  <a:schemeClr val="hlink"/>
                </a:solidFill>
                <a:latin typeface="ＭＳ Ｐゴシック" pitchFamily="1" charset="-128"/>
              </a:rPr>
            </a:br>
            <a:r>
              <a:rPr lang="en-US" altLang="ja-JP" dirty="0">
                <a:solidFill>
                  <a:schemeClr val="hlink"/>
                </a:solidFill>
                <a:latin typeface="ＭＳ Ｐゴシック" pitchFamily="1" charset="-128"/>
              </a:rPr>
              <a:t>×</a:t>
            </a:r>
            <a:r>
              <a:rPr lang="ja-JP" altLang="en-US" dirty="0">
                <a:solidFill>
                  <a:schemeClr val="hlink"/>
                </a:solidFill>
                <a:latin typeface="ＭＳ Ｐゴシック" pitchFamily="1" charset="-128"/>
              </a:rPr>
              <a:t>　像に虹色のニジミ（色収差）が出る。</a:t>
            </a:r>
            <a:endParaRPr lang="en-US" altLang="ja-JP" dirty="0">
              <a:solidFill>
                <a:schemeClr val="hlink"/>
              </a:solidFill>
              <a:latin typeface="ＭＳ Ｐゴシック" pitchFamily="1" charset="-128"/>
            </a:endParaRPr>
          </a:p>
          <a:p>
            <a:r>
              <a:rPr lang="en-US" altLang="ja-JP" sz="1600" dirty="0">
                <a:solidFill>
                  <a:schemeClr val="hlink"/>
                </a:solidFill>
                <a:latin typeface="Arial" panose="020B0604020202020204" pitchFamily="34" charset="0"/>
                <a:cs typeface="Arial" panose="020B0604020202020204" pitchFamily="34" charset="0"/>
              </a:rPr>
              <a:t>Image shows chromatic aberration, blurred image with rainbow colors.</a:t>
            </a:r>
            <a:br>
              <a:rPr lang="ja-JP" altLang="en-US" sz="1600" dirty="0">
                <a:solidFill>
                  <a:schemeClr val="hlink"/>
                </a:solidFill>
                <a:latin typeface="Arial" panose="020B0604020202020204" pitchFamily="34" charset="0"/>
                <a:cs typeface="Arial" panose="020B0604020202020204" pitchFamily="34" charset="0"/>
              </a:rPr>
            </a:br>
            <a:r>
              <a:rPr lang="ja-JP" altLang="en-US" dirty="0">
                <a:solidFill>
                  <a:schemeClr val="hlink"/>
                </a:solidFill>
                <a:latin typeface="ＭＳ Ｐゴシック" pitchFamily="1" charset="-128"/>
              </a:rPr>
              <a:t>　→</a:t>
            </a:r>
            <a:r>
              <a:rPr lang="ja-JP" altLang="en-US" sz="1800" dirty="0">
                <a:solidFill>
                  <a:schemeClr val="hlink"/>
                </a:solidFill>
                <a:latin typeface="ＭＳ Ｐゴシック" pitchFamily="1" charset="-128"/>
              </a:rPr>
              <a:t>色消しレンズ（複数枚の、波長による屈折率の違うガラス材を用いた凸レンズ・</a:t>
            </a:r>
            <a:endParaRPr lang="en-US" altLang="ja-JP" sz="1800" dirty="0">
              <a:solidFill>
                <a:schemeClr val="hlink"/>
              </a:solidFill>
              <a:latin typeface="ＭＳ Ｐゴシック" pitchFamily="1" charset="-128"/>
            </a:endParaRPr>
          </a:p>
          <a:p>
            <a:r>
              <a:rPr lang="ja-JP" altLang="en-US" sz="1800" dirty="0">
                <a:solidFill>
                  <a:schemeClr val="hlink"/>
                </a:solidFill>
                <a:latin typeface="ＭＳ Ｐゴシック" pitchFamily="1" charset="-128"/>
              </a:rPr>
              <a:t>　　　凹レンズ類を組み合わせ、全体として凸レンズの働きをしつつ、</a:t>
            </a:r>
          </a:p>
          <a:p>
            <a:r>
              <a:rPr lang="ja-JP" altLang="en-US" sz="1800" dirty="0">
                <a:solidFill>
                  <a:schemeClr val="hlink"/>
                </a:solidFill>
                <a:latin typeface="ＭＳ Ｐゴシック" pitchFamily="1" charset="-128"/>
              </a:rPr>
              <a:t>　　　色収差を軽減させたもの）で軽減できる。</a:t>
            </a:r>
            <a:endParaRPr lang="en-US" altLang="ja-JP" sz="1800" dirty="0">
              <a:solidFill>
                <a:schemeClr val="hlink"/>
              </a:solidFill>
              <a:latin typeface="ＭＳ Ｐゴシック" pitchFamily="1" charset="-128"/>
            </a:endParaRPr>
          </a:p>
          <a:p>
            <a:r>
              <a:rPr lang="en-US" altLang="ja-JP" sz="1600" dirty="0">
                <a:solidFill>
                  <a:schemeClr val="hlink"/>
                </a:solidFill>
                <a:latin typeface="Arial" panose="020B0604020202020204" pitchFamily="34" charset="0"/>
                <a:cs typeface="Arial" panose="020B0604020202020204" pitchFamily="34" charset="0"/>
              </a:rPr>
              <a:t>Achromatic lens system reduces the chromatic aberration problem. Achromatic lens consists of multiple convex and concave lenses with different refraction ratios. The lens system acts as a convex lens as a whole with much less chromatic aberration.</a:t>
            </a:r>
            <a:endParaRPr lang="ja-JP" altLang="en-US" sz="1600" dirty="0">
              <a:solidFill>
                <a:schemeClr val="hlin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364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ChangeArrowheads="1"/>
          </p:cNvSpPr>
          <p:nvPr/>
        </p:nvSpPr>
        <p:spPr bwMode="auto">
          <a:xfrm>
            <a:off x="467544" y="749474"/>
            <a:ext cx="8568952" cy="304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dirty="0">
                <a:solidFill>
                  <a:srgbClr val="FF0000"/>
                </a:solidFill>
              </a:rPr>
              <a:t>○</a:t>
            </a:r>
            <a:r>
              <a:rPr lang="ja-JP" altLang="en-US" dirty="0">
                <a:solidFill>
                  <a:srgbClr val="FF0000"/>
                </a:solidFill>
              </a:rPr>
              <a:t>　主鏡の口径をある程度大きくしても鏡筒は</a:t>
            </a:r>
            <a:br>
              <a:rPr lang="ja-JP" altLang="en-US" dirty="0">
                <a:solidFill>
                  <a:srgbClr val="FF0000"/>
                </a:solidFill>
              </a:rPr>
            </a:br>
            <a:r>
              <a:rPr lang="ja-JP" altLang="en-US" dirty="0">
                <a:solidFill>
                  <a:srgbClr val="FF0000"/>
                </a:solidFill>
              </a:rPr>
              <a:t>　　  長くならない（光路を折り曲げるため）。</a:t>
            </a:r>
            <a:endParaRPr lang="en-US" altLang="ja-JP" dirty="0">
              <a:solidFill>
                <a:srgbClr val="FF0000"/>
              </a:solidFill>
            </a:endParaRPr>
          </a:p>
          <a:p>
            <a:r>
              <a:rPr lang="en-US" altLang="ja-JP" sz="1800" dirty="0">
                <a:solidFill>
                  <a:srgbClr val="FF0000"/>
                </a:solidFill>
                <a:latin typeface="Arial" panose="020B0604020202020204" pitchFamily="34" charset="0"/>
                <a:cs typeface="Arial" panose="020B0604020202020204" pitchFamily="34" charset="0"/>
              </a:rPr>
              <a:t>Due to folded optical path, the telescope tube is not so long.</a:t>
            </a:r>
            <a:endParaRPr lang="ja-JP" altLang="en-US" sz="1800" dirty="0">
              <a:solidFill>
                <a:srgbClr val="FF0000"/>
              </a:solidFill>
              <a:latin typeface="Arial" panose="020B0604020202020204" pitchFamily="34" charset="0"/>
              <a:cs typeface="Arial" panose="020B0604020202020204" pitchFamily="34" charset="0"/>
            </a:endParaRPr>
          </a:p>
          <a:p>
            <a:r>
              <a:rPr lang="ja-JP" altLang="en-US" dirty="0">
                <a:solidFill>
                  <a:srgbClr val="FF0000"/>
                </a:solidFill>
              </a:rPr>
              <a:t>○　主鏡による色収差がない。</a:t>
            </a:r>
            <a:endParaRPr lang="en-US" altLang="ja-JP" dirty="0">
              <a:solidFill>
                <a:srgbClr val="FF0000"/>
              </a:solidFill>
            </a:endParaRPr>
          </a:p>
          <a:p>
            <a:r>
              <a:rPr lang="en-US" altLang="ja-JP" sz="1800" dirty="0">
                <a:solidFill>
                  <a:srgbClr val="FF0000"/>
                </a:solidFill>
              </a:rPr>
              <a:t>No chromatic aberration by the mirrors.</a:t>
            </a:r>
            <a:endParaRPr lang="ja-JP" altLang="en-US" sz="1800" dirty="0">
              <a:solidFill>
                <a:srgbClr val="FF0000"/>
              </a:solidFill>
            </a:endParaRPr>
          </a:p>
          <a:p>
            <a:r>
              <a:rPr lang="ja-JP" altLang="en-US" dirty="0">
                <a:solidFill>
                  <a:srgbClr val="FF0000"/>
                </a:solidFill>
              </a:rPr>
              <a:t>○　主鏡や鏡筒の大きさ、目的や用途に応じて</a:t>
            </a:r>
            <a:br>
              <a:rPr lang="ja-JP" altLang="en-US" dirty="0">
                <a:solidFill>
                  <a:srgbClr val="FF0000"/>
                </a:solidFill>
              </a:rPr>
            </a:br>
            <a:r>
              <a:rPr lang="ja-JP" altLang="en-US" dirty="0">
                <a:solidFill>
                  <a:srgbClr val="FF0000"/>
                </a:solidFill>
              </a:rPr>
              <a:t>　　  様々なタイプの望遠鏡を作ることができる。</a:t>
            </a:r>
            <a:endParaRPr lang="en-US" altLang="ja-JP" dirty="0">
              <a:solidFill>
                <a:srgbClr val="FF0000"/>
              </a:solidFill>
            </a:endParaRPr>
          </a:p>
          <a:p>
            <a:r>
              <a:rPr lang="en-US" altLang="ja-JP" sz="1800" dirty="0">
                <a:solidFill>
                  <a:srgbClr val="FF0000"/>
                </a:solidFill>
              </a:rPr>
              <a:t>Various types of reflectors are devised depending on the size of aperture and tube, and observational purpose.</a:t>
            </a:r>
            <a:endParaRPr lang="ja-JP" altLang="en-US" sz="1800" dirty="0">
              <a:solidFill>
                <a:srgbClr val="FF0000"/>
              </a:solidFill>
            </a:endParaRPr>
          </a:p>
        </p:txBody>
      </p:sp>
      <p:sp>
        <p:nvSpPr>
          <p:cNvPr id="277507" name="Rectangle 3"/>
          <p:cNvSpPr>
            <a:spLocks noChangeArrowheads="1"/>
          </p:cNvSpPr>
          <p:nvPr/>
        </p:nvSpPr>
        <p:spPr bwMode="auto">
          <a:xfrm>
            <a:off x="467544" y="3717032"/>
            <a:ext cx="8568952" cy="3139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dirty="0">
                <a:solidFill>
                  <a:schemeClr val="hlink"/>
                </a:solidFill>
              </a:rPr>
              <a:t>×</a:t>
            </a:r>
            <a:r>
              <a:rPr lang="ja-JP" altLang="en-US" dirty="0">
                <a:solidFill>
                  <a:schemeClr val="hlink"/>
                </a:solidFill>
              </a:rPr>
              <a:t>　視野周辺部にできる像が、たなびく髪の毛のように</a:t>
            </a:r>
          </a:p>
          <a:p>
            <a:r>
              <a:rPr lang="ja-JP" altLang="en-US" dirty="0">
                <a:solidFill>
                  <a:schemeClr val="hlink"/>
                </a:solidFill>
              </a:rPr>
              <a:t>　　歪んで見えるコマ収差が見られる</a:t>
            </a:r>
          </a:p>
          <a:p>
            <a:r>
              <a:rPr lang="ja-JP" altLang="en-US" dirty="0">
                <a:solidFill>
                  <a:schemeClr val="hlink"/>
                </a:solidFill>
              </a:rPr>
              <a:t>　　（特に口径比</a:t>
            </a:r>
            <a:r>
              <a:rPr lang="en-US" altLang="ja-JP" dirty="0">
                <a:solidFill>
                  <a:schemeClr val="hlink"/>
                </a:solidFill>
              </a:rPr>
              <a:t>[=</a:t>
            </a:r>
            <a:r>
              <a:rPr lang="ja-JP" altLang="en-US" dirty="0">
                <a:solidFill>
                  <a:schemeClr val="hlink"/>
                </a:solidFill>
              </a:rPr>
              <a:t>焦点距離</a:t>
            </a:r>
            <a:r>
              <a:rPr lang="en-US" altLang="ja-JP" dirty="0">
                <a:solidFill>
                  <a:schemeClr val="hlink"/>
                </a:solidFill>
              </a:rPr>
              <a:t>/</a:t>
            </a:r>
            <a:r>
              <a:rPr lang="ja-JP" altLang="en-US" dirty="0">
                <a:solidFill>
                  <a:schemeClr val="hlink"/>
                </a:solidFill>
              </a:rPr>
              <a:t>口径</a:t>
            </a:r>
            <a:r>
              <a:rPr lang="en-US" altLang="ja-JP" dirty="0">
                <a:solidFill>
                  <a:schemeClr val="hlink"/>
                </a:solidFill>
              </a:rPr>
              <a:t>]</a:t>
            </a:r>
            <a:r>
              <a:rPr lang="ja-JP" altLang="en-US" dirty="0">
                <a:solidFill>
                  <a:schemeClr val="hlink"/>
                </a:solidFill>
              </a:rPr>
              <a:t>の小さな望遠鏡で）。</a:t>
            </a:r>
            <a:endParaRPr lang="en-US" altLang="ja-JP" dirty="0">
              <a:solidFill>
                <a:schemeClr val="hlink"/>
              </a:solidFill>
            </a:endParaRPr>
          </a:p>
          <a:p>
            <a:r>
              <a:rPr lang="en-US" altLang="ja-JP" sz="1800" dirty="0">
                <a:solidFill>
                  <a:schemeClr val="hlink"/>
                </a:solidFill>
              </a:rPr>
              <a:t>At the edge of the field of view, the image shows coma aberration, like tail of hair; especially for fast focal ratio (smaller ratio of focal length / aperture) optics.</a:t>
            </a:r>
            <a:endParaRPr lang="ja-JP" altLang="en-US" dirty="0">
              <a:solidFill>
                <a:schemeClr val="hlink"/>
              </a:solidFill>
            </a:endParaRPr>
          </a:p>
          <a:p>
            <a:r>
              <a:rPr lang="en-US" altLang="ja-JP" dirty="0">
                <a:solidFill>
                  <a:schemeClr val="hlink"/>
                </a:solidFill>
              </a:rPr>
              <a:t>×</a:t>
            </a:r>
            <a:r>
              <a:rPr lang="ja-JP" altLang="en-US" dirty="0">
                <a:solidFill>
                  <a:schemeClr val="hlink"/>
                </a:solidFill>
              </a:rPr>
              <a:t>　鏡筒内気流が乱れやすく、見える像が揺れることがある。</a:t>
            </a:r>
            <a:endParaRPr lang="en-US" altLang="ja-JP" dirty="0">
              <a:solidFill>
                <a:schemeClr val="hlink"/>
              </a:solidFill>
            </a:endParaRPr>
          </a:p>
          <a:p>
            <a:r>
              <a:rPr lang="en-US" altLang="ja-JP" sz="1800" dirty="0">
                <a:solidFill>
                  <a:schemeClr val="hlink"/>
                </a:solidFill>
              </a:rPr>
              <a:t>Due to the air turbulence inside the tube (because of open tube), the image flickers.</a:t>
            </a:r>
            <a:br>
              <a:rPr lang="ja-JP" altLang="en-US" sz="1800" dirty="0">
                <a:solidFill>
                  <a:schemeClr val="hlink"/>
                </a:solidFill>
              </a:rPr>
            </a:br>
            <a:r>
              <a:rPr lang="en-US" altLang="ja-JP" dirty="0">
                <a:solidFill>
                  <a:schemeClr val="hlink"/>
                </a:solidFill>
              </a:rPr>
              <a:t>×</a:t>
            </a:r>
            <a:r>
              <a:rPr lang="ja-JP" altLang="en-US" dirty="0">
                <a:solidFill>
                  <a:schemeClr val="hlink"/>
                </a:solidFill>
              </a:rPr>
              <a:t>　調整を要する部分が多い。</a:t>
            </a:r>
            <a:endParaRPr lang="en-US" altLang="ja-JP" dirty="0">
              <a:solidFill>
                <a:schemeClr val="hlink"/>
              </a:solidFill>
            </a:endParaRPr>
          </a:p>
          <a:p>
            <a:r>
              <a:rPr lang="en-US" altLang="ja-JP" sz="1800" dirty="0">
                <a:solidFill>
                  <a:schemeClr val="hlink"/>
                </a:solidFill>
              </a:rPr>
              <a:t>Many parts which we need to adjust and maintain.</a:t>
            </a:r>
            <a:endParaRPr lang="ja-JP" altLang="en-US" sz="1800" dirty="0">
              <a:solidFill>
                <a:schemeClr val="hlink"/>
              </a:solidFill>
            </a:endParaRPr>
          </a:p>
        </p:txBody>
      </p:sp>
      <p:sp>
        <p:nvSpPr>
          <p:cNvPr id="277508" name="Text Box 4"/>
          <p:cNvSpPr txBox="1">
            <a:spLocks noChangeArrowheads="1"/>
          </p:cNvSpPr>
          <p:nvPr/>
        </p:nvSpPr>
        <p:spPr bwMode="auto">
          <a:xfrm>
            <a:off x="762000" y="44624"/>
            <a:ext cx="7689850"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t>反射望遠鏡の特徴 </a:t>
            </a:r>
            <a:r>
              <a:rPr lang="en-US" altLang="ja-JP" sz="2000" dirty="0"/>
              <a:t>Characteristics of the reflector</a:t>
            </a:r>
            <a:endParaRPr lang="ja-JP" altLang="en-US" sz="2000" dirty="0"/>
          </a:p>
        </p:txBody>
      </p:sp>
    </p:spTree>
    <p:extLst>
      <p:ext uri="{BB962C8B-B14F-4D97-AF65-F5344CB8AC3E}">
        <p14:creationId xmlns:p14="http://schemas.microsoft.com/office/powerpoint/2010/main" val="276976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216024" y="359360"/>
            <a:ext cx="8820472" cy="6247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ja-JP" sz="2000" dirty="0">
                <a:ea typeface="ＭＳ ゴシック" pitchFamily="1" charset="-128"/>
              </a:rPr>
              <a:t>○</a:t>
            </a:r>
            <a:r>
              <a:rPr lang="ja-JP" altLang="en-US" sz="2000" dirty="0">
                <a:ea typeface="ＭＳ ゴシック" pitchFamily="1" charset="-128"/>
              </a:rPr>
              <a:t>　屈折望遠鏡など、長い筒の望遠鏡では、</a:t>
            </a:r>
          </a:p>
          <a:p>
            <a:r>
              <a:rPr lang="ja-JP" altLang="en-US" sz="2000" dirty="0">
                <a:ea typeface="ＭＳ ゴシック" pitchFamily="1" charset="-128"/>
              </a:rPr>
              <a:t>　　天頂方向を見る際、姿勢が苦しい</a:t>
            </a:r>
          </a:p>
          <a:p>
            <a:r>
              <a:rPr lang="ja-JP" altLang="en-US" sz="2000" dirty="0">
                <a:ea typeface="ＭＳ ゴシック" pitchFamily="1" charset="-128"/>
              </a:rPr>
              <a:t>　　→　天頂プリズムと呼ばれる、</a:t>
            </a:r>
          </a:p>
          <a:p>
            <a:r>
              <a:rPr lang="ja-JP" altLang="en-US" sz="2000" dirty="0">
                <a:ea typeface="ＭＳ ゴシック" pitchFamily="1" charset="-128"/>
              </a:rPr>
              <a:t>　　　　光路を直角に曲げる光学系を入れると便利</a:t>
            </a:r>
            <a:endParaRPr lang="en-US" altLang="ja-JP" sz="2000" dirty="0">
              <a:ea typeface="ＭＳ ゴシック" pitchFamily="1" charset="-128"/>
            </a:endParaRPr>
          </a:p>
          <a:p>
            <a:r>
              <a:rPr lang="en-US" altLang="ja-JP" sz="1400" dirty="0">
                <a:ea typeface="ＭＳ ゴシック" pitchFamily="1" charset="-128"/>
              </a:rPr>
              <a:t>For a long-tube telescope like a refractor, when we observe objects near the zenith, due to the bad posture observation is uncomfortable. Using the optics which bends the ray at the right angle like zenith prism is convenient.</a:t>
            </a:r>
            <a:endParaRPr lang="ja-JP" altLang="en-US" sz="1400" dirty="0">
              <a:ea typeface="ＭＳ ゴシック" pitchFamily="1" charset="-128"/>
            </a:endParaRPr>
          </a:p>
          <a:p>
            <a:r>
              <a:rPr lang="ja-JP" altLang="en-US" sz="2000" dirty="0">
                <a:ea typeface="ＭＳ ゴシック" pitchFamily="1" charset="-128"/>
              </a:rPr>
              <a:t>○　反射望遠鏡（の多く）：筒の中が密閉されていない</a:t>
            </a:r>
          </a:p>
          <a:p>
            <a:r>
              <a:rPr lang="ja-JP" altLang="en-US" sz="2000" dirty="0">
                <a:ea typeface="ＭＳ ゴシック" pitchFamily="1" charset="-128"/>
              </a:rPr>
              <a:t>　　主鏡：ホコリで汚れる→洗浄が必要</a:t>
            </a:r>
          </a:p>
          <a:p>
            <a:r>
              <a:rPr lang="ja-JP" altLang="en-US" sz="2000" dirty="0">
                <a:ea typeface="ＭＳ ゴシック" pitchFamily="1" charset="-128"/>
              </a:rPr>
              <a:t>　　　　　また、曇ってくる→再メッキが必要（面倒）</a:t>
            </a:r>
            <a:endParaRPr lang="en-US" altLang="ja-JP" sz="2000" dirty="0">
              <a:ea typeface="ＭＳ ゴシック" pitchFamily="1" charset="-128"/>
            </a:endParaRPr>
          </a:p>
          <a:p>
            <a:r>
              <a:rPr lang="en-US" altLang="ja-JP" sz="1400" dirty="0">
                <a:ea typeface="ＭＳ ゴシック" pitchFamily="1" charset="-128"/>
              </a:rPr>
              <a:t>Most reflectors have open tube, so the main mirror becomes dirty by dust: we need washing the surface of the mirror. The mirror also becomes cloudy: we need plating the surface of the mirror, which is very expensive and needs much work.</a:t>
            </a:r>
            <a:endParaRPr lang="ja-JP" altLang="en-US" sz="1400" dirty="0">
              <a:ea typeface="ＭＳ ゴシック" pitchFamily="1" charset="-128"/>
            </a:endParaRPr>
          </a:p>
          <a:p>
            <a:r>
              <a:rPr lang="ja-JP" altLang="en-US" sz="2000" dirty="0">
                <a:ea typeface="ＭＳ ゴシック" pitchFamily="1" charset="-128"/>
              </a:rPr>
              <a:t>○　主鏡の直接の焦点位置が筒の中、筒先にできる</a:t>
            </a:r>
          </a:p>
          <a:p>
            <a:r>
              <a:rPr lang="ja-JP" altLang="en-US" sz="2000" dirty="0">
                <a:ea typeface="ＭＳ ゴシック" pitchFamily="1" charset="-128"/>
              </a:rPr>
              <a:t>　　→第二（副）鏡を入れ、光路を曲げる</a:t>
            </a:r>
          </a:p>
          <a:p>
            <a:r>
              <a:rPr lang="ja-JP" altLang="en-US" sz="2000" dirty="0">
                <a:ea typeface="ＭＳ ゴシック" pitchFamily="1" charset="-128"/>
              </a:rPr>
              <a:t>　　→大望遠鏡なら、そこへ直接検出器を置く</a:t>
            </a:r>
            <a:endParaRPr lang="en-US" altLang="ja-JP" sz="2000" dirty="0">
              <a:ea typeface="ＭＳ ゴシック" pitchFamily="1" charset="-128"/>
            </a:endParaRPr>
          </a:p>
          <a:p>
            <a:r>
              <a:rPr lang="en-US" altLang="ja-JP" sz="1400" dirty="0">
                <a:ea typeface="ＭＳ ゴシック" pitchFamily="1" charset="-128"/>
              </a:rPr>
              <a:t>The focal point by the main mirror sits at the top of the tube. The optical path has to be bent using the secondary mirror. For a large telescope, the detector is set at the focal point inside the tube directly.</a:t>
            </a:r>
            <a:endParaRPr lang="ja-JP" altLang="en-US" sz="1400" dirty="0">
              <a:ea typeface="ＭＳ ゴシック" pitchFamily="1" charset="-128"/>
            </a:endParaRPr>
          </a:p>
          <a:p>
            <a:r>
              <a:rPr lang="ja-JP" altLang="en-US" sz="2000" dirty="0">
                <a:ea typeface="ＭＳ ゴシック" pitchFamily="1" charset="-128"/>
              </a:rPr>
              <a:t>○　巨大対物レンズより、巨大凹面鏡の方が：</a:t>
            </a:r>
          </a:p>
          <a:p>
            <a:r>
              <a:rPr lang="ja-JP" altLang="en-US" sz="2000" dirty="0">
                <a:ea typeface="ＭＳ ゴシック" pitchFamily="1" charset="-128"/>
              </a:rPr>
              <a:t>　　＊安価で、＊筒内設置も安定</a:t>
            </a:r>
          </a:p>
          <a:p>
            <a:r>
              <a:rPr lang="ja-JP" altLang="en-US" sz="2000" dirty="0">
                <a:ea typeface="ＭＳ ゴシック" pitchFamily="1" charset="-128"/>
              </a:rPr>
              <a:t>　　→巨大望遠鏡は、一般に反射式</a:t>
            </a:r>
            <a:endParaRPr lang="en-US" altLang="ja-JP" sz="2000" dirty="0">
              <a:ea typeface="ＭＳ ゴシック" pitchFamily="1" charset="-128"/>
            </a:endParaRPr>
          </a:p>
          <a:p>
            <a:r>
              <a:rPr lang="en-US" altLang="ja-JP" sz="1400" dirty="0">
                <a:ea typeface="ＭＳ ゴシック" pitchFamily="1" charset="-128"/>
              </a:rPr>
              <a:t>Compared to a big lens, a big mirror is better; lower price and better stable posture in the tube. Generally, large telescopes are all reflectors.</a:t>
            </a:r>
            <a:endParaRPr lang="ja-JP" altLang="en-US" sz="1400" dirty="0">
              <a:ea typeface="ＭＳ ゴシック" pitchFamily="1" charset="-128"/>
            </a:endParaRPr>
          </a:p>
        </p:txBody>
      </p:sp>
    </p:spTree>
    <p:extLst>
      <p:ext uri="{BB962C8B-B14F-4D97-AF65-F5344CB8AC3E}">
        <p14:creationId xmlns:p14="http://schemas.microsoft.com/office/powerpoint/2010/main" val="1006623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611560" y="116632"/>
            <a:ext cx="5094813"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3600" dirty="0"/>
              <a:t>収差</a:t>
            </a:r>
            <a:r>
              <a:rPr lang="ja-JP" altLang="en-US" dirty="0"/>
              <a:t>　（びしっと、焦点を結ばない） </a:t>
            </a:r>
            <a:r>
              <a:rPr lang="en-US" altLang="ja-JP" dirty="0"/>
              <a:t>aberration (image is not sharp…)</a:t>
            </a:r>
            <a:endParaRPr lang="ja-JP" altLang="en-US" dirty="0"/>
          </a:p>
        </p:txBody>
      </p:sp>
      <p:pic>
        <p:nvPicPr>
          <p:cNvPr id="279555" name="Picture 3" descr="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3810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279556" name="Text Box 4"/>
          <p:cNvSpPr txBox="1">
            <a:spLocks noChangeArrowheads="1"/>
          </p:cNvSpPr>
          <p:nvPr/>
        </p:nvSpPr>
        <p:spPr bwMode="auto">
          <a:xfrm>
            <a:off x="4788024" y="1305342"/>
            <a:ext cx="4267200" cy="249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ja-JP" altLang="en-US" dirty="0">
                <a:ea typeface="ＭＳ ゴシック" pitchFamily="1" charset="-128"/>
              </a:rPr>
              <a:t>レンズを使うと：　色収差</a:t>
            </a:r>
            <a:endParaRPr lang="en-US" altLang="ja-JP" dirty="0">
              <a:ea typeface="ＭＳ ゴシック" pitchFamily="1" charset="-128"/>
            </a:endParaRPr>
          </a:p>
          <a:p>
            <a:pPr>
              <a:spcBef>
                <a:spcPts val="0"/>
              </a:spcBef>
            </a:pPr>
            <a:r>
              <a:rPr lang="en-US" altLang="ja-JP" sz="1600" dirty="0">
                <a:ea typeface="ＭＳ ゴシック" pitchFamily="1" charset="-128"/>
              </a:rPr>
              <a:t>A lens generates the chromatic aberration.</a:t>
            </a:r>
            <a:endParaRPr lang="ja-JP" altLang="en-US" sz="1600" dirty="0">
              <a:ea typeface="ＭＳ ゴシック" pitchFamily="1" charset="-128"/>
            </a:endParaRPr>
          </a:p>
          <a:p>
            <a:pPr>
              <a:spcBef>
                <a:spcPct val="50000"/>
              </a:spcBef>
            </a:pPr>
            <a:r>
              <a:rPr lang="ja-JP" altLang="en-US" dirty="0">
                <a:ea typeface="ＭＳ ゴシック" pitchFamily="1" charset="-128"/>
              </a:rPr>
              <a:t>→　色消しレンズという</a:t>
            </a:r>
          </a:p>
          <a:p>
            <a:r>
              <a:rPr lang="ja-JP" altLang="en-US" dirty="0">
                <a:ea typeface="ＭＳ ゴシック" pitchFamily="1" charset="-128"/>
              </a:rPr>
              <a:t>　　工夫をした、</a:t>
            </a:r>
          </a:p>
          <a:p>
            <a:r>
              <a:rPr lang="ja-JP" altLang="en-US" dirty="0">
                <a:ea typeface="ＭＳ ゴシック" pitchFamily="1" charset="-128"/>
              </a:rPr>
              <a:t>　　複数枚レンズの組で軽減</a:t>
            </a:r>
            <a:endParaRPr lang="en-US" altLang="ja-JP" dirty="0">
              <a:ea typeface="ＭＳ ゴシック" pitchFamily="1" charset="-128"/>
            </a:endParaRPr>
          </a:p>
          <a:p>
            <a:r>
              <a:rPr lang="en-US" altLang="ja-JP" sz="1600" dirty="0">
                <a:ea typeface="ＭＳ ゴシック" pitchFamily="1" charset="-128"/>
              </a:rPr>
              <a:t>A group of lens called achromatic lens reduces chromatic aberration.</a:t>
            </a:r>
            <a:endParaRPr lang="ja-JP" altLang="en-US" sz="1600" dirty="0">
              <a:ea typeface="ＭＳ ゴシック" pitchFamily="1" charset="-128"/>
            </a:endParaRPr>
          </a:p>
        </p:txBody>
      </p:sp>
      <p:pic>
        <p:nvPicPr>
          <p:cNvPr id="279557" name="Picture 5" descr="co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4114800"/>
            <a:ext cx="1739900" cy="1739900"/>
          </a:xfrm>
          <a:prstGeom prst="rect">
            <a:avLst/>
          </a:prstGeom>
          <a:noFill/>
          <a:extLst>
            <a:ext uri="{909E8E84-426E-40DD-AFC4-6F175D3DCCD1}">
              <a14:hiddenFill xmlns:a14="http://schemas.microsoft.com/office/drawing/2010/main">
                <a:solidFill>
                  <a:srgbClr val="FFFFFF"/>
                </a:solidFill>
              </a14:hiddenFill>
            </a:ext>
          </a:extLst>
        </p:spPr>
      </p:pic>
      <p:sp>
        <p:nvSpPr>
          <p:cNvPr id="279558" name="Text Box 6"/>
          <p:cNvSpPr txBox="1">
            <a:spLocks noChangeArrowheads="1"/>
          </p:cNvSpPr>
          <p:nvPr/>
        </p:nvSpPr>
        <p:spPr bwMode="auto">
          <a:xfrm>
            <a:off x="381000" y="4114800"/>
            <a:ext cx="6337300" cy="2492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dirty="0">
                <a:ea typeface="ＭＳ ゴシック" pitchFamily="1" charset="-128"/>
              </a:rPr>
              <a:t>凹面鏡を使うと：　コマ収差</a:t>
            </a:r>
            <a:endParaRPr lang="en-US" altLang="ja-JP" dirty="0">
              <a:ea typeface="ＭＳ ゴシック" pitchFamily="1" charset="-128"/>
            </a:endParaRPr>
          </a:p>
          <a:p>
            <a:pPr>
              <a:spcBef>
                <a:spcPts val="0"/>
              </a:spcBef>
            </a:pPr>
            <a:r>
              <a:rPr lang="en-US" altLang="ja-JP" sz="1600" dirty="0">
                <a:ea typeface="ＭＳ ゴシック" pitchFamily="1" charset="-128"/>
              </a:rPr>
              <a:t>A concave mirror generates coma aberration.</a:t>
            </a:r>
            <a:endParaRPr lang="ja-JP" altLang="en-US" sz="1600" dirty="0">
              <a:ea typeface="ＭＳ ゴシック" pitchFamily="1" charset="-128"/>
            </a:endParaRPr>
          </a:p>
          <a:p>
            <a:pPr>
              <a:spcBef>
                <a:spcPct val="50000"/>
              </a:spcBef>
            </a:pPr>
            <a:r>
              <a:rPr lang="ja-JP" altLang="en-US" dirty="0">
                <a:ea typeface="ＭＳ ゴシック" pitchFamily="1" charset="-128"/>
              </a:rPr>
              <a:t>→　鏡面の組み合わせ（主鏡、副鏡）、</a:t>
            </a:r>
          </a:p>
          <a:p>
            <a:r>
              <a:rPr lang="ja-JP" altLang="en-US" dirty="0">
                <a:ea typeface="ＭＳ ゴシック" pitchFamily="1" charset="-128"/>
              </a:rPr>
              <a:t>　　補正レンズの挿入（シュミットカメラ）</a:t>
            </a:r>
          </a:p>
          <a:p>
            <a:r>
              <a:rPr lang="ja-JP" altLang="en-US" dirty="0">
                <a:ea typeface="ＭＳ ゴシック" pitchFamily="1" charset="-128"/>
              </a:rPr>
              <a:t>　　という工夫で軽減</a:t>
            </a:r>
            <a:endParaRPr lang="en-US" altLang="ja-JP" dirty="0">
              <a:ea typeface="ＭＳ ゴシック" pitchFamily="1" charset="-128"/>
            </a:endParaRPr>
          </a:p>
          <a:p>
            <a:r>
              <a:rPr lang="en-US" altLang="ja-JP" sz="1600" dirty="0">
                <a:ea typeface="ＭＳ ゴシック" pitchFamily="1" charset="-128"/>
              </a:rPr>
              <a:t>A combination of mirror with different curves or inserting a correcting lens (Schmidt camera) reduces the coma aberration.</a:t>
            </a:r>
            <a:endParaRPr lang="ja-JP" altLang="en-US" sz="1600" dirty="0">
              <a:ea typeface="ＭＳ ゴシック" pitchFamily="1" charset="-128"/>
            </a:endParaRPr>
          </a:p>
        </p:txBody>
      </p:sp>
      <p:sp>
        <p:nvSpPr>
          <p:cNvPr id="2" name="テキスト ボックス 1">
            <a:extLst>
              <a:ext uri="{FF2B5EF4-FFF2-40B4-BE49-F238E27FC236}">
                <a16:creationId xmlns:a16="http://schemas.microsoft.com/office/drawing/2014/main" id="{D0A04E38-1E90-40BA-AC14-16FEB78ABC2F}"/>
              </a:ext>
            </a:extLst>
          </p:cNvPr>
          <p:cNvSpPr txBox="1"/>
          <p:nvPr/>
        </p:nvSpPr>
        <p:spPr>
          <a:xfrm>
            <a:off x="2281862" y="1255253"/>
            <a:ext cx="1584176" cy="461665"/>
          </a:xfrm>
          <a:prstGeom prst="rect">
            <a:avLst/>
          </a:prstGeom>
          <a:noFill/>
        </p:spPr>
        <p:txBody>
          <a:bodyPr wrap="square" rtlCol="0">
            <a:spAutoFit/>
          </a:bodyPr>
          <a:lstStyle/>
          <a:p>
            <a:pPr algn="ctr"/>
            <a:r>
              <a:rPr lang="en-US" altLang="ja-JP" sz="1200" dirty="0"/>
              <a:t>chromatic aberration by a convex lens</a:t>
            </a:r>
            <a:endParaRPr kumimoji="1" lang="ja-JP" altLang="en-US" sz="1200" dirty="0"/>
          </a:p>
        </p:txBody>
      </p:sp>
      <p:sp>
        <p:nvSpPr>
          <p:cNvPr id="3" name="テキスト ボックス 2">
            <a:extLst>
              <a:ext uri="{FF2B5EF4-FFF2-40B4-BE49-F238E27FC236}">
                <a16:creationId xmlns:a16="http://schemas.microsoft.com/office/drawing/2014/main" id="{F05214A0-4A4C-4515-8678-AC3409FD8046}"/>
              </a:ext>
            </a:extLst>
          </p:cNvPr>
          <p:cNvSpPr txBox="1"/>
          <p:nvPr/>
        </p:nvSpPr>
        <p:spPr>
          <a:xfrm>
            <a:off x="3627630" y="3019693"/>
            <a:ext cx="1368152" cy="276999"/>
          </a:xfrm>
          <a:prstGeom prst="rect">
            <a:avLst/>
          </a:prstGeom>
          <a:noFill/>
        </p:spPr>
        <p:txBody>
          <a:bodyPr wrap="square" rtlCol="0">
            <a:spAutoFit/>
          </a:bodyPr>
          <a:lstStyle/>
          <a:p>
            <a:r>
              <a:rPr lang="en-US" altLang="ja-JP" sz="1200" dirty="0"/>
              <a:t>b</a:t>
            </a:r>
            <a:r>
              <a:rPr kumimoji="1" lang="en-US" altLang="ja-JP" sz="1200" dirty="0"/>
              <a:t>lue  green  red</a:t>
            </a:r>
            <a:endParaRPr kumimoji="1" lang="ja-JP" altLang="en-US" sz="1200" dirty="0"/>
          </a:p>
        </p:txBody>
      </p:sp>
    </p:spTree>
    <p:extLst>
      <p:ext uri="{BB962C8B-B14F-4D97-AF65-F5344CB8AC3E}">
        <p14:creationId xmlns:p14="http://schemas.microsoft.com/office/powerpoint/2010/main" val="331798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1520" y="116632"/>
            <a:ext cx="8640960" cy="69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solidFill>
                  <a:schemeClr val="hlink"/>
                </a:solidFill>
              </a:rPr>
              <a:t>望遠鏡による天体観測の幕開け</a:t>
            </a:r>
            <a:endParaRPr lang="en-US" altLang="ja-JP" sz="3600" dirty="0">
              <a:solidFill>
                <a:schemeClr val="hlink"/>
              </a:solidFill>
            </a:endParaRPr>
          </a:p>
          <a:p>
            <a:pPr eaLnBrk="1" hangingPunct="1">
              <a:spcBef>
                <a:spcPts val="0"/>
              </a:spcBef>
              <a:buFontTx/>
              <a:buNone/>
            </a:pPr>
            <a:r>
              <a:rPr lang="en-US" altLang="ja-JP" sz="2000" dirty="0">
                <a:solidFill>
                  <a:schemeClr val="hlink"/>
                </a:solidFill>
              </a:rPr>
              <a:t>Dawn of astronomical observations through telescope</a:t>
            </a:r>
            <a:endParaRPr lang="ja-JP" altLang="en-US" sz="2000" dirty="0"/>
          </a:p>
          <a:p>
            <a:pPr eaLnBrk="1" hangingPunct="1">
              <a:spcBef>
                <a:spcPct val="50000"/>
              </a:spcBef>
              <a:buFontTx/>
              <a:buNone/>
            </a:pPr>
            <a:r>
              <a:rPr lang="en-US" altLang="ja-JP" sz="2400" dirty="0">
                <a:solidFill>
                  <a:srgbClr val="FF0000"/>
                </a:solidFill>
              </a:rPr>
              <a:t>1609</a:t>
            </a:r>
            <a:r>
              <a:rPr lang="ja-JP" altLang="en-US" sz="2400" dirty="0">
                <a:solidFill>
                  <a:srgbClr val="FF0000"/>
                </a:solidFill>
              </a:rPr>
              <a:t>年</a:t>
            </a:r>
            <a:r>
              <a:rPr lang="ja-JP" altLang="en-US" sz="2400" dirty="0"/>
              <a:t>、ルネッサンスにわくイタリアで、</a:t>
            </a:r>
          </a:p>
          <a:p>
            <a:pPr eaLnBrk="1" hangingPunct="1">
              <a:spcBef>
                <a:spcPct val="0"/>
              </a:spcBef>
              <a:buFontTx/>
              <a:buNone/>
            </a:pPr>
            <a:r>
              <a:rPr lang="ja-JP" altLang="en-US" sz="2400" dirty="0"/>
              <a:t>　　</a:t>
            </a:r>
            <a:r>
              <a:rPr lang="ja-JP" altLang="en-US" sz="2400" dirty="0">
                <a:solidFill>
                  <a:srgbClr val="FF0000"/>
                </a:solidFill>
              </a:rPr>
              <a:t>ガリレオ・ガリレイ</a:t>
            </a:r>
            <a:r>
              <a:rPr lang="ja-JP" altLang="en-US" sz="2400" dirty="0"/>
              <a:t>が、後にガリレオ式屈折望遠鏡と</a:t>
            </a:r>
          </a:p>
          <a:p>
            <a:pPr eaLnBrk="1" hangingPunct="1">
              <a:spcBef>
                <a:spcPct val="0"/>
              </a:spcBef>
              <a:buFontTx/>
              <a:buNone/>
            </a:pPr>
            <a:r>
              <a:rPr lang="ja-JP" altLang="en-US" sz="2400" dirty="0"/>
              <a:t>　　よばれる望遠鏡を製作し、天体に向けた。</a:t>
            </a:r>
            <a:endParaRPr lang="en-US" altLang="ja-JP" sz="2400" dirty="0"/>
          </a:p>
          <a:p>
            <a:pPr eaLnBrk="1" hangingPunct="1">
              <a:spcBef>
                <a:spcPct val="50000"/>
              </a:spcBef>
              <a:buFontTx/>
              <a:buNone/>
            </a:pPr>
            <a:r>
              <a:rPr lang="ja-JP" altLang="en-US" sz="2400" dirty="0"/>
              <a:t>　　のちに、「星界の報告」「天文対話」の著書を出版</a:t>
            </a:r>
          </a:p>
          <a:p>
            <a:pPr eaLnBrk="1" hangingPunct="1">
              <a:spcBef>
                <a:spcPct val="50000"/>
              </a:spcBef>
              <a:buNone/>
            </a:pPr>
            <a:r>
              <a:rPr lang="en-US" altLang="ja-JP" sz="1600" dirty="0"/>
              <a:t>In 1609, in the excitement of the Renaissance Italy, Galileo Galilei devised a telescope which was later referred as the Galilean refractor. Then he used it to observe the heavenly bodies. Later he published “Sidereus Nuncius” (Starry Messenger) and “</a:t>
            </a:r>
            <a:r>
              <a:rPr lang="it-IT" altLang="ja-JP" sz="1600" dirty="0"/>
              <a:t>Dialogo Sopra i Due Massimi Sistemi del Mondo</a:t>
            </a:r>
            <a:r>
              <a:rPr lang="en-US" altLang="ja-JP" sz="1600" dirty="0"/>
              <a:t>” </a:t>
            </a:r>
            <a:r>
              <a:rPr lang="it-IT" altLang="ja-JP" sz="1600" dirty="0"/>
              <a:t>(</a:t>
            </a:r>
            <a:r>
              <a:rPr lang="en-US" altLang="ja-JP" sz="1600" dirty="0"/>
              <a:t>The Dialogue Concerning the Two Chief World Systems</a:t>
            </a:r>
            <a:r>
              <a:rPr lang="it-IT" altLang="ja-JP" sz="1600" dirty="0"/>
              <a:t>) in Italian.</a:t>
            </a:r>
            <a:endParaRPr lang="ja-JP" altLang="en-US" sz="2400" dirty="0"/>
          </a:p>
          <a:p>
            <a:pPr eaLnBrk="1" hangingPunct="1">
              <a:spcBef>
                <a:spcPct val="50000"/>
              </a:spcBef>
              <a:buFontTx/>
              <a:buNone/>
            </a:pPr>
            <a:r>
              <a:rPr lang="ja-JP" altLang="en-US" sz="2400" dirty="0"/>
              <a:t>ガリレオは最初に望遠鏡を発明した人ではないが、天体観測用望遠鏡を開発し、天体の観測的研究をした最初期の科学者である。</a:t>
            </a:r>
            <a:endParaRPr lang="en-US" altLang="ja-JP" sz="2400" dirty="0"/>
          </a:p>
          <a:p>
            <a:pPr eaLnBrk="1" hangingPunct="1">
              <a:spcBef>
                <a:spcPct val="50000"/>
              </a:spcBef>
              <a:buFontTx/>
              <a:buNone/>
            </a:pPr>
            <a:r>
              <a:rPr lang="en-US" altLang="ja-JP" sz="1600" dirty="0"/>
              <a:t>Galileo was not the first person to invent the telescope, but he was one of the first-generation modern scientists who devised the astronomical telescopes and made observational studies of the heavenly bodies.</a:t>
            </a:r>
            <a:endParaRPr lang="ja-JP" altLang="en-US" sz="1600" dirty="0"/>
          </a:p>
          <a:p>
            <a:pPr eaLnBrk="1" hangingPunct="1">
              <a:spcBef>
                <a:spcPct val="50000"/>
              </a:spcBef>
              <a:buFontTx/>
              <a:buNone/>
            </a:pPr>
            <a:r>
              <a:rPr lang="en-US" altLang="ja-JP" sz="1600" dirty="0"/>
              <a:t>1609</a:t>
            </a:r>
            <a:r>
              <a:rPr lang="ja-JP" altLang="en-US" sz="1600" dirty="0"/>
              <a:t>年から</a:t>
            </a:r>
            <a:r>
              <a:rPr lang="en-US" altLang="ja-JP" sz="1600" dirty="0"/>
              <a:t>400</a:t>
            </a:r>
            <a:r>
              <a:rPr lang="ja-JP" altLang="en-US" sz="1600" dirty="0"/>
              <a:t>年後の</a:t>
            </a:r>
            <a:r>
              <a:rPr lang="en-US" altLang="ja-JP" sz="1600" dirty="0"/>
              <a:t>2009</a:t>
            </a:r>
            <a:r>
              <a:rPr lang="ja-JP" altLang="en-US" sz="1600" dirty="0"/>
              <a:t>年</a:t>
            </a:r>
            <a:r>
              <a:rPr lang="ja-JP" altLang="en-US" sz="2400" dirty="0"/>
              <a:t> → </a:t>
            </a:r>
            <a:r>
              <a:rPr lang="ja-JP" altLang="en-US" sz="3600" dirty="0">
                <a:solidFill>
                  <a:schemeClr val="accent2"/>
                </a:solidFill>
              </a:rPr>
              <a:t>世界天文年</a:t>
            </a:r>
            <a:endParaRPr lang="en-US" altLang="ja-JP" sz="3600" dirty="0">
              <a:solidFill>
                <a:schemeClr val="accent2"/>
              </a:solidFill>
            </a:endParaRPr>
          </a:p>
          <a:p>
            <a:pPr eaLnBrk="1" hangingPunct="1">
              <a:spcBef>
                <a:spcPts val="0"/>
              </a:spcBef>
              <a:buFontTx/>
              <a:buNone/>
            </a:pPr>
            <a:r>
              <a:rPr lang="en-US" altLang="ja-JP" sz="1200" dirty="0">
                <a:solidFill>
                  <a:schemeClr val="accent2"/>
                </a:solidFill>
              </a:rPr>
              <a:t>International Year of Astronomy 2009, IYA2009, honoring the 400</a:t>
            </a:r>
            <a:r>
              <a:rPr lang="en-US" altLang="ja-JP" sz="1200" baseline="30000" dirty="0">
                <a:solidFill>
                  <a:schemeClr val="accent2"/>
                </a:solidFill>
              </a:rPr>
              <a:t>th</a:t>
            </a:r>
            <a:r>
              <a:rPr lang="en-US" altLang="ja-JP" sz="1200" dirty="0">
                <a:solidFill>
                  <a:schemeClr val="accent2"/>
                </a:solidFill>
              </a:rPr>
              <a:t> year of the Galileo’s historical astronomy observations</a:t>
            </a:r>
            <a:endParaRPr lang="ja-JP"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685800" y="762000"/>
            <a:ext cx="82296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架台 </a:t>
            </a:r>
            <a:r>
              <a:rPr lang="en-US" altLang="ja-JP" sz="3600" dirty="0"/>
              <a:t>telescope mount</a:t>
            </a:r>
            <a:endParaRPr lang="ja-JP" altLang="en-US" sz="3600" dirty="0"/>
          </a:p>
          <a:p>
            <a:pPr eaLnBrk="1" hangingPunct="1">
              <a:spcBef>
                <a:spcPct val="50000"/>
              </a:spcBef>
              <a:buFontTx/>
              <a:buNone/>
            </a:pPr>
            <a:r>
              <a:rPr lang="ja-JP" altLang="en-US" sz="2800" dirty="0"/>
              <a:t>　＊剛性、安定性が大事</a:t>
            </a:r>
            <a:endParaRPr lang="en-US" altLang="ja-JP" sz="2800" dirty="0"/>
          </a:p>
          <a:p>
            <a:pPr eaLnBrk="1" hangingPunct="1">
              <a:spcBef>
                <a:spcPts val="0"/>
              </a:spcBef>
              <a:buFontTx/>
              <a:buNone/>
            </a:pPr>
            <a:r>
              <a:rPr lang="en-US" altLang="ja-JP" sz="1800" dirty="0"/>
              <a:t>Rigidity and stability are important.</a:t>
            </a:r>
            <a:endParaRPr lang="ja-JP" altLang="en-US" sz="1800" dirty="0"/>
          </a:p>
          <a:p>
            <a:pPr eaLnBrk="1" hangingPunct="1">
              <a:spcBef>
                <a:spcPct val="0"/>
              </a:spcBef>
              <a:buFontTx/>
              <a:buNone/>
            </a:pPr>
            <a:r>
              <a:rPr lang="ja-JP" altLang="en-US" sz="2800" dirty="0"/>
              <a:t>　＊自動追尾なら、その正確性も大事 </a:t>
            </a:r>
            <a:endParaRPr lang="en-US" altLang="ja-JP" sz="2800" dirty="0"/>
          </a:p>
          <a:p>
            <a:pPr eaLnBrk="1" hangingPunct="1">
              <a:spcBef>
                <a:spcPct val="0"/>
              </a:spcBef>
              <a:buFontTx/>
              <a:buNone/>
            </a:pPr>
            <a:r>
              <a:rPr lang="en-US" altLang="ja-JP" sz="1800" dirty="0"/>
              <a:t>Accuracy of automatic tracking is also important.</a:t>
            </a:r>
            <a:endParaRPr lang="ja-JP" altLang="en-US" sz="1800" dirty="0"/>
          </a:p>
        </p:txBody>
      </p:sp>
      <p:sp>
        <p:nvSpPr>
          <p:cNvPr id="65539" name="Text Box 3"/>
          <p:cNvSpPr txBox="1">
            <a:spLocks noChangeArrowheads="1"/>
          </p:cNvSpPr>
          <p:nvPr/>
        </p:nvSpPr>
        <p:spPr bwMode="auto">
          <a:xfrm>
            <a:off x="685800" y="3112512"/>
            <a:ext cx="8077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solidFill>
                  <a:srgbClr val="FF0000"/>
                </a:solidFill>
              </a:rPr>
              <a:t>２大分類：</a:t>
            </a:r>
            <a:r>
              <a:rPr lang="ja-JP" altLang="en-US" sz="2800" dirty="0">
                <a:solidFill>
                  <a:schemeClr val="accent2"/>
                </a:solidFill>
              </a:rPr>
              <a:t>経緯台（けいいだい）</a:t>
            </a:r>
            <a:r>
              <a:rPr lang="ja-JP" altLang="en-US" sz="2800" dirty="0"/>
              <a:t>と</a:t>
            </a:r>
            <a:r>
              <a:rPr lang="ja-JP" altLang="en-US" sz="2800" dirty="0">
                <a:solidFill>
                  <a:schemeClr val="hlink"/>
                </a:solidFill>
              </a:rPr>
              <a:t>赤道儀（せきどうぎ）</a:t>
            </a:r>
            <a:endParaRPr lang="en-US" altLang="ja-JP" sz="2800" dirty="0">
              <a:solidFill>
                <a:schemeClr val="hlink"/>
              </a:solidFill>
            </a:endParaRPr>
          </a:p>
          <a:p>
            <a:pPr eaLnBrk="1" hangingPunct="1">
              <a:spcBef>
                <a:spcPts val="0"/>
              </a:spcBef>
              <a:buFontTx/>
              <a:buNone/>
            </a:pPr>
            <a:r>
              <a:rPr lang="en-US" altLang="ja-JP" sz="2400" dirty="0">
                <a:solidFill>
                  <a:srgbClr val="002060"/>
                </a:solidFill>
              </a:rPr>
              <a:t>Two major categories: </a:t>
            </a:r>
            <a:r>
              <a:rPr lang="en-US" altLang="ja-JP" sz="2400" dirty="0">
                <a:solidFill>
                  <a:srgbClr val="0070C0"/>
                </a:solidFill>
              </a:rPr>
              <a:t>altazimuth</a:t>
            </a:r>
            <a:r>
              <a:rPr lang="en-US" altLang="ja-JP" sz="2400" dirty="0">
                <a:solidFill>
                  <a:srgbClr val="002060"/>
                </a:solidFill>
              </a:rPr>
              <a:t> and </a:t>
            </a:r>
            <a:r>
              <a:rPr lang="en-US" altLang="ja-JP" sz="2400" dirty="0">
                <a:solidFill>
                  <a:srgbClr val="00B050"/>
                </a:solidFill>
              </a:rPr>
              <a:t>equatorial mounts</a:t>
            </a:r>
            <a:endParaRPr lang="ja-JP" altLang="en-US" sz="2400" dirty="0">
              <a:solidFill>
                <a:srgbClr val="00B050"/>
              </a:solidFill>
            </a:endParaRPr>
          </a:p>
        </p:txBody>
      </p:sp>
      <p:sp>
        <p:nvSpPr>
          <p:cNvPr id="65540" name="Text Box 4"/>
          <p:cNvSpPr txBox="1">
            <a:spLocks noChangeArrowheads="1"/>
          </p:cNvSpPr>
          <p:nvPr/>
        </p:nvSpPr>
        <p:spPr bwMode="auto">
          <a:xfrm>
            <a:off x="685800" y="4038600"/>
            <a:ext cx="8229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いずれも、２つの回転軸がある。</a:t>
            </a:r>
            <a:endParaRPr lang="en-US" altLang="ja-JP" sz="2400" dirty="0"/>
          </a:p>
          <a:p>
            <a:pPr eaLnBrk="1" hangingPunct="1">
              <a:spcBef>
                <a:spcPts val="0"/>
              </a:spcBef>
              <a:buFontTx/>
              <a:buNone/>
            </a:pPr>
            <a:r>
              <a:rPr lang="en-US" altLang="ja-JP" sz="1800" dirty="0"/>
              <a:t>Both types have two rotation axes.</a:t>
            </a:r>
            <a:endParaRPr lang="ja-JP" altLang="en-US" sz="1800" dirty="0"/>
          </a:p>
          <a:p>
            <a:pPr eaLnBrk="1" hangingPunct="1">
              <a:spcBef>
                <a:spcPct val="50000"/>
              </a:spcBef>
              <a:buFontTx/>
              <a:buNone/>
            </a:pPr>
            <a:r>
              <a:rPr lang="ja-JP" altLang="en-US" sz="2400" dirty="0"/>
              <a:t>クランプを緩めて</a:t>
            </a:r>
            <a:r>
              <a:rPr lang="ja-JP" altLang="en-US" sz="2400" dirty="0">
                <a:solidFill>
                  <a:srgbClr val="FF0000"/>
                </a:solidFill>
              </a:rPr>
              <a:t>粗動</a:t>
            </a:r>
            <a:r>
              <a:rPr lang="ja-JP" altLang="en-US" sz="2400" dirty="0"/>
              <a:t>、しめて固定。</a:t>
            </a:r>
            <a:endParaRPr lang="en-US" altLang="ja-JP" sz="2400" dirty="0"/>
          </a:p>
          <a:p>
            <a:pPr eaLnBrk="1" hangingPunct="1">
              <a:spcBef>
                <a:spcPts val="0"/>
              </a:spcBef>
              <a:buFontTx/>
              <a:buNone/>
            </a:pPr>
            <a:r>
              <a:rPr lang="en-US" altLang="ja-JP" sz="1800" dirty="0"/>
              <a:t>Loosen the clamp for coarse motion, then tighten the clump.</a:t>
            </a:r>
            <a:endParaRPr lang="ja-JP" altLang="en-US" sz="2400" dirty="0"/>
          </a:p>
          <a:p>
            <a:pPr eaLnBrk="1" hangingPunct="1">
              <a:spcBef>
                <a:spcPct val="50000"/>
              </a:spcBef>
              <a:buFontTx/>
              <a:buNone/>
            </a:pPr>
            <a:r>
              <a:rPr lang="ja-JP" altLang="en-US" sz="2400" dirty="0"/>
              <a:t>クランプをしめた上で、微動ハンドル（あるいはつまみ）で</a:t>
            </a:r>
            <a:r>
              <a:rPr lang="ja-JP" altLang="en-US" sz="2400" dirty="0">
                <a:solidFill>
                  <a:srgbClr val="FF0000"/>
                </a:solidFill>
              </a:rPr>
              <a:t>微動</a:t>
            </a:r>
            <a:r>
              <a:rPr lang="ja-JP" altLang="en-US" sz="2400" dirty="0"/>
              <a:t>。</a:t>
            </a:r>
            <a:endParaRPr lang="en-US" altLang="ja-JP" sz="2400" dirty="0"/>
          </a:p>
          <a:p>
            <a:pPr eaLnBrk="1" hangingPunct="1">
              <a:spcBef>
                <a:spcPts val="0"/>
              </a:spcBef>
              <a:buFontTx/>
              <a:buNone/>
            </a:pPr>
            <a:r>
              <a:rPr lang="en-US" altLang="ja-JP" sz="1800" dirty="0"/>
              <a:t>With the clamps tightened, use fine adjustment knob for fine motion.</a:t>
            </a:r>
            <a:endParaRPr lang="ja-JP" altLang="en-US" sz="1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ke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238" y="1219200"/>
            <a:ext cx="3332162"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990599" y="104775"/>
            <a:ext cx="27173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経緯台</a:t>
            </a:r>
            <a:endParaRPr lang="en-US" altLang="ja-JP" sz="3600" dirty="0"/>
          </a:p>
          <a:p>
            <a:pPr eaLnBrk="1" hangingPunct="1">
              <a:spcBef>
                <a:spcPts val="0"/>
              </a:spcBef>
              <a:buFontTx/>
              <a:buNone/>
            </a:pPr>
            <a:r>
              <a:rPr lang="en-US" altLang="ja-JP" sz="2400" dirty="0"/>
              <a:t>altazimuth mount</a:t>
            </a:r>
            <a:endParaRPr lang="ja-JP" altLang="en-US" sz="2400" dirty="0"/>
          </a:p>
        </p:txBody>
      </p:sp>
      <p:sp>
        <p:nvSpPr>
          <p:cNvPr id="66564" name="Text Box 4"/>
          <p:cNvSpPr txBox="1">
            <a:spLocks noChangeArrowheads="1"/>
          </p:cNvSpPr>
          <p:nvPr/>
        </p:nvSpPr>
        <p:spPr bwMode="auto">
          <a:xfrm>
            <a:off x="1828800" y="571500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この例での望遠鏡は、シュミットカセグレン式反射望遠鏡</a:t>
            </a:r>
            <a:endParaRPr lang="en-US" altLang="ja-JP" sz="2000" dirty="0"/>
          </a:p>
          <a:p>
            <a:pPr eaLnBrk="1" hangingPunct="1">
              <a:spcBef>
                <a:spcPts val="0"/>
              </a:spcBef>
              <a:buFontTx/>
              <a:buNone/>
            </a:pPr>
            <a:r>
              <a:rPr lang="en-US" altLang="ja-JP" sz="2000" dirty="0"/>
              <a:t>This is an example of Schmidt-Cassegrain reflector.</a:t>
            </a:r>
            <a:endParaRPr lang="ja-JP" altLang="en-US" sz="2000" dirty="0"/>
          </a:p>
        </p:txBody>
      </p:sp>
      <p:sp>
        <p:nvSpPr>
          <p:cNvPr id="66565" name="Text Box 5"/>
          <p:cNvSpPr txBox="1">
            <a:spLocks noChangeArrowheads="1"/>
          </p:cNvSpPr>
          <p:nvPr/>
        </p:nvSpPr>
        <p:spPr bwMode="auto">
          <a:xfrm>
            <a:off x="4191000" y="381000"/>
            <a:ext cx="304529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鏡筒（きょうとう） </a:t>
            </a:r>
            <a:r>
              <a:rPr lang="en-US" altLang="ja-JP" sz="2400" dirty="0"/>
              <a:t>tube</a:t>
            </a:r>
            <a:endParaRPr lang="ja-JP" altLang="en-US" sz="2400" dirty="0"/>
          </a:p>
        </p:txBody>
      </p:sp>
      <p:sp>
        <p:nvSpPr>
          <p:cNvPr id="66566" name="Text Box 6"/>
          <p:cNvSpPr txBox="1">
            <a:spLocks noChangeArrowheads="1"/>
          </p:cNvSpPr>
          <p:nvPr/>
        </p:nvSpPr>
        <p:spPr bwMode="auto">
          <a:xfrm>
            <a:off x="6876256" y="1891680"/>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ファインダー </a:t>
            </a:r>
            <a:r>
              <a:rPr lang="en-US" altLang="ja-JP" sz="2400" dirty="0"/>
              <a:t>finder</a:t>
            </a:r>
            <a:endParaRPr lang="ja-JP" altLang="en-US" sz="2400" dirty="0"/>
          </a:p>
        </p:txBody>
      </p:sp>
      <p:sp>
        <p:nvSpPr>
          <p:cNvPr id="66567" name="Text Box 7"/>
          <p:cNvSpPr txBox="1">
            <a:spLocks noChangeArrowheads="1"/>
          </p:cNvSpPr>
          <p:nvPr/>
        </p:nvSpPr>
        <p:spPr bwMode="auto">
          <a:xfrm>
            <a:off x="6805066" y="3369043"/>
            <a:ext cx="153461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接眼部</a:t>
            </a:r>
            <a:endParaRPr lang="en-US" altLang="ja-JP" sz="2400" dirty="0"/>
          </a:p>
          <a:p>
            <a:pPr eaLnBrk="1" hangingPunct="1">
              <a:spcBef>
                <a:spcPts val="0"/>
              </a:spcBef>
              <a:buFontTx/>
              <a:buNone/>
            </a:pPr>
            <a:r>
              <a:rPr lang="en-US" altLang="ja-JP" sz="2400" dirty="0"/>
              <a:t>eyepiece position</a:t>
            </a:r>
            <a:endParaRPr lang="ja-JP" altLang="en-US" sz="2400" dirty="0"/>
          </a:p>
        </p:txBody>
      </p:sp>
      <p:sp>
        <p:nvSpPr>
          <p:cNvPr id="66568" name="Text Box 8"/>
          <p:cNvSpPr txBox="1">
            <a:spLocks noChangeArrowheads="1"/>
          </p:cNvSpPr>
          <p:nvPr/>
        </p:nvSpPr>
        <p:spPr bwMode="auto">
          <a:xfrm>
            <a:off x="2062658" y="4293096"/>
            <a:ext cx="10691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ts val="0"/>
              </a:spcBef>
              <a:buFontTx/>
              <a:buNone/>
            </a:pPr>
            <a:r>
              <a:rPr lang="ja-JP" altLang="en-US" sz="2400" dirty="0"/>
              <a:t>架台</a:t>
            </a:r>
            <a:endParaRPr lang="en-US" altLang="ja-JP" sz="2400" dirty="0"/>
          </a:p>
          <a:p>
            <a:pPr eaLnBrk="1" hangingPunct="1">
              <a:spcBef>
                <a:spcPts val="0"/>
              </a:spcBef>
              <a:buFontTx/>
              <a:buNone/>
            </a:pPr>
            <a:r>
              <a:rPr lang="en-US" altLang="ja-JP" sz="2400" dirty="0"/>
              <a:t>mount</a:t>
            </a:r>
            <a:endParaRPr lang="ja-JP" altLang="en-US" sz="2400" dirty="0"/>
          </a:p>
        </p:txBody>
      </p:sp>
      <p:sp>
        <p:nvSpPr>
          <p:cNvPr id="66569" name="Text Box 9"/>
          <p:cNvSpPr txBox="1">
            <a:spLocks noChangeArrowheads="1"/>
          </p:cNvSpPr>
          <p:nvPr/>
        </p:nvSpPr>
        <p:spPr bwMode="auto">
          <a:xfrm>
            <a:off x="114298" y="1033497"/>
            <a:ext cx="3209155"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方位</a:t>
            </a:r>
            <a:r>
              <a:rPr lang="ja-JP" altLang="en-US" sz="1600" dirty="0"/>
              <a:t>（地面に水平方向）</a:t>
            </a:r>
            <a:endParaRPr lang="en-US" altLang="ja-JP" sz="1600" dirty="0"/>
          </a:p>
          <a:p>
            <a:pPr eaLnBrk="1" hangingPunct="1">
              <a:spcBef>
                <a:spcPts val="0"/>
              </a:spcBef>
              <a:buFontTx/>
              <a:buNone/>
            </a:pPr>
            <a:r>
              <a:rPr lang="en-US" altLang="ja-JP" sz="1400" dirty="0"/>
              <a:t>azimuth (direction)</a:t>
            </a:r>
          </a:p>
          <a:p>
            <a:pPr eaLnBrk="1" hangingPunct="1">
              <a:spcBef>
                <a:spcPct val="50000"/>
              </a:spcBef>
              <a:buFontTx/>
              <a:buNone/>
            </a:pPr>
            <a:r>
              <a:rPr lang="en-US" altLang="ja-JP" sz="1200" dirty="0"/>
              <a:t>horizontal direction parallel to the horizon</a:t>
            </a:r>
            <a:endParaRPr lang="ja-JP" altLang="en-US" sz="1200" dirty="0"/>
          </a:p>
          <a:p>
            <a:pPr eaLnBrk="1" hangingPunct="1">
              <a:spcBef>
                <a:spcPct val="50000"/>
              </a:spcBef>
              <a:buFontTx/>
              <a:buNone/>
            </a:pPr>
            <a:r>
              <a:rPr lang="ja-JP" altLang="en-US" sz="2400" dirty="0"/>
              <a:t>高度</a:t>
            </a:r>
            <a:r>
              <a:rPr lang="ja-JP" altLang="en-US" sz="1600" dirty="0"/>
              <a:t>（地面に垂直方向）</a:t>
            </a:r>
            <a:endParaRPr lang="en-US" altLang="ja-JP" sz="1600" dirty="0"/>
          </a:p>
          <a:p>
            <a:pPr eaLnBrk="1" hangingPunct="1">
              <a:spcBef>
                <a:spcPts val="0"/>
              </a:spcBef>
              <a:buFontTx/>
              <a:buNone/>
            </a:pPr>
            <a:r>
              <a:rPr lang="en-US" altLang="ja-JP" sz="1400" dirty="0"/>
              <a:t>altitude (elevation)</a:t>
            </a:r>
          </a:p>
          <a:p>
            <a:pPr eaLnBrk="1" hangingPunct="1">
              <a:spcBef>
                <a:spcPct val="50000"/>
              </a:spcBef>
              <a:buFontTx/>
              <a:buNone/>
            </a:pPr>
            <a:r>
              <a:rPr lang="en-US" altLang="ja-JP" sz="1200" dirty="0"/>
              <a:t>vertical direction perpendicular to the horizon</a:t>
            </a:r>
            <a:endParaRPr lang="ja-JP" altLang="en-US" sz="1200" dirty="0"/>
          </a:p>
          <a:p>
            <a:pPr eaLnBrk="1" hangingPunct="1">
              <a:spcBef>
                <a:spcPct val="50000"/>
              </a:spcBef>
              <a:buFontTx/>
              <a:buNone/>
            </a:pPr>
            <a:r>
              <a:rPr lang="ja-JP" altLang="en-US" sz="1800" dirty="0"/>
              <a:t>西南西の方向、</a:t>
            </a:r>
          </a:p>
          <a:p>
            <a:pPr eaLnBrk="1" hangingPunct="1">
              <a:spcBef>
                <a:spcPct val="0"/>
              </a:spcBef>
              <a:buFontTx/>
              <a:buNone/>
            </a:pPr>
            <a:r>
              <a:rPr lang="ja-JP" altLang="en-US" sz="1800" dirty="0"/>
              <a:t>地平線から</a:t>
            </a:r>
            <a:r>
              <a:rPr lang="en-US" altLang="ja-JP" sz="1800" dirty="0"/>
              <a:t>30</a:t>
            </a:r>
            <a:r>
              <a:rPr lang="ja-JP" altLang="en-US" sz="1800" dirty="0"/>
              <a:t>度の高さ、</a:t>
            </a:r>
          </a:p>
          <a:p>
            <a:pPr eaLnBrk="1" hangingPunct="1">
              <a:spcBef>
                <a:spcPct val="0"/>
              </a:spcBef>
              <a:buFontTx/>
              <a:buNone/>
            </a:pPr>
            <a:r>
              <a:rPr lang="ja-JP" altLang="en-US" sz="1800" dirty="0"/>
              <a:t>という指定方法</a:t>
            </a:r>
            <a:endParaRPr lang="en-US" altLang="ja-JP" sz="1800" dirty="0"/>
          </a:p>
          <a:p>
            <a:pPr eaLnBrk="1" hangingPunct="1">
              <a:spcBef>
                <a:spcPct val="0"/>
              </a:spcBef>
              <a:buFontTx/>
              <a:buNone/>
            </a:pPr>
            <a:r>
              <a:rPr lang="en-US" altLang="ja-JP" sz="1200" dirty="0"/>
              <a:t>Example: west-southwest, 30 degree from the horizon</a:t>
            </a:r>
            <a:endParaRPr lang="ja-JP" altLang="en-US" sz="1200" dirty="0"/>
          </a:p>
        </p:txBody>
      </p:sp>
      <p:sp>
        <p:nvSpPr>
          <p:cNvPr id="66570" name="Line 10"/>
          <p:cNvSpPr>
            <a:spLocks noChangeShapeType="1"/>
          </p:cNvSpPr>
          <p:nvPr/>
        </p:nvSpPr>
        <p:spPr bwMode="auto">
          <a:xfrm flipV="1">
            <a:off x="2819400" y="3657600"/>
            <a:ext cx="1828800" cy="8382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6571" name="Line 11"/>
          <p:cNvSpPr>
            <a:spLocks noChangeShapeType="1"/>
          </p:cNvSpPr>
          <p:nvPr/>
        </p:nvSpPr>
        <p:spPr bwMode="auto">
          <a:xfrm flipH="1" flipV="1">
            <a:off x="5791200" y="3200400"/>
            <a:ext cx="914400" cy="5334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6572" name="Line 12"/>
          <p:cNvSpPr>
            <a:spLocks noChangeShapeType="1"/>
          </p:cNvSpPr>
          <p:nvPr/>
        </p:nvSpPr>
        <p:spPr bwMode="auto">
          <a:xfrm flipH="1">
            <a:off x="6019800" y="2209800"/>
            <a:ext cx="838200" cy="1524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6573" name="Line 13"/>
          <p:cNvSpPr>
            <a:spLocks noChangeShapeType="1"/>
          </p:cNvSpPr>
          <p:nvPr/>
        </p:nvSpPr>
        <p:spPr bwMode="auto">
          <a:xfrm>
            <a:off x="4876800" y="838200"/>
            <a:ext cx="0" cy="11430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2" name="テキスト ボックス 1">
            <a:extLst>
              <a:ext uri="{FF2B5EF4-FFF2-40B4-BE49-F238E27FC236}">
                <a16:creationId xmlns:a16="http://schemas.microsoft.com/office/drawing/2014/main" id="{FF77E2CD-1A45-4123-A469-C47F4560BC40}"/>
              </a:ext>
            </a:extLst>
          </p:cNvPr>
          <p:cNvSpPr txBox="1"/>
          <p:nvPr/>
        </p:nvSpPr>
        <p:spPr>
          <a:xfrm>
            <a:off x="3244504" y="4575794"/>
            <a:ext cx="1052164" cy="369332"/>
          </a:xfrm>
          <a:prstGeom prst="rect">
            <a:avLst/>
          </a:prstGeom>
          <a:noFill/>
        </p:spPr>
        <p:txBody>
          <a:bodyPr wrap="square" rtlCol="0">
            <a:spAutoFit/>
          </a:bodyPr>
          <a:lstStyle/>
          <a:p>
            <a:r>
              <a:rPr kumimoji="1" lang="en-US" altLang="ja-JP" sz="1800" dirty="0">
                <a:solidFill>
                  <a:schemeClr val="bg1"/>
                </a:solidFill>
              </a:rPr>
              <a:t>azimuth</a:t>
            </a:r>
            <a:endParaRPr kumimoji="1" lang="ja-JP" altLang="en-US" sz="1800" dirty="0">
              <a:solidFill>
                <a:schemeClr val="bg1"/>
              </a:solidFill>
            </a:endParaRPr>
          </a:p>
        </p:txBody>
      </p:sp>
      <p:sp>
        <p:nvSpPr>
          <p:cNvPr id="3" name="テキスト ボックス 2">
            <a:extLst>
              <a:ext uri="{FF2B5EF4-FFF2-40B4-BE49-F238E27FC236}">
                <a16:creationId xmlns:a16="http://schemas.microsoft.com/office/drawing/2014/main" id="{3BF8E1A0-435E-40E5-AE5F-F2B13F1A78DD}"/>
              </a:ext>
            </a:extLst>
          </p:cNvPr>
          <p:cNvSpPr txBox="1"/>
          <p:nvPr/>
        </p:nvSpPr>
        <p:spPr>
          <a:xfrm>
            <a:off x="3225557" y="2062589"/>
            <a:ext cx="1850499" cy="646331"/>
          </a:xfrm>
          <a:prstGeom prst="rect">
            <a:avLst/>
          </a:prstGeom>
          <a:noFill/>
        </p:spPr>
        <p:txBody>
          <a:bodyPr wrap="square" rtlCol="0">
            <a:spAutoFit/>
          </a:bodyPr>
          <a:lstStyle/>
          <a:p>
            <a:r>
              <a:rPr lang="en-US" altLang="ja-JP" sz="1800" dirty="0">
                <a:solidFill>
                  <a:schemeClr val="bg1"/>
                </a:solidFill>
              </a:rPr>
              <a:t>a</a:t>
            </a:r>
            <a:r>
              <a:rPr kumimoji="1" lang="en-US" altLang="ja-JP" sz="1800" dirty="0">
                <a:solidFill>
                  <a:schemeClr val="bg1"/>
                </a:solidFill>
              </a:rPr>
              <a:t>ltitude (elevation)</a:t>
            </a:r>
            <a:endParaRPr kumimoji="1" lang="ja-JP" altLang="en-US" sz="18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2540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4191000" y="5791200"/>
            <a:ext cx="457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望遠鏡製作会社</a:t>
            </a:r>
            <a:r>
              <a:rPr lang="en-US" altLang="ja-JP" sz="2400" dirty="0"/>
              <a:t>Vixen</a:t>
            </a:r>
            <a:r>
              <a:rPr lang="ja-JP" altLang="en-US" sz="2400" dirty="0"/>
              <a:t>の製品より</a:t>
            </a:r>
            <a:endParaRPr lang="en-US" altLang="ja-JP" sz="2400" dirty="0"/>
          </a:p>
          <a:p>
            <a:pPr eaLnBrk="1" hangingPunct="1">
              <a:spcBef>
                <a:spcPts val="0"/>
              </a:spcBef>
              <a:buFontTx/>
              <a:buNone/>
            </a:pPr>
            <a:r>
              <a:rPr lang="en-US" altLang="ja-JP" sz="1400" dirty="0"/>
              <a:t>From a product by a telescope manufacturer Vixen</a:t>
            </a:r>
            <a:endParaRPr lang="ja-JP"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25400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614467C9-D5E8-4F4B-A387-1C8EDAEC684A}"/>
              </a:ext>
            </a:extLst>
          </p:cNvPr>
          <p:cNvSpPr txBox="1">
            <a:spLocks noChangeArrowheads="1"/>
          </p:cNvSpPr>
          <p:nvPr/>
        </p:nvSpPr>
        <p:spPr bwMode="auto">
          <a:xfrm>
            <a:off x="4191000" y="5791200"/>
            <a:ext cx="457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望遠鏡製作会社</a:t>
            </a:r>
            <a:r>
              <a:rPr lang="en-US" altLang="ja-JP" sz="2400" dirty="0"/>
              <a:t>Vixen</a:t>
            </a:r>
            <a:r>
              <a:rPr lang="ja-JP" altLang="en-US" sz="2400" dirty="0"/>
              <a:t>の製品より</a:t>
            </a:r>
            <a:endParaRPr lang="en-US" altLang="ja-JP" sz="2400" dirty="0"/>
          </a:p>
          <a:p>
            <a:pPr eaLnBrk="1" hangingPunct="1">
              <a:spcBef>
                <a:spcPts val="0"/>
              </a:spcBef>
              <a:buFontTx/>
              <a:buNone/>
            </a:pPr>
            <a:r>
              <a:rPr lang="en-US" altLang="ja-JP" sz="1400" dirty="0"/>
              <a:t>From a product by a telescope manufacturer Vixen</a:t>
            </a:r>
            <a:endParaRPr lang="ja-JP" altLang="en-US"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ekid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2656"/>
            <a:ext cx="4648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3" descr="sekidou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359745"/>
            <a:ext cx="3810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 Box 4"/>
          <p:cNvSpPr txBox="1">
            <a:spLocks noChangeArrowheads="1"/>
          </p:cNvSpPr>
          <p:nvPr/>
        </p:nvSpPr>
        <p:spPr bwMode="auto">
          <a:xfrm>
            <a:off x="4724400" y="332656"/>
            <a:ext cx="4024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赤道儀 </a:t>
            </a:r>
            <a:r>
              <a:rPr lang="en-US" altLang="ja-JP" sz="2400" dirty="0"/>
              <a:t>equatorial mount</a:t>
            </a:r>
            <a:endParaRPr lang="ja-JP" altLang="en-US" sz="2400" dirty="0"/>
          </a:p>
        </p:txBody>
      </p:sp>
      <p:sp>
        <p:nvSpPr>
          <p:cNvPr id="69637" name="Text Box 5"/>
          <p:cNvSpPr txBox="1">
            <a:spLocks noChangeArrowheads="1"/>
          </p:cNvSpPr>
          <p:nvPr/>
        </p:nvSpPr>
        <p:spPr bwMode="auto">
          <a:xfrm>
            <a:off x="4724400" y="1094656"/>
            <a:ext cx="4114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天の北極（南極）、赤道を基に、</a:t>
            </a:r>
          </a:p>
          <a:p>
            <a:pPr eaLnBrk="1" hangingPunct="1">
              <a:spcBef>
                <a:spcPct val="0"/>
              </a:spcBef>
              <a:buFontTx/>
              <a:buNone/>
            </a:pPr>
            <a:r>
              <a:rPr lang="ja-JP" altLang="en-US" sz="2400" dirty="0"/>
              <a:t>天球面に緯度経度を張った</a:t>
            </a:r>
          </a:p>
          <a:p>
            <a:pPr eaLnBrk="1" hangingPunct="1">
              <a:spcBef>
                <a:spcPct val="0"/>
              </a:spcBef>
              <a:buFontTx/>
              <a:buNone/>
            </a:pPr>
            <a:r>
              <a:rPr lang="ja-JP" altLang="en-US" sz="2400" dirty="0"/>
              <a:t>「赤道座標」に合わせる</a:t>
            </a:r>
            <a:endParaRPr lang="en-US" altLang="ja-JP" sz="2400" dirty="0"/>
          </a:p>
          <a:p>
            <a:pPr eaLnBrk="1" hangingPunct="1">
              <a:spcBef>
                <a:spcPct val="0"/>
              </a:spcBef>
              <a:buFontTx/>
              <a:buNone/>
            </a:pPr>
            <a:r>
              <a:rPr lang="en-US" altLang="ja-JP" sz="1800" dirty="0"/>
              <a:t>fitted to the equatorial coordinates of the celestial sphere, referring to the celestial poles and equator</a:t>
            </a:r>
            <a:endParaRPr lang="ja-JP" altLang="en-US" sz="1800" dirty="0"/>
          </a:p>
        </p:txBody>
      </p:sp>
      <p:sp>
        <p:nvSpPr>
          <p:cNvPr id="69638" name="Text Box 6"/>
          <p:cNvSpPr txBox="1">
            <a:spLocks noChangeArrowheads="1"/>
          </p:cNvSpPr>
          <p:nvPr/>
        </p:nvSpPr>
        <p:spPr bwMode="auto">
          <a:xfrm>
            <a:off x="2699792" y="4295056"/>
            <a:ext cx="23294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微動ハンドル</a:t>
            </a:r>
            <a:endParaRPr lang="en-US" altLang="ja-JP" sz="2400" dirty="0"/>
          </a:p>
          <a:p>
            <a:pPr eaLnBrk="1" hangingPunct="1">
              <a:spcBef>
                <a:spcPts val="0"/>
              </a:spcBef>
              <a:buFontTx/>
              <a:buNone/>
            </a:pPr>
            <a:r>
              <a:rPr lang="en-US" altLang="ja-JP" sz="1800" dirty="0"/>
              <a:t>fine adjustment knob</a:t>
            </a:r>
            <a:endParaRPr lang="ja-JP" altLang="en-US" sz="1800" dirty="0"/>
          </a:p>
        </p:txBody>
      </p:sp>
      <p:sp>
        <p:nvSpPr>
          <p:cNvPr id="69639" name="Line 7"/>
          <p:cNvSpPr>
            <a:spLocks noChangeShapeType="1"/>
          </p:cNvSpPr>
          <p:nvPr/>
        </p:nvSpPr>
        <p:spPr bwMode="auto">
          <a:xfrm>
            <a:off x="3581400" y="3152056"/>
            <a:ext cx="152400" cy="11430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9640" name="Line 8"/>
          <p:cNvSpPr>
            <a:spLocks noChangeShapeType="1"/>
          </p:cNvSpPr>
          <p:nvPr/>
        </p:nvSpPr>
        <p:spPr bwMode="auto">
          <a:xfrm>
            <a:off x="2057400" y="3075856"/>
            <a:ext cx="1676400" cy="12192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69641" name="Text Box 9"/>
          <p:cNvSpPr txBox="1">
            <a:spLocks noChangeArrowheads="1"/>
          </p:cNvSpPr>
          <p:nvPr/>
        </p:nvSpPr>
        <p:spPr bwMode="auto">
          <a:xfrm>
            <a:off x="228600" y="5285656"/>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t>この例での望遠鏡は、ニュートン式反射望遠鏡</a:t>
            </a:r>
            <a:endParaRPr lang="en-US" altLang="ja-JP" sz="2000" dirty="0"/>
          </a:p>
          <a:p>
            <a:pPr eaLnBrk="1" hangingPunct="1">
              <a:spcBef>
                <a:spcPts val="0"/>
              </a:spcBef>
              <a:buNone/>
            </a:pPr>
            <a:r>
              <a:rPr lang="en-US" altLang="ja-JP" sz="2000" dirty="0"/>
              <a:t>This is an example of Newtonian reflector.</a:t>
            </a:r>
            <a:endParaRPr lang="ja-JP" altLang="en-US" sz="2000" dirty="0"/>
          </a:p>
        </p:txBody>
      </p:sp>
      <p:sp>
        <p:nvSpPr>
          <p:cNvPr id="2" name="テキスト ボックス 1">
            <a:extLst>
              <a:ext uri="{FF2B5EF4-FFF2-40B4-BE49-F238E27FC236}">
                <a16:creationId xmlns:a16="http://schemas.microsoft.com/office/drawing/2014/main" id="{BEF137DD-7A49-44C5-930C-2ADA7A89478A}"/>
              </a:ext>
            </a:extLst>
          </p:cNvPr>
          <p:cNvSpPr txBox="1"/>
          <p:nvPr/>
        </p:nvSpPr>
        <p:spPr>
          <a:xfrm>
            <a:off x="6300192" y="3140968"/>
            <a:ext cx="1296144" cy="307777"/>
          </a:xfrm>
          <a:prstGeom prst="rect">
            <a:avLst/>
          </a:prstGeom>
          <a:noFill/>
        </p:spPr>
        <p:txBody>
          <a:bodyPr wrap="square" rtlCol="0">
            <a:spAutoFit/>
          </a:bodyPr>
          <a:lstStyle/>
          <a:p>
            <a:r>
              <a:rPr lang="en-US" altLang="ja-JP" sz="1400" dirty="0"/>
              <a:t>d</a:t>
            </a:r>
            <a:r>
              <a:rPr kumimoji="1" lang="en-US" altLang="ja-JP" sz="1400" dirty="0"/>
              <a:t>iurnal motion</a:t>
            </a:r>
            <a:endParaRPr kumimoji="1" lang="ja-JP" altLang="en-US" sz="1400" dirty="0"/>
          </a:p>
        </p:txBody>
      </p:sp>
      <p:sp>
        <p:nvSpPr>
          <p:cNvPr id="11" name="テキスト ボックス 10">
            <a:extLst>
              <a:ext uri="{FF2B5EF4-FFF2-40B4-BE49-F238E27FC236}">
                <a16:creationId xmlns:a16="http://schemas.microsoft.com/office/drawing/2014/main" id="{05FC3BE6-8FFC-4F67-AF9F-38FFA1C42FC8}"/>
              </a:ext>
            </a:extLst>
          </p:cNvPr>
          <p:cNvSpPr txBox="1"/>
          <p:nvPr/>
        </p:nvSpPr>
        <p:spPr>
          <a:xfrm>
            <a:off x="7596336" y="3645024"/>
            <a:ext cx="1547664" cy="307777"/>
          </a:xfrm>
          <a:prstGeom prst="rect">
            <a:avLst/>
          </a:prstGeom>
          <a:noFill/>
        </p:spPr>
        <p:txBody>
          <a:bodyPr wrap="square" rtlCol="0">
            <a:spAutoFit/>
          </a:bodyPr>
          <a:lstStyle/>
          <a:p>
            <a:r>
              <a:rPr lang="en-US" altLang="ja-JP" sz="1400" dirty="0"/>
              <a:t>c</a:t>
            </a:r>
            <a:r>
              <a:rPr kumimoji="1" lang="en-US" altLang="ja-JP" sz="1400" dirty="0"/>
              <a:t>elestial equator</a:t>
            </a:r>
            <a:endParaRPr kumimoji="1" lang="ja-JP" altLang="en-US" sz="1400" dirty="0"/>
          </a:p>
        </p:txBody>
      </p:sp>
      <p:sp>
        <p:nvSpPr>
          <p:cNvPr id="12" name="テキスト ボックス 11">
            <a:extLst>
              <a:ext uri="{FF2B5EF4-FFF2-40B4-BE49-F238E27FC236}">
                <a16:creationId xmlns:a16="http://schemas.microsoft.com/office/drawing/2014/main" id="{4A63A436-4110-45DB-B9A2-BDA5E806B39E}"/>
              </a:ext>
            </a:extLst>
          </p:cNvPr>
          <p:cNvSpPr txBox="1"/>
          <p:nvPr/>
        </p:nvSpPr>
        <p:spPr>
          <a:xfrm>
            <a:off x="7443936" y="6001543"/>
            <a:ext cx="1700064" cy="307777"/>
          </a:xfrm>
          <a:prstGeom prst="rect">
            <a:avLst/>
          </a:prstGeom>
          <a:noFill/>
        </p:spPr>
        <p:txBody>
          <a:bodyPr wrap="square" rtlCol="0">
            <a:spAutoFit/>
          </a:bodyPr>
          <a:lstStyle/>
          <a:p>
            <a:r>
              <a:rPr lang="en-US" altLang="ja-JP" sz="1400" dirty="0"/>
              <a:t>c</a:t>
            </a:r>
            <a:r>
              <a:rPr kumimoji="1" lang="en-US" altLang="ja-JP" sz="1400" dirty="0"/>
              <a:t>elestial south pole</a:t>
            </a:r>
            <a:endParaRPr kumimoji="1" lang="ja-JP" altLang="en-US" sz="1400" dirty="0"/>
          </a:p>
        </p:txBody>
      </p:sp>
      <p:sp>
        <p:nvSpPr>
          <p:cNvPr id="13" name="テキスト ボックス 12">
            <a:extLst>
              <a:ext uri="{FF2B5EF4-FFF2-40B4-BE49-F238E27FC236}">
                <a16:creationId xmlns:a16="http://schemas.microsoft.com/office/drawing/2014/main" id="{149B041D-414B-48C5-BCFB-67DDB5A05FA5}"/>
              </a:ext>
            </a:extLst>
          </p:cNvPr>
          <p:cNvSpPr txBox="1"/>
          <p:nvPr/>
        </p:nvSpPr>
        <p:spPr>
          <a:xfrm>
            <a:off x="4720488" y="3540343"/>
            <a:ext cx="1700064" cy="307777"/>
          </a:xfrm>
          <a:prstGeom prst="rect">
            <a:avLst/>
          </a:prstGeom>
          <a:noFill/>
        </p:spPr>
        <p:txBody>
          <a:bodyPr wrap="square" rtlCol="0">
            <a:spAutoFit/>
          </a:bodyPr>
          <a:lstStyle/>
          <a:p>
            <a:r>
              <a:rPr lang="en-US" altLang="ja-JP" sz="1400" dirty="0"/>
              <a:t>c</a:t>
            </a:r>
            <a:r>
              <a:rPr kumimoji="1" lang="en-US" altLang="ja-JP" sz="1400" dirty="0"/>
              <a:t>elestial </a:t>
            </a:r>
            <a:r>
              <a:rPr lang="en-US" altLang="ja-JP" sz="1400" dirty="0"/>
              <a:t>nor</a:t>
            </a:r>
            <a:r>
              <a:rPr kumimoji="1" lang="en-US" altLang="ja-JP" sz="1400" dirty="0"/>
              <a:t>th pole</a:t>
            </a:r>
            <a:endParaRPr kumimoji="1" lang="ja-JP" altLang="en-US" sz="1400" dirty="0"/>
          </a:p>
        </p:txBody>
      </p:sp>
      <p:sp>
        <p:nvSpPr>
          <p:cNvPr id="14" name="テキスト ボックス 13">
            <a:extLst>
              <a:ext uri="{FF2B5EF4-FFF2-40B4-BE49-F238E27FC236}">
                <a16:creationId xmlns:a16="http://schemas.microsoft.com/office/drawing/2014/main" id="{64FFD19E-2DF3-4C21-9D8C-D0F0ABD82236}"/>
              </a:ext>
            </a:extLst>
          </p:cNvPr>
          <p:cNvSpPr txBox="1"/>
          <p:nvPr/>
        </p:nvSpPr>
        <p:spPr>
          <a:xfrm>
            <a:off x="5825404" y="5969316"/>
            <a:ext cx="1547664" cy="307777"/>
          </a:xfrm>
          <a:prstGeom prst="rect">
            <a:avLst/>
          </a:prstGeom>
          <a:noFill/>
        </p:spPr>
        <p:txBody>
          <a:bodyPr wrap="square" rtlCol="0">
            <a:spAutoFit/>
          </a:bodyPr>
          <a:lstStyle/>
          <a:p>
            <a:r>
              <a:rPr lang="en-US" altLang="ja-JP" sz="1400" dirty="0"/>
              <a:t>c</a:t>
            </a:r>
            <a:r>
              <a:rPr kumimoji="1" lang="en-US" altLang="ja-JP" sz="1400" dirty="0"/>
              <a:t>elestial equator</a:t>
            </a:r>
            <a:endParaRPr kumimoji="1" lang="ja-JP" altLang="en-US" sz="1400" dirty="0"/>
          </a:p>
        </p:txBody>
      </p:sp>
      <p:sp>
        <p:nvSpPr>
          <p:cNvPr id="15" name="テキスト ボックス 14">
            <a:extLst>
              <a:ext uri="{FF2B5EF4-FFF2-40B4-BE49-F238E27FC236}">
                <a16:creationId xmlns:a16="http://schemas.microsoft.com/office/drawing/2014/main" id="{950BECD6-F145-4335-BE9F-94375E923412}"/>
              </a:ext>
            </a:extLst>
          </p:cNvPr>
          <p:cNvSpPr txBox="1"/>
          <p:nvPr/>
        </p:nvSpPr>
        <p:spPr>
          <a:xfrm>
            <a:off x="5124408" y="4482579"/>
            <a:ext cx="959760" cy="307777"/>
          </a:xfrm>
          <a:prstGeom prst="rect">
            <a:avLst/>
          </a:prstGeom>
          <a:noFill/>
        </p:spPr>
        <p:txBody>
          <a:bodyPr wrap="square" rtlCol="0">
            <a:spAutoFit/>
          </a:bodyPr>
          <a:lstStyle/>
          <a:p>
            <a:r>
              <a:rPr lang="en-US" altLang="ja-JP" sz="1400" dirty="0">
                <a:solidFill>
                  <a:srgbClr val="FF0000"/>
                </a:solidFill>
              </a:rPr>
              <a:t>polar axis</a:t>
            </a:r>
            <a:endParaRPr kumimoji="1" lang="ja-JP" altLang="en-US" sz="1400" dirty="0">
              <a:solidFill>
                <a:srgbClr val="FF0000"/>
              </a:solidFill>
            </a:endParaRPr>
          </a:p>
        </p:txBody>
      </p:sp>
      <p:sp>
        <p:nvSpPr>
          <p:cNvPr id="3" name="テキスト ボックス 2">
            <a:extLst>
              <a:ext uri="{FF2B5EF4-FFF2-40B4-BE49-F238E27FC236}">
                <a16:creationId xmlns:a16="http://schemas.microsoft.com/office/drawing/2014/main" id="{D81E717C-62A6-4D23-8D58-119CD15D1960}"/>
              </a:ext>
            </a:extLst>
          </p:cNvPr>
          <p:cNvSpPr txBox="1"/>
          <p:nvPr/>
        </p:nvSpPr>
        <p:spPr>
          <a:xfrm>
            <a:off x="152400" y="1506850"/>
            <a:ext cx="1035224" cy="553998"/>
          </a:xfrm>
          <a:prstGeom prst="rect">
            <a:avLst/>
          </a:prstGeom>
          <a:noFill/>
        </p:spPr>
        <p:txBody>
          <a:bodyPr wrap="square" rtlCol="0">
            <a:spAutoFit/>
          </a:bodyPr>
          <a:lstStyle/>
          <a:p>
            <a:pPr>
              <a:lnSpc>
                <a:spcPts val="1200"/>
              </a:lnSpc>
            </a:pPr>
            <a:r>
              <a:rPr lang="en-US" altLang="ja-JP" sz="1200" dirty="0">
                <a:solidFill>
                  <a:schemeClr val="bg1"/>
                </a:solidFill>
              </a:rPr>
              <a:t>direction to the c</a:t>
            </a:r>
            <a:r>
              <a:rPr kumimoji="1" lang="en-US" altLang="ja-JP" sz="1200" dirty="0">
                <a:solidFill>
                  <a:schemeClr val="bg1"/>
                </a:solidFill>
              </a:rPr>
              <a:t>elestial north pole</a:t>
            </a:r>
            <a:endParaRPr kumimoji="1" lang="ja-JP" altLang="en-US" sz="1200" dirty="0">
              <a:solidFill>
                <a:schemeClr val="bg1"/>
              </a:solidFill>
            </a:endParaRPr>
          </a:p>
        </p:txBody>
      </p:sp>
      <p:sp>
        <p:nvSpPr>
          <p:cNvPr id="17" name="テキスト ボックス 16">
            <a:extLst>
              <a:ext uri="{FF2B5EF4-FFF2-40B4-BE49-F238E27FC236}">
                <a16:creationId xmlns:a16="http://schemas.microsoft.com/office/drawing/2014/main" id="{8B30DDE6-A1F6-4505-A6B3-6A49592CA123}"/>
              </a:ext>
            </a:extLst>
          </p:cNvPr>
          <p:cNvSpPr txBox="1"/>
          <p:nvPr/>
        </p:nvSpPr>
        <p:spPr>
          <a:xfrm>
            <a:off x="179512" y="2060848"/>
            <a:ext cx="1728192" cy="246221"/>
          </a:xfrm>
          <a:prstGeom prst="rect">
            <a:avLst/>
          </a:prstGeom>
          <a:noFill/>
        </p:spPr>
        <p:txBody>
          <a:bodyPr wrap="square" rtlCol="0">
            <a:spAutoFit/>
          </a:bodyPr>
          <a:lstStyle/>
          <a:p>
            <a:pPr>
              <a:lnSpc>
                <a:spcPts val="1200"/>
              </a:lnSpc>
            </a:pPr>
            <a:r>
              <a:rPr lang="en-US" altLang="ja-JP" sz="1200" dirty="0">
                <a:solidFill>
                  <a:schemeClr val="bg1"/>
                </a:solidFill>
              </a:rPr>
              <a:t>diurnal motion tracking</a:t>
            </a:r>
            <a:endParaRPr kumimoji="1" lang="ja-JP" altLang="en-US" sz="1200" dirty="0">
              <a:solidFill>
                <a:schemeClr val="bg1"/>
              </a:solidFill>
            </a:endParaRPr>
          </a:p>
        </p:txBody>
      </p:sp>
      <p:sp>
        <p:nvSpPr>
          <p:cNvPr id="19" name="テキスト ボックス 18">
            <a:extLst>
              <a:ext uri="{FF2B5EF4-FFF2-40B4-BE49-F238E27FC236}">
                <a16:creationId xmlns:a16="http://schemas.microsoft.com/office/drawing/2014/main" id="{2B015A7A-B0CA-434F-A24E-9399D8F91E15}"/>
              </a:ext>
            </a:extLst>
          </p:cNvPr>
          <p:cNvSpPr txBox="1"/>
          <p:nvPr/>
        </p:nvSpPr>
        <p:spPr>
          <a:xfrm>
            <a:off x="150256" y="2959635"/>
            <a:ext cx="1365691" cy="400110"/>
          </a:xfrm>
          <a:prstGeom prst="rect">
            <a:avLst/>
          </a:prstGeom>
          <a:noFill/>
        </p:spPr>
        <p:txBody>
          <a:bodyPr wrap="square" rtlCol="0">
            <a:spAutoFit/>
          </a:bodyPr>
          <a:lstStyle/>
          <a:p>
            <a:pPr>
              <a:lnSpc>
                <a:spcPts val="1200"/>
              </a:lnSpc>
            </a:pPr>
            <a:r>
              <a:rPr lang="en-US" altLang="ja-JP" sz="1200" dirty="0">
                <a:solidFill>
                  <a:schemeClr val="bg1"/>
                </a:solidFill>
              </a:rPr>
              <a:t>balance weight</a:t>
            </a:r>
          </a:p>
          <a:p>
            <a:pPr>
              <a:lnSpc>
                <a:spcPts val="1200"/>
              </a:lnSpc>
            </a:pPr>
            <a:r>
              <a:rPr kumimoji="1" lang="en-US" altLang="ja-JP" sz="1200" dirty="0">
                <a:solidFill>
                  <a:schemeClr val="bg1"/>
                </a:solidFill>
              </a:rPr>
              <a:t>(counter</a:t>
            </a:r>
            <a:r>
              <a:rPr lang="en-US" altLang="ja-JP" sz="1200" dirty="0">
                <a:solidFill>
                  <a:schemeClr val="bg1"/>
                </a:solidFill>
              </a:rPr>
              <a:t>balance)</a:t>
            </a:r>
            <a:endParaRPr kumimoji="1" lang="ja-JP" altLang="en-US" sz="1200" dirty="0">
              <a:solidFill>
                <a:schemeClr val="bg1"/>
              </a:solidFill>
            </a:endParaRPr>
          </a:p>
        </p:txBody>
      </p:sp>
      <p:sp>
        <p:nvSpPr>
          <p:cNvPr id="20" name="テキスト ボックス 19">
            <a:extLst>
              <a:ext uri="{FF2B5EF4-FFF2-40B4-BE49-F238E27FC236}">
                <a16:creationId xmlns:a16="http://schemas.microsoft.com/office/drawing/2014/main" id="{8E933D54-E294-45C4-AEA0-4195F7648ED9}"/>
              </a:ext>
            </a:extLst>
          </p:cNvPr>
          <p:cNvSpPr txBox="1"/>
          <p:nvPr/>
        </p:nvSpPr>
        <p:spPr>
          <a:xfrm>
            <a:off x="179512" y="2420888"/>
            <a:ext cx="2394992" cy="246221"/>
          </a:xfrm>
          <a:prstGeom prst="rect">
            <a:avLst/>
          </a:prstGeom>
          <a:noFill/>
        </p:spPr>
        <p:txBody>
          <a:bodyPr wrap="square" rtlCol="0">
            <a:spAutoFit/>
          </a:bodyPr>
          <a:lstStyle/>
          <a:p>
            <a:pPr>
              <a:lnSpc>
                <a:spcPts val="1200"/>
              </a:lnSpc>
            </a:pPr>
            <a:r>
              <a:rPr lang="en-US" altLang="ja-JP" sz="1200" dirty="0">
                <a:solidFill>
                  <a:schemeClr val="bg1"/>
                </a:solidFill>
              </a:rPr>
              <a:t>polar axis (right ascension axis)</a:t>
            </a:r>
            <a:endParaRPr kumimoji="1" lang="ja-JP" altLang="en-US" sz="1200" dirty="0">
              <a:solidFill>
                <a:schemeClr val="bg1"/>
              </a:solidFill>
            </a:endParaRPr>
          </a:p>
        </p:txBody>
      </p:sp>
      <p:sp>
        <p:nvSpPr>
          <p:cNvPr id="21" name="テキスト ボックス 20">
            <a:extLst>
              <a:ext uri="{FF2B5EF4-FFF2-40B4-BE49-F238E27FC236}">
                <a16:creationId xmlns:a16="http://schemas.microsoft.com/office/drawing/2014/main" id="{A571A89D-D25B-47D6-97F5-4DDC7497442C}"/>
              </a:ext>
            </a:extLst>
          </p:cNvPr>
          <p:cNvSpPr txBox="1"/>
          <p:nvPr/>
        </p:nvSpPr>
        <p:spPr>
          <a:xfrm>
            <a:off x="3393182" y="1402473"/>
            <a:ext cx="1222276" cy="246221"/>
          </a:xfrm>
          <a:prstGeom prst="rect">
            <a:avLst/>
          </a:prstGeom>
          <a:noFill/>
        </p:spPr>
        <p:txBody>
          <a:bodyPr wrap="square" rtlCol="0">
            <a:spAutoFit/>
          </a:bodyPr>
          <a:lstStyle/>
          <a:p>
            <a:pPr>
              <a:lnSpc>
                <a:spcPts val="1200"/>
              </a:lnSpc>
            </a:pPr>
            <a:r>
              <a:rPr lang="en-US" altLang="ja-JP" sz="1200" dirty="0">
                <a:solidFill>
                  <a:schemeClr val="bg1"/>
                </a:solidFill>
              </a:rPr>
              <a:t>declination axis</a:t>
            </a:r>
            <a:endParaRPr kumimoji="1" lang="ja-JP" altLang="en-US" sz="1200" dirty="0">
              <a:solidFill>
                <a:schemeClr val="bg1"/>
              </a:solidFill>
            </a:endParaRPr>
          </a:p>
        </p:txBody>
      </p:sp>
      <p:sp>
        <p:nvSpPr>
          <p:cNvPr id="22" name="テキスト ボックス 21">
            <a:extLst>
              <a:ext uri="{FF2B5EF4-FFF2-40B4-BE49-F238E27FC236}">
                <a16:creationId xmlns:a16="http://schemas.microsoft.com/office/drawing/2014/main" id="{F3778D1C-81F8-4A4C-BD74-533488069253}"/>
              </a:ext>
            </a:extLst>
          </p:cNvPr>
          <p:cNvSpPr txBox="1"/>
          <p:nvPr/>
        </p:nvSpPr>
        <p:spPr>
          <a:xfrm>
            <a:off x="2448576" y="829393"/>
            <a:ext cx="894047" cy="400110"/>
          </a:xfrm>
          <a:prstGeom prst="rect">
            <a:avLst/>
          </a:prstGeom>
          <a:noFill/>
        </p:spPr>
        <p:txBody>
          <a:bodyPr wrap="square" rtlCol="0">
            <a:spAutoFit/>
          </a:bodyPr>
          <a:lstStyle/>
          <a:p>
            <a:pPr>
              <a:lnSpc>
                <a:spcPts val="1200"/>
              </a:lnSpc>
            </a:pPr>
            <a:r>
              <a:rPr lang="en-US" altLang="ja-JP" sz="1200" dirty="0">
                <a:solidFill>
                  <a:schemeClr val="bg1"/>
                </a:solidFill>
              </a:rPr>
              <a:t>pointing to the object</a:t>
            </a:r>
            <a:endParaRPr kumimoji="1" lang="ja-JP" altLang="en-US" sz="1200" dirty="0">
              <a:solidFill>
                <a:schemeClr val="bg1"/>
              </a:solidFill>
            </a:endParaRPr>
          </a:p>
        </p:txBody>
      </p:sp>
      <p:sp>
        <p:nvSpPr>
          <p:cNvPr id="23" name="テキスト ボックス 22">
            <a:extLst>
              <a:ext uri="{FF2B5EF4-FFF2-40B4-BE49-F238E27FC236}">
                <a16:creationId xmlns:a16="http://schemas.microsoft.com/office/drawing/2014/main" id="{B66EA4BB-0D89-494D-BF89-BB82740E4875}"/>
              </a:ext>
            </a:extLst>
          </p:cNvPr>
          <p:cNvSpPr txBox="1"/>
          <p:nvPr/>
        </p:nvSpPr>
        <p:spPr>
          <a:xfrm>
            <a:off x="1844866" y="1861215"/>
            <a:ext cx="593534" cy="246221"/>
          </a:xfrm>
          <a:prstGeom prst="rect">
            <a:avLst/>
          </a:prstGeom>
          <a:noFill/>
        </p:spPr>
        <p:txBody>
          <a:bodyPr wrap="square" rtlCol="0">
            <a:spAutoFit/>
          </a:bodyPr>
          <a:lstStyle/>
          <a:p>
            <a:pPr>
              <a:lnSpc>
                <a:spcPts val="1200"/>
              </a:lnSpc>
            </a:pPr>
            <a:r>
              <a:rPr lang="en-US" altLang="ja-JP" sz="1200" dirty="0">
                <a:solidFill>
                  <a:schemeClr val="bg1"/>
                </a:solidFill>
              </a:rPr>
              <a:t>90°</a:t>
            </a:r>
            <a:endParaRPr kumimoji="1" lang="ja-JP" altLang="en-US" sz="12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25400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58506B30-A68D-4EFD-B043-0066583FBC36}"/>
              </a:ext>
            </a:extLst>
          </p:cNvPr>
          <p:cNvSpPr txBox="1">
            <a:spLocks noChangeArrowheads="1"/>
          </p:cNvSpPr>
          <p:nvPr/>
        </p:nvSpPr>
        <p:spPr bwMode="auto">
          <a:xfrm>
            <a:off x="4191000" y="5791200"/>
            <a:ext cx="457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望遠鏡製作会社</a:t>
            </a:r>
            <a:r>
              <a:rPr lang="en-US" altLang="ja-JP" sz="2400" dirty="0"/>
              <a:t>Vixen</a:t>
            </a:r>
            <a:r>
              <a:rPr lang="ja-JP" altLang="en-US" sz="2400" dirty="0"/>
              <a:t>の製品より</a:t>
            </a:r>
            <a:endParaRPr lang="en-US" altLang="ja-JP" sz="2400" dirty="0"/>
          </a:p>
          <a:p>
            <a:pPr eaLnBrk="1" hangingPunct="1">
              <a:spcBef>
                <a:spcPts val="0"/>
              </a:spcBef>
              <a:buFontTx/>
              <a:buNone/>
            </a:pPr>
            <a:r>
              <a:rPr lang="en-US" altLang="ja-JP" sz="1400" dirty="0"/>
              <a:t>From a product by a telescope manufacturer Vixen</a:t>
            </a:r>
            <a:endParaRPr lang="ja-JP" alt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2540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a:extLst>
              <a:ext uri="{FF2B5EF4-FFF2-40B4-BE49-F238E27FC236}">
                <a16:creationId xmlns:a16="http://schemas.microsoft.com/office/drawing/2014/main" id="{0B8FC9C3-8E8D-4121-BBFA-2B59172A1188}"/>
              </a:ext>
            </a:extLst>
          </p:cNvPr>
          <p:cNvSpPr txBox="1">
            <a:spLocks noChangeArrowheads="1"/>
          </p:cNvSpPr>
          <p:nvPr/>
        </p:nvSpPr>
        <p:spPr bwMode="auto">
          <a:xfrm>
            <a:off x="4191000" y="5791200"/>
            <a:ext cx="4572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望遠鏡製作会社</a:t>
            </a:r>
            <a:r>
              <a:rPr lang="en-US" altLang="ja-JP" sz="2400" dirty="0"/>
              <a:t>Vixen</a:t>
            </a:r>
            <a:r>
              <a:rPr lang="ja-JP" altLang="en-US" sz="2400" dirty="0"/>
              <a:t>の製品より</a:t>
            </a:r>
            <a:endParaRPr lang="en-US" altLang="ja-JP" sz="2400" dirty="0"/>
          </a:p>
          <a:p>
            <a:pPr eaLnBrk="1" hangingPunct="1">
              <a:spcBef>
                <a:spcPts val="0"/>
              </a:spcBef>
              <a:buFontTx/>
              <a:buNone/>
            </a:pPr>
            <a:r>
              <a:rPr lang="en-US" altLang="ja-JP" sz="1400" dirty="0"/>
              <a:t>From a product by a telescope manufacturer Vixen</a:t>
            </a:r>
            <a:endParaRPr lang="ja-JP" altLang="en-US"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名称未設定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17576"/>
            <a:ext cx="5867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ext Box 3"/>
          <p:cNvSpPr txBox="1">
            <a:spLocks noChangeArrowheads="1"/>
          </p:cNvSpPr>
          <p:nvPr/>
        </p:nvSpPr>
        <p:spPr bwMode="auto">
          <a:xfrm>
            <a:off x="296888" y="1369"/>
            <a:ext cx="3942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倍率 </a:t>
            </a:r>
            <a:r>
              <a:rPr lang="en-US" altLang="ja-JP" sz="3600" dirty="0"/>
              <a:t>magnification</a:t>
            </a:r>
            <a:endParaRPr lang="ja-JP" altLang="en-US" sz="3600" dirty="0"/>
          </a:p>
        </p:txBody>
      </p:sp>
      <p:sp>
        <p:nvSpPr>
          <p:cNvPr id="72708" name="Line 4"/>
          <p:cNvSpPr>
            <a:spLocks noChangeShapeType="1"/>
          </p:cNvSpPr>
          <p:nvPr/>
        </p:nvSpPr>
        <p:spPr bwMode="auto">
          <a:xfrm>
            <a:off x="6781800" y="2022376"/>
            <a:ext cx="0" cy="1828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2709" name="Text Box 5"/>
          <p:cNvSpPr txBox="1">
            <a:spLocks noChangeArrowheads="1"/>
          </p:cNvSpPr>
          <p:nvPr/>
        </p:nvSpPr>
        <p:spPr bwMode="auto">
          <a:xfrm>
            <a:off x="914400" y="4079776"/>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　対物レンズ</a:t>
            </a:r>
          </a:p>
          <a:p>
            <a:pPr eaLnBrk="1" hangingPunct="1">
              <a:spcBef>
                <a:spcPct val="0"/>
              </a:spcBef>
              <a:buFontTx/>
              <a:buNone/>
            </a:pPr>
            <a:r>
              <a:rPr lang="ja-JP" altLang="en-US" sz="2400" dirty="0"/>
              <a:t>（凹面鏡でも、同じ機能）</a:t>
            </a:r>
          </a:p>
        </p:txBody>
      </p:sp>
      <p:sp>
        <p:nvSpPr>
          <p:cNvPr id="72710" name="Text Box 6"/>
          <p:cNvSpPr txBox="1">
            <a:spLocks noChangeArrowheads="1"/>
          </p:cNvSpPr>
          <p:nvPr/>
        </p:nvSpPr>
        <p:spPr bwMode="auto">
          <a:xfrm>
            <a:off x="6876261" y="1949624"/>
            <a:ext cx="223224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焦点面</a:t>
            </a:r>
            <a:r>
              <a:rPr lang="en-US" altLang="ja-JP" sz="2400" dirty="0"/>
              <a:t> </a:t>
            </a:r>
            <a:r>
              <a:rPr lang="en-US" altLang="ja-JP" sz="1600" dirty="0"/>
              <a:t>focal plane</a:t>
            </a:r>
            <a:endParaRPr lang="ja-JP" altLang="en-US" sz="1600" dirty="0"/>
          </a:p>
          <a:p>
            <a:pPr eaLnBrk="1" hangingPunct="1">
              <a:spcBef>
                <a:spcPct val="50000"/>
              </a:spcBef>
              <a:buFontTx/>
              <a:buNone/>
            </a:pPr>
            <a:r>
              <a:rPr lang="ja-JP" altLang="en-US" sz="2400" dirty="0"/>
              <a:t>ここに</a:t>
            </a:r>
          </a:p>
          <a:p>
            <a:pPr eaLnBrk="1" hangingPunct="1">
              <a:spcBef>
                <a:spcPct val="0"/>
              </a:spcBef>
              <a:buFontTx/>
              <a:buNone/>
            </a:pPr>
            <a:r>
              <a:rPr lang="ja-JP" altLang="en-US" sz="2400" dirty="0"/>
              <a:t>倒立実像</a:t>
            </a:r>
          </a:p>
          <a:p>
            <a:pPr eaLnBrk="1" hangingPunct="1">
              <a:spcBef>
                <a:spcPct val="0"/>
              </a:spcBef>
              <a:buFontTx/>
              <a:buNone/>
            </a:pPr>
            <a:r>
              <a:rPr lang="ja-JP" altLang="en-US" sz="2400" dirty="0"/>
              <a:t>ができる</a:t>
            </a:r>
            <a:endParaRPr lang="en-US" altLang="ja-JP" sz="2400" dirty="0"/>
          </a:p>
          <a:p>
            <a:pPr eaLnBrk="1" hangingPunct="1">
              <a:spcBef>
                <a:spcPct val="0"/>
              </a:spcBef>
              <a:buFontTx/>
              <a:buNone/>
            </a:pPr>
            <a:r>
              <a:rPr lang="en-US" altLang="ja-JP" sz="1600" dirty="0"/>
              <a:t>A flipped image appears here.</a:t>
            </a:r>
            <a:endParaRPr lang="ja-JP" altLang="en-US" sz="1600" dirty="0"/>
          </a:p>
        </p:txBody>
      </p:sp>
      <p:sp>
        <p:nvSpPr>
          <p:cNvPr id="72711" name="Text Box 7"/>
          <p:cNvSpPr txBox="1">
            <a:spLocks noChangeArrowheads="1"/>
          </p:cNvSpPr>
          <p:nvPr/>
        </p:nvSpPr>
        <p:spPr bwMode="auto">
          <a:xfrm>
            <a:off x="3429000" y="695763"/>
            <a:ext cx="5257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検出器をここに置けば、写真が撮れる。</a:t>
            </a:r>
            <a:endParaRPr lang="en-US" altLang="ja-JP" sz="2400" dirty="0"/>
          </a:p>
          <a:p>
            <a:pPr eaLnBrk="1" hangingPunct="1">
              <a:spcBef>
                <a:spcPts val="0"/>
              </a:spcBef>
              <a:buFontTx/>
              <a:buNone/>
            </a:pPr>
            <a:r>
              <a:rPr lang="en-US" altLang="ja-JP" sz="2000" dirty="0"/>
              <a:t>Place the detector here, we can take a photo.</a:t>
            </a:r>
            <a:endParaRPr lang="ja-JP" altLang="en-US" sz="2000" dirty="0"/>
          </a:p>
        </p:txBody>
      </p:sp>
      <p:sp>
        <p:nvSpPr>
          <p:cNvPr id="72712" name="Line 8"/>
          <p:cNvSpPr>
            <a:spLocks noChangeShapeType="1"/>
          </p:cNvSpPr>
          <p:nvPr/>
        </p:nvSpPr>
        <p:spPr bwMode="auto">
          <a:xfrm>
            <a:off x="6781800" y="1412776"/>
            <a:ext cx="0" cy="5334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2713" name="Line 9"/>
          <p:cNvSpPr>
            <a:spLocks noChangeShapeType="1"/>
          </p:cNvSpPr>
          <p:nvPr/>
        </p:nvSpPr>
        <p:spPr bwMode="auto">
          <a:xfrm>
            <a:off x="1905000" y="4941168"/>
            <a:ext cx="4876800" cy="0"/>
          </a:xfrm>
          <a:prstGeom prst="line">
            <a:avLst/>
          </a:prstGeom>
          <a:noFill/>
          <a:ln w="762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2714" name="Text Box 10"/>
          <p:cNvSpPr txBox="1">
            <a:spLocks noChangeArrowheads="1"/>
          </p:cNvSpPr>
          <p:nvPr/>
        </p:nvSpPr>
        <p:spPr bwMode="auto">
          <a:xfrm>
            <a:off x="5334000" y="4407768"/>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solidFill>
                  <a:schemeClr val="accent2"/>
                </a:solidFill>
              </a:rPr>
              <a:t>焦点距離</a:t>
            </a:r>
          </a:p>
        </p:txBody>
      </p:sp>
      <p:sp>
        <p:nvSpPr>
          <p:cNvPr id="72715" name="Text Box 11"/>
          <p:cNvSpPr txBox="1">
            <a:spLocks noChangeArrowheads="1"/>
          </p:cNvSpPr>
          <p:nvPr/>
        </p:nvSpPr>
        <p:spPr bwMode="auto">
          <a:xfrm>
            <a:off x="89759" y="5086140"/>
            <a:ext cx="905424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t>焦点距離が長い（度の弱いレンズ、あるいは鏡）ほど、焦点面上での</a:t>
            </a:r>
            <a:r>
              <a:rPr lang="ja-JP" altLang="en-US" sz="2000" dirty="0">
                <a:solidFill>
                  <a:srgbClr val="FF0000"/>
                </a:solidFill>
              </a:rPr>
              <a:t>実像サイズは大きく</a:t>
            </a:r>
            <a:r>
              <a:rPr lang="ja-JP" altLang="en-US" sz="2000" dirty="0"/>
              <a:t>（注意</a:t>
            </a:r>
            <a:r>
              <a:rPr lang="en-US" altLang="ja-JP" sz="2000" dirty="0"/>
              <a:t>!</a:t>
            </a:r>
            <a:r>
              <a:rPr lang="ja-JP" altLang="en-US" sz="2000" dirty="0"/>
              <a:t>）、また面積的に広がる分、</a:t>
            </a:r>
            <a:r>
              <a:rPr lang="ja-JP" altLang="en-US" sz="2000" dirty="0">
                <a:solidFill>
                  <a:srgbClr val="FF0000"/>
                </a:solidFill>
              </a:rPr>
              <a:t>明るさは減じる</a:t>
            </a:r>
            <a:r>
              <a:rPr lang="ja-JP" altLang="en-US" sz="2000" dirty="0"/>
              <a:t>ことになる。</a:t>
            </a:r>
            <a:endParaRPr lang="en-US" altLang="ja-JP" sz="2000" dirty="0"/>
          </a:p>
          <a:p>
            <a:pPr eaLnBrk="1" hangingPunct="1">
              <a:spcBef>
                <a:spcPct val="0"/>
              </a:spcBef>
              <a:buFontTx/>
              <a:buNone/>
            </a:pPr>
            <a:r>
              <a:rPr lang="en-US" altLang="ja-JP" sz="2000" dirty="0"/>
              <a:t>The </a:t>
            </a:r>
            <a:r>
              <a:rPr lang="en-US" altLang="ja-JP" sz="2000" b="1" dirty="0"/>
              <a:t>LONGER</a:t>
            </a:r>
            <a:r>
              <a:rPr lang="en-US" altLang="ja-JP" sz="2000" dirty="0"/>
              <a:t> the </a:t>
            </a:r>
            <a:r>
              <a:rPr lang="en-US" altLang="ja-JP" sz="2000" b="1" dirty="0"/>
              <a:t>focal length </a:t>
            </a:r>
            <a:r>
              <a:rPr lang="en-US" altLang="ja-JP" sz="2000" dirty="0"/>
              <a:t>(lens or mirror with </a:t>
            </a:r>
            <a:r>
              <a:rPr lang="en-US" altLang="ja-JP" sz="2000" b="1" dirty="0"/>
              <a:t>LOWER</a:t>
            </a:r>
            <a:r>
              <a:rPr lang="en-US" altLang="ja-JP" sz="2000" dirty="0"/>
              <a:t> </a:t>
            </a:r>
            <a:r>
              <a:rPr lang="en-US" altLang="ja-JP" sz="2000" b="1" dirty="0"/>
              <a:t>magnification</a:t>
            </a:r>
            <a:r>
              <a:rPr lang="en-US" altLang="ja-JP" sz="2000" dirty="0"/>
              <a:t>), the </a:t>
            </a:r>
            <a:r>
              <a:rPr lang="en-US" altLang="ja-JP" sz="2000" b="1" dirty="0"/>
              <a:t>BIGGER</a:t>
            </a:r>
            <a:r>
              <a:rPr lang="en-US" altLang="ja-JP" sz="2000" dirty="0"/>
              <a:t> the </a:t>
            </a:r>
            <a:r>
              <a:rPr lang="en-US" altLang="ja-JP" sz="2000" b="1" dirty="0"/>
              <a:t>size of the real image</a:t>
            </a:r>
            <a:r>
              <a:rPr lang="en-US" altLang="ja-JP" sz="2000" dirty="0"/>
              <a:t>, and the </a:t>
            </a:r>
            <a:r>
              <a:rPr lang="en-US" altLang="ja-JP" sz="2000" b="1" dirty="0"/>
              <a:t>FAINTER</a:t>
            </a:r>
            <a:r>
              <a:rPr lang="en-US" altLang="ja-JP" sz="2000" dirty="0"/>
              <a:t> the </a:t>
            </a:r>
            <a:r>
              <a:rPr lang="en-US" altLang="ja-JP" sz="2000" b="1" dirty="0"/>
              <a:t>surface brightness of the image </a:t>
            </a:r>
            <a:r>
              <a:rPr lang="en-US" altLang="ja-JP" sz="2000" dirty="0"/>
              <a:t>because the image is expanded in wider area.</a:t>
            </a:r>
            <a:endParaRPr lang="ja-JP" altLang="en-US" sz="2000" dirty="0"/>
          </a:p>
        </p:txBody>
      </p:sp>
      <p:sp>
        <p:nvSpPr>
          <p:cNvPr id="2" name="テキスト ボックス 1">
            <a:extLst>
              <a:ext uri="{FF2B5EF4-FFF2-40B4-BE49-F238E27FC236}">
                <a16:creationId xmlns:a16="http://schemas.microsoft.com/office/drawing/2014/main" id="{96F17405-DA26-4A7C-85FB-0C8376905A73}"/>
              </a:ext>
            </a:extLst>
          </p:cNvPr>
          <p:cNvSpPr txBox="1"/>
          <p:nvPr/>
        </p:nvSpPr>
        <p:spPr>
          <a:xfrm>
            <a:off x="2590800" y="4007560"/>
            <a:ext cx="2592288" cy="523220"/>
          </a:xfrm>
          <a:prstGeom prst="rect">
            <a:avLst/>
          </a:prstGeom>
          <a:noFill/>
        </p:spPr>
        <p:txBody>
          <a:bodyPr wrap="square" rtlCol="0">
            <a:spAutoFit/>
          </a:bodyPr>
          <a:lstStyle/>
          <a:p>
            <a:r>
              <a:rPr lang="en-US" altLang="ja-JP" sz="1400" dirty="0"/>
              <a:t>o</a:t>
            </a:r>
            <a:r>
              <a:rPr kumimoji="1" lang="en-US" altLang="ja-JP" sz="1400" dirty="0"/>
              <a:t>bjective convex lens (equivalent to concave mirror)</a:t>
            </a:r>
            <a:endParaRPr kumimoji="1" lang="ja-JP" altLang="en-US" sz="1400" dirty="0"/>
          </a:p>
        </p:txBody>
      </p:sp>
      <p:sp>
        <p:nvSpPr>
          <p:cNvPr id="3" name="テキスト ボックス 2">
            <a:extLst>
              <a:ext uri="{FF2B5EF4-FFF2-40B4-BE49-F238E27FC236}">
                <a16:creationId xmlns:a16="http://schemas.microsoft.com/office/drawing/2014/main" id="{03D3508D-FCCF-48EC-B679-06DB86A6E20A}"/>
              </a:ext>
            </a:extLst>
          </p:cNvPr>
          <p:cNvSpPr txBox="1"/>
          <p:nvPr/>
        </p:nvSpPr>
        <p:spPr>
          <a:xfrm>
            <a:off x="5398639" y="4163753"/>
            <a:ext cx="1233030" cy="338554"/>
          </a:xfrm>
          <a:prstGeom prst="rect">
            <a:avLst/>
          </a:prstGeom>
          <a:noFill/>
        </p:spPr>
        <p:txBody>
          <a:bodyPr wrap="none" rtlCol="0">
            <a:spAutoFit/>
          </a:bodyPr>
          <a:lstStyle/>
          <a:p>
            <a:r>
              <a:rPr lang="en-US" altLang="ja-JP" sz="1600" dirty="0"/>
              <a:t>focal length</a:t>
            </a:r>
            <a:endParaRPr kumimoji="1" lang="ja-JP"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名称未設定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20" y="1001290"/>
            <a:ext cx="60960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Line 3"/>
          <p:cNvSpPr>
            <a:spLocks noChangeShapeType="1"/>
          </p:cNvSpPr>
          <p:nvPr/>
        </p:nvSpPr>
        <p:spPr bwMode="auto">
          <a:xfrm>
            <a:off x="1013520" y="925090"/>
            <a:ext cx="3429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3732" name="Line 4"/>
          <p:cNvSpPr>
            <a:spLocks noChangeShapeType="1"/>
          </p:cNvSpPr>
          <p:nvPr/>
        </p:nvSpPr>
        <p:spPr bwMode="auto">
          <a:xfrm>
            <a:off x="4442520" y="925090"/>
            <a:ext cx="1219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3733" name="Text Box 5"/>
          <p:cNvSpPr txBox="1">
            <a:spLocks noChangeArrowheads="1"/>
          </p:cNvSpPr>
          <p:nvPr/>
        </p:nvSpPr>
        <p:spPr bwMode="auto">
          <a:xfrm>
            <a:off x="2766120" y="23929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3600" i="1" dirty="0">
                <a:solidFill>
                  <a:schemeClr val="hlink"/>
                </a:solidFill>
              </a:rPr>
              <a:t>f</a:t>
            </a:r>
            <a:r>
              <a:rPr lang="en-US" altLang="ja-JP" sz="3600" baseline="-25000" dirty="0">
                <a:solidFill>
                  <a:schemeClr val="hlink"/>
                </a:solidFill>
              </a:rPr>
              <a:t>1</a:t>
            </a:r>
            <a:endParaRPr lang="en-US" altLang="ja-JP" sz="3600" dirty="0">
              <a:solidFill>
                <a:schemeClr val="hlink"/>
              </a:solidFill>
            </a:endParaRPr>
          </a:p>
        </p:txBody>
      </p:sp>
      <p:sp>
        <p:nvSpPr>
          <p:cNvPr id="73734" name="Text Box 6"/>
          <p:cNvSpPr txBox="1">
            <a:spLocks noChangeArrowheads="1"/>
          </p:cNvSpPr>
          <p:nvPr/>
        </p:nvSpPr>
        <p:spPr bwMode="auto">
          <a:xfrm>
            <a:off x="4747320" y="23929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en-US" altLang="ja-JP" sz="3600" i="1" dirty="0">
                <a:solidFill>
                  <a:schemeClr val="hlink"/>
                </a:solidFill>
              </a:rPr>
              <a:t>f</a:t>
            </a:r>
            <a:r>
              <a:rPr lang="en-US" altLang="ja-JP" sz="3600" baseline="-25000" dirty="0">
                <a:solidFill>
                  <a:schemeClr val="hlink"/>
                </a:solidFill>
              </a:rPr>
              <a:t>2</a:t>
            </a:r>
            <a:endParaRPr lang="en-US" altLang="ja-JP" sz="3600" dirty="0">
              <a:solidFill>
                <a:schemeClr val="hlink"/>
              </a:solidFill>
            </a:endParaRPr>
          </a:p>
        </p:txBody>
      </p:sp>
      <p:sp>
        <p:nvSpPr>
          <p:cNvPr id="73735" name="AutoShape 7"/>
          <p:cNvSpPr>
            <a:spLocks noChangeArrowheads="1"/>
          </p:cNvSpPr>
          <p:nvPr/>
        </p:nvSpPr>
        <p:spPr bwMode="auto">
          <a:xfrm>
            <a:off x="4290120" y="2220490"/>
            <a:ext cx="304800" cy="762000"/>
          </a:xfrm>
          <a:prstGeom prst="upArrow">
            <a:avLst>
              <a:gd name="adj1" fmla="val 50000"/>
              <a:gd name="adj2" fmla="val 625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73736" name="Text Box 8"/>
          <p:cNvSpPr txBox="1">
            <a:spLocks noChangeArrowheads="1"/>
          </p:cNvSpPr>
          <p:nvPr/>
        </p:nvSpPr>
        <p:spPr bwMode="auto">
          <a:xfrm>
            <a:off x="1740024" y="2931442"/>
            <a:ext cx="655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000" dirty="0">
                <a:solidFill>
                  <a:srgbClr val="FF0000"/>
                </a:solidFill>
              </a:rPr>
              <a:t>ここに倒立実像を作る→</a:t>
            </a:r>
            <a:r>
              <a:rPr lang="en-US" altLang="ja-JP" sz="2000" i="1" dirty="0">
                <a:solidFill>
                  <a:srgbClr val="FF0000"/>
                </a:solidFill>
              </a:rPr>
              <a:t>f</a:t>
            </a:r>
            <a:r>
              <a:rPr lang="en-US" altLang="ja-JP" sz="2000" baseline="-25000" dirty="0">
                <a:solidFill>
                  <a:srgbClr val="FF0000"/>
                </a:solidFill>
              </a:rPr>
              <a:t>1</a:t>
            </a:r>
            <a:r>
              <a:rPr lang="ja-JP" altLang="en-US" sz="2000" dirty="0">
                <a:solidFill>
                  <a:srgbClr val="FF0000"/>
                </a:solidFill>
              </a:rPr>
              <a:t>を大きくすれば大きな像ができる</a:t>
            </a:r>
            <a:endParaRPr lang="en-US" altLang="ja-JP" sz="2000" dirty="0">
              <a:solidFill>
                <a:srgbClr val="FF0000"/>
              </a:solidFill>
            </a:endParaRPr>
          </a:p>
          <a:p>
            <a:pPr eaLnBrk="1" hangingPunct="1">
              <a:spcBef>
                <a:spcPts val="0"/>
              </a:spcBef>
              <a:buFontTx/>
              <a:buNone/>
            </a:pPr>
            <a:r>
              <a:rPr lang="en-US" altLang="ja-JP" sz="1600" dirty="0">
                <a:solidFill>
                  <a:srgbClr val="FF0000"/>
                </a:solidFill>
              </a:rPr>
              <a:t>the flipped real image here (the longer </a:t>
            </a:r>
            <a:r>
              <a:rPr lang="en-US" altLang="ja-JP" sz="1600" i="1" dirty="0">
                <a:solidFill>
                  <a:srgbClr val="FF0000"/>
                </a:solidFill>
              </a:rPr>
              <a:t>f</a:t>
            </a:r>
            <a:r>
              <a:rPr lang="en-US" altLang="ja-JP" sz="1600" baseline="-25000" dirty="0">
                <a:solidFill>
                  <a:srgbClr val="FF0000"/>
                </a:solidFill>
              </a:rPr>
              <a:t>1</a:t>
            </a:r>
            <a:r>
              <a:rPr lang="en-US" altLang="ja-JP" sz="1600" dirty="0">
                <a:solidFill>
                  <a:srgbClr val="FF0000"/>
                </a:solidFill>
              </a:rPr>
              <a:t> makes the image bigger)</a:t>
            </a:r>
            <a:endParaRPr lang="ja-JP" altLang="en-US" sz="1600" dirty="0">
              <a:solidFill>
                <a:srgbClr val="FF0000"/>
              </a:solidFill>
            </a:endParaRPr>
          </a:p>
        </p:txBody>
      </p:sp>
      <p:sp>
        <p:nvSpPr>
          <p:cNvPr id="73737" name="Line 9"/>
          <p:cNvSpPr>
            <a:spLocks noChangeShapeType="1"/>
          </p:cNvSpPr>
          <p:nvPr/>
        </p:nvSpPr>
        <p:spPr bwMode="auto">
          <a:xfrm rot="10800000" flipV="1">
            <a:off x="5661720" y="1306090"/>
            <a:ext cx="609600" cy="30480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3738" name="Text Box 10"/>
          <p:cNvSpPr txBox="1">
            <a:spLocks noChangeArrowheads="1"/>
          </p:cNvSpPr>
          <p:nvPr/>
        </p:nvSpPr>
        <p:spPr bwMode="auto">
          <a:xfrm>
            <a:off x="5890320" y="315490"/>
            <a:ext cx="303765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solidFill>
                  <a:srgbClr val="FF0000"/>
                </a:solidFill>
              </a:rPr>
              <a:t>その実像を、「度の強い」</a:t>
            </a:r>
          </a:p>
          <a:p>
            <a:pPr eaLnBrk="1" hangingPunct="1">
              <a:spcBef>
                <a:spcPct val="0"/>
              </a:spcBef>
              <a:buFontTx/>
              <a:buNone/>
            </a:pPr>
            <a:r>
              <a:rPr lang="ja-JP" altLang="en-US" sz="2000" dirty="0">
                <a:solidFill>
                  <a:srgbClr val="FF0000"/>
                </a:solidFill>
              </a:rPr>
              <a:t>接眼レンズで拡大して見る</a:t>
            </a:r>
          </a:p>
          <a:p>
            <a:pPr eaLnBrk="1" hangingPunct="1">
              <a:spcBef>
                <a:spcPct val="30000"/>
              </a:spcBef>
              <a:buFontTx/>
              <a:buNone/>
            </a:pPr>
            <a:r>
              <a:rPr lang="ja-JP" altLang="en-US" sz="2000" dirty="0">
                <a:solidFill>
                  <a:srgbClr val="FF0000"/>
                </a:solidFill>
              </a:rPr>
              <a:t>　　　→ </a:t>
            </a:r>
            <a:r>
              <a:rPr lang="en-US" altLang="ja-JP" sz="2000" i="1" dirty="0">
                <a:solidFill>
                  <a:srgbClr val="FF0000"/>
                </a:solidFill>
              </a:rPr>
              <a:t>f</a:t>
            </a:r>
            <a:r>
              <a:rPr lang="en-US" altLang="ja-JP" sz="2000" baseline="-25000" dirty="0">
                <a:solidFill>
                  <a:srgbClr val="FF0000"/>
                </a:solidFill>
              </a:rPr>
              <a:t>2</a:t>
            </a:r>
            <a:r>
              <a:rPr lang="ja-JP" altLang="en-US" sz="2000" dirty="0">
                <a:solidFill>
                  <a:srgbClr val="FF0000"/>
                </a:solidFill>
              </a:rPr>
              <a:t>を小さくすれば</a:t>
            </a:r>
          </a:p>
          <a:p>
            <a:pPr eaLnBrk="1" hangingPunct="1">
              <a:spcBef>
                <a:spcPct val="0"/>
              </a:spcBef>
              <a:buFontTx/>
              <a:buNone/>
            </a:pPr>
            <a:r>
              <a:rPr lang="ja-JP" altLang="en-US" sz="2000" dirty="0">
                <a:solidFill>
                  <a:srgbClr val="FF0000"/>
                </a:solidFill>
              </a:rPr>
              <a:t>　　　　　大きく見える</a:t>
            </a:r>
            <a:endParaRPr lang="en-US" altLang="ja-JP" sz="2000" dirty="0">
              <a:solidFill>
                <a:srgbClr val="FF0000"/>
              </a:solidFill>
            </a:endParaRPr>
          </a:p>
        </p:txBody>
      </p:sp>
      <p:sp>
        <p:nvSpPr>
          <p:cNvPr id="73739" name="Text Box 11"/>
          <p:cNvSpPr txBox="1">
            <a:spLocks noChangeArrowheads="1"/>
          </p:cNvSpPr>
          <p:nvPr/>
        </p:nvSpPr>
        <p:spPr bwMode="auto">
          <a:xfrm>
            <a:off x="251520" y="3592090"/>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接眼レンズを通した眼視での倍率　　</a:t>
            </a:r>
            <a:r>
              <a:rPr lang="en-US" altLang="ja-JP" sz="3600" i="1" dirty="0">
                <a:solidFill>
                  <a:schemeClr val="accent2"/>
                </a:solidFill>
              </a:rPr>
              <a:t>f</a:t>
            </a:r>
            <a:r>
              <a:rPr lang="en-US" altLang="ja-JP" sz="3600" baseline="-25000" dirty="0">
                <a:solidFill>
                  <a:schemeClr val="accent2"/>
                </a:solidFill>
              </a:rPr>
              <a:t>1 </a:t>
            </a:r>
            <a:r>
              <a:rPr lang="en-US" altLang="ja-JP" sz="3600" dirty="0">
                <a:solidFill>
                  <a:schemeClr val="accent2"/>
                </a:solidFill>
              </a:rPr>
              <a:t>/ </a:t>
            </a:r>
            <a:r>
              <a:rPr lang="en-US" altLang="ja-JP" sz="3600" i="1" dirty="0">
                <a:solidFill>
                  <a:schemeClr val="accent2"/>
                </a:solidFill>
              </a:rPr>
              <a:t>f</a:t>
            </a:r>
            <a:r>
              <a:rPr lang="en-US" altLang="ja-JP" sz="3600" baseline="-25000" dirty="0">
                <a:solidFill>
                  <a:schemeClr val="accent2"/>
                </a:solidFill>
              </a:rPr>
              <a:t>2</a:t>
            </a:r>
            <a:endParaRPr lang="en-US" altLang="ja-JP" sz="2400" dirty="0"/>
          </a:p>
        </p:txBody>
      </p:sp>
      <p:sp>
        <p:nvSpPr>
          <p:cNvPr id="73740" name="Text Box 12"/>
          <p:cNvSpPr txBox="1">
            <a:spLocks noChangeArrowheads="1"/>
          </p:cNvSpPr>
          <p:nvPr/>
        </p:nvSpPr>
        <p:spPr bwMode="auto">
          <a:xfrm>
            <a:off x="251520" y="4354090"/>
            <a:ext cx="7086600" cy="174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天体を見込む角度が何倍になるか</a:t>
            </a:r>
          </a:p>
          <a:p>
            <a:pPr eaLnBrk="1" hangingPunct="1">
              <a:spcBef>
                <a:spcPct val="0"/>
              </a:spcBef>
              <a:buFontTx/>
              <a:buNone/>
            </a:pPr>
            <a:r>
              <a:rPr lang="ja-JP" altLang="en-US" sz="2400" dirty="0"/>
              <a:t>また、距離が何分の一になるか、とも言える。</a:t>
            </a:r>
          </a:p>
          <a:p>
            <a:pPr eaLnBrk="1" hangingPunct="1">
              <a:spcBef>
                <a:spcPct val="30000"/>
              </a:spcBef>
              <a:buFontTx/>
              <a:buNone/>
            </a:pPr>
            <a:r>
              <a:rPr lang="ja-JP" altLang="en-US" sz="1800" dirty="0"/>
              <a:t>例：</a:t>
            </a:r>
            <a:r>
              <a:rPr lang="en-US" altLang="ja-JP" sz="1800" dirty="0"/>
              <a:t>38</a:t>
            </a:r>
            <a:r>
              <a:rPr lang="ja-JP" altLang="en-US" sz="1800" dirty="0"/>
              <a:t>万</a:t>
            </a:r>
            <a:r>
              <a:rPr lang="en-US" altLang="ja-JP" sz="1800" dirty="0"/>
              <a:t>km</a:t>
            </a:r>
            <a:r>
              <a:rPr lang="ja-JP" altLang="en-US" sz="1800" dirty="0"/>
              <a:t>先にある月を</a:t>
            </a:r>
            <a:r>
              <a:rPr lang="en-US" altLang="ja-JP" sz="1800" dirty="0"/>
              <a:t>38</a:t>
            </a:r>
            <a:r>
              <a:rPr lang="ja-JP" altLang="en-US" sz="1800" dirty="0"/>
              <a:t>倍で見る</a:t>
            </a:r>
          </a:p>
          <a:p>
            <a:pPr eaLnBrk="1" hangingPunct="1">
              <a:spcBef>
                <a:spcPct val="0"/>
              </a:spcBef>
              <a:buFontTx/>
              <a:buNone/>
            </a:pPr>
            <a:r>
              <a:rPr lang="ja-JP" altLang="en-US" sz="1800" dirty="0"/>
              <a:t>　　</a:t>
            </a:r>
            <a:r>
              <a:rPr lang="en-US" altLang="ja-JP" sz="1800" dirty="0"/>
              <a:t>1</a:t>
            </a:r>
            <a:r>
              <a:rPr lang="ja-JP" altLang="en-US" sz="1800" dirty="0"/>
              <a:t>万</a:t>
            </a:r>
            <a:r>
              <a:rPr lang="en-US" altLang="ja-JP" sz="1800" dirty="0"/>
              <a:t>km</a:t>
            </a:r>
            <a:r>
              <a:rPr lang="ja-JP" altLang="en-US" sz="1800" dirty="0"/>
              <a:t>（地球直径くらい）上空から見たことに</a:t>
            </a:r>
            <a:r>
              <a:rPr lang="en-US" altLang="ja-JP" sz="1800" dirty="0"/>
              <a:t>!</a:t>
            </a:r>
          </a:p>
          <a:p>
            <a:pPr eaLnBrk="1" hangingPunct="1">
              <a:spcBef>
                <a:spcPct val="0"/>
              </a:spcBef>
              <a:buFontTx/>
              <a:buNone/>
            </a:pPr>
            <a:r>
              <a:rPr lang="ja-JP" altLang="en-US" sz="1800" dirty="0"/>
              <a:t>　　→「かぐや」は、月面上空</a:t>
            </a:r>
            <a:r>
              <a:rPr lang="en-US" altLang="ja-JP" sz="1800" dirty="0"/>
              <a:t>100km (!)</a:t>
            </a:r>
          </a:p>
        </p:txBody>
      </p:sp>
      <p:sp>
        <p:nvSpPr>
          <p:cNvPr id="2" name="テキスト ボックス 1">
            <a:extLst>
              <a:ext uri="{FF2B5EF4-FFF2-40B4-BE49-F238E27FC236}">
                <a16:creationId xmlns:a16="http://schemas.microsoft.com/office/drawing/2014/main" id="{5683AF54-ED1F-4C18-9081-7A2ADDC23A06}"/>
              </a:ext>
            </a:extLst>
          </p:cNvPr>
          <p:cNvSpPr txBox="1"/>
          <p:nvPr/>
        </p:nvSpPr>
        <p:spPr>
          <a:xfrm>
            <a:off x="6406253" y="1659872"/>
            <a:ext cx="2737747" cy="1169551"/>
          </a:xfrm>
          <a:prstGeom prst="rect">
            <a:avLst/>
          </a:prstGeom>
          <a:noFill/>
        </p:spPr>
        <p:txBody>
          <a:bodyPr wrap="square" rtlCol="0">
            <a:spAutoFit/>
          </a:bodyPr>
          <a:lstStyle/>
          <a:p>
            <a:r>
              <a:rPr kumimoji="1" lang="en-US" altLang="ja-JP" sz="1400" dirty="0">
                <a:solidFill>
                  <a:srgbClr val="FF0000"/>
                </a:solidFill>
              </a:rPr>
              <a:t>Through “</a:t>
            </a:r>
            <a:r>
              <a:rPr lang="en-US" altLang="ja-JP" sz="1400" dirty="0">
                <a:solidFill>
                  <a:srgbClr val="FF0000"/>
                </a:solidFill>
              </a:rPr>
              <a:t>high</a:t>
            </a:r>
            <a:r>
              <a:rPr kumimoji="1" lang="en-US" altLang="ja-JP" sz="1400" dirty="0">
                <a:solidFill>
                  <a:srgbClr val="FF0000"/>
                </a:solidFill>
              </a:rPr>
              <a:t>” magnifying glass, we observe the magnified image. (the smaller </a:t>
            </a:r>
            <a:r>
              <a:rPr kumimoji="1" lang="en-US" altLang="ja-JP" sz="1400" i="1" dirty="0">
                <a:solidFill>
                  <a:srgbClr val="FF0000"/>
                </a:solidFill>
              </a:rPr>
              <a:t>f</a:t>
            </a:r>
            <a:r>
              <a:rPr kumimoji="1" lang="en-US" altLang="ja-JP" sz="1400" baseline="-25000" dirty="0">
                <a:solidFill>
                  <a:srgbClr val="FF0000"/>
                </a:solidFill>
              </a:rPr>
              <a:t>2</a:t>
            </a:r>
            <a:r>
              <a:rPr kumimoji="1" lang="en-US" altLang="ja-JP" sz="1400" dirty="0">
                <a:solidFill>
                  <a:srgbClr val="FF0000"/>
                </a:solidFill>
              </a:rPr>
              <a:t>, meaning </a:t>
            </a:r>
            <a:r>
              <a:rPr lang="en-US" altLang="ja-JP" sz="1400" dirty="0">
                <a:solidFill>
                  <a:srgbClr val="FF0000"/>
                </a:solidFill>
              </a:rPr>
              <a:t>high</a:t>
            </a:r>
            <a:r>
              <a:rPr kumimoji="1" lang="en-US" altLang="ja-JP" sz="1400" dirty="0">
                <a:solidFill>
                  <a:srgbClr val="FF0000"/>
                </a:solidFill>
              </a:rPr>
              <a:t>er magnification, makes the </a:t>
            </a:r>
            <a:r>
              <a:rPr lang="en-US" altLang="ja-JP" sz="1400" dirty="0">
                <a:solidFill>
                  <a:srgbClr val="FF0000"/>
                </a:solidFill>
              </a:rPr>
              <a:t>image bigger)</a:t>
            </a:r>
            <a:endParaRPr kumimoji="1" lang="ja-JP" altLang="en-US" sz="1400" dirty="0">
              <a:solidFill>
                <a:srgbClr val="FF0000"/>
              </a:solidFill>
            </a:endParaRPr>
          </a:p>
        </p:txBody>
      </p:sp>
      <p:sp>
        <p:nvSpPr>
          <p:cNvPr id="3" name="テキスト ボックス 2">
            <a:extLst>
              <a:ext uri="{FF2B5EF4-FFF2-40B4-BE49-F238E27FC236}">
                <a16:creationId xmlns:a16="http://schemas.microsoft.com/office/drawing/2014/main" id="{CA4BAA2D-E533-4065-9A66-4A4E4F008BCD}"/>
              </a:ext>
            </a:extLst>
          </p:cNvPr>
          <p:cNvSpPr txBox="1"/>
          <p:nvPr/>
        </p:nvSpPr>
        <p:spPr>
          <a:xfrm>
            <a:off x="6201165" y="3636434"/>
            <a:ext cx="2736304" cy="646331"/>
          </a:xfrm>
          <a:prstGeom prst="rect">
            <a:avLst/>
          </a:prstGeom>
          <a:noFill/>
        </p:spPr>
        <p:txBody>
          <a:bodyPr wrap="square" rtlCol="0">
            <a:spAutoFit/>
          </a:bodyPr>
          <a:lstStyle/>
          <a:p>
            <a:r>
              <a:rPr lang="en-US" altLang="ja-JP" sz="1800" dirty="0"/>
              <a:t>m</a:t>
            </a:r>
            <a:r>
              <a:rPr kumimoji="1" lang="en-US" altLang="ja-JP" sz="1800" dirty="0"/>
              <a:t>agnification by eye through eyepiece</a:t>
            </a:r>
            <a:endParaRPr kumimoji="1" lang="ja-JP" altLang="en-US" sz="1800" dirty="0"/>
          </a:p>
        </p:txBody>
      </p:sp>
      <p:sp>
        <p:nvSpPr>
          <p:cNvPr id="4" name="テキスト ボックス 3">
            <a:extLst>
              <a:ext uri="{FF2B5EF4-FFF2-40B4-BE49-F238E27FC236}">
                <a16:creationId xmlns:a16="http://schemas.microsoft.com/office/drawing/2014/main" id="{3043D05C-080F-4CC7-B5FC-BABA5D99164C}"/>
              </a:ext>
            </a:extLst>
          </p:cNvPr>
          <p:cNvSpPr txBox="1"/>
          <p:nvPr/>
        </p:nvSpPr>
        <p:spPr>
          <a:xfrm>
            <a:off x="6012160" y="4382851"/>
            <a:ext cx="3131840" cy="954107"/>
          </a:xfrm>
          <a:prstGeom prst="rect">
            <a:avLst/>
          </a:prstGeom>
          <a:noFill/>
        </p:spPr>
        <p:txBody>
          <a:bodyPr wrap="square" rtlCol="0">
            <a:spAutoFit/>
          </a:bodyPr>
          <a:lstStyle/>
          <a:p>
            <a:r>
              <a:rPr kumimoji="1" lang="en-US" altLang="ja-JP" sz="1400" dirty="0"/>
              <a:t>Magnification means:</a:t>
            </a:r>
          </a:p>
          <a:p>
            <a:r>
              <a:rPr lang="en-US" altLang="ja-JP" sz="1400" dirty="0"/>
              <a:t>- h</a:t>
            </a:r>
            <a:r>
              <a:rPr kumimoji="1" lang="en-US" altLang="ja-JP" sz="1400" dirty="0"/>
              <a:t>ow much </a:t>
            </a:r>
            <a:r>
              <a:rPr lang="en-US" altLang="ja-JP" sz="1400" dirty="0"/>
              <a:t>does </a:t>
            </a:r>
            <a:r>
              <a:rPr kumimoji="1" lang="en-US" altLang="ja-JP" sz="1400" dirty="0"/>
              <a:t>the angle get wider</a:t>
            </a:r>
          </a:p>
          <a:p>
            <a:r>
              <a:rPr lang="en-US" altLang="ja-JP" sz="1400" dirty="0"/>
              <a:t>- how much does the distance</a:t>
            </a:r>
          </a:p>
          <a:p>
            <a:r>
              <a:rPr lang="en-US" altLang="ja-JP" sz="1400" dirty="0"/>
              <a:t>    become closer</a:t>
            </a:r>
            <a:endParaRPr kumimoji="1" lang="ja-JP" altLang="en-US" sz="1400" dirty="0"/>
          </a:p>
        </p:txBody>
      </p:sp>
      <p:sp>
        <p:nvSpPr>
          <p:cNvPr id="16" name="テキスト ボックス 15">
            <a:extLst>
              <a:ext uri="{FF2B5EF4-FFF2-40B4-BE49-F238E27FC236}">
                <a16:creationId xmlns:a16="http://schemas.microsoft.com/office/drawing/2014/main" id="{8FB57404-11FB-4144-ACC9-8D2026D5AE43}"/>
              </a:ext>
            </a:extLst>
          </p:cNvPr>
          <p:cNvSpPr txBox="1"/>
          <p:nvPr/>
        </p:nvSpPr>
        <p:spPr>
          <a:xfrm>
            <a:off x="5004048" y="5212938"/>
            <a:ext cx="3984376" cy="1600438"/>
          </a:xfrm>
          <a:prstGeom prst="rect">
            <a:avLst/>
          </a:prstGeom>
          <a:noFill/>
        </p:spPr>
        <p:txBody>
          <a:bodyPr wrap="square" rtlCol="0">
            <a:spAutoFit/>
          </a:bodyPr>
          <a:lstStyle/>
          <a:p>
            <a:r>
              <a:rPr kumimoji="1" lang="en-US" altLang="ja-JP" sz="1400" dirty="0"/>
              <a:t>Example:</a:t>
            </a:r>
          </a:p>
          <a:p>
            <a:r>
              <a:rPr lang="en-US" altLang="ja-JP" sz="1400" dirty="0"/>
              <a:t>When we observe the Moon at the distance of 380,000 km with a magnification of 38, we look at it as if it is at the distance of 10,000 km (close to the diameter of Earth)</a:t>
            </a:r>
          </a:p>
          <a:p>
            <a:r>
              <a:rPr kumimoji="1" lang="en-US" altLang="ja-JP" sz="1400" dirty="0"/>
              <a:t>The spacecraft Kaguya was just 100 km above the lunar su</a:t>
            </a:r>
            <a:r>
              <a:rPr lang="en-US" altLang="ja-JP" sz="1400" dirty="0"/>
              <a:t>rface!</a:t>
            </a:r>
            <a:endParaRPr kumimoji="1" lang="ja-JP" altLang="en-US"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81000" y="188640"/>
            <a:ext cx="8367464"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3600" dirty="0">
                <a:solidFill>
                  <a:schemeClr val="hlink"/>
                </a:solidFill>
              </a:rPr>
              <a:t>注意 </a:t>
            </a:r>
            <a:r>
              <a:rPr lang="en-US" altLang="ja-JP" sz="3600" dirty="0">
                <a:solidFill>
                  <a:schemeClr val="hlink"/>
                </a:solidFill>
              </a:rPr>
              <a:t>notes</a:t>
            </a:r>
            <a:r>
              <a:rPr lang="ja-JP" altLang="en-US" sz="3600" dirty="0">
                <a:solidFill>
                  <a:schemeClr val="hlink"/>
                </a:solidFill>
              </a:rPr>
              <a:t>：</a:t>
            </a:r>
          </a:p>
          <a:p>
            <a:pPr eaLnBrk="1" hangingPunct="1">
              <a:spcBef>
                <a:spcPct val="0"/>
              </a:spcBef>
              <a:buFontTx/>
              <a:buNone/>
            </a:pPr>
            <a:endParaRPr lang="ja-JP" altLang="en-US" sz="2400" dirty="0"/>
          </a:p>
          <a:p>
            <a:pPr eaLnBrk="1" hangingPunct="1">
              <a:spcBef>
                <a:spcPct val="0"/>
              </a:spcBef>
              <a:buFontTx/>
              <a:buNone/>
            </a:pPr>
            <a:r>
              <a:rPr lang="ja-JP" altLang="en-US" sz="2400" dirty="0"/>
              <a:t>○　近視でも遠視でも、望遠鏡を通して網膜上、焦点は合う。</a:t>
            </a:r>
          </a:p>
          <a:p>
            <a:pPr eaLnBrk="1" hangingPunct="1">
              <a:spcBef>
                <a:spcPct val="0"/>
              </a:spcBef>
              <a:buFontTx/>
              <a:buNone/>
            </a:pPr>
            <a:r>
              <a:rPr lang="ja-JP" altLang="en-US" sz="2400" dirty="0"/>
              <a:t>　　よく使う説明図は、無限遠方に焦点を合わせた時の図。</a:t>
            </a:r>
            <a:endParaRPr lang="en-US" altLang="ja-JP" sz="2400" dirty="0"/>
          </a:p>
          <a:p>
            <a:pPr eaLnBrk="1" hangingPunct="1">
              <a:spcBef>
                <a:spcPct val="0"/>
              </a:spcBef>
              <a:buFontTx/>
              <a:buNone/>
            </a:pPr>
            <a:r>
              <a:rPr lang="en-US" altLang="ja-JP" sz="1600" dirty="0"/>
              <a:t>Regardless of short- or far-sighted, through a telescope, we can obtain the sharp focus. Frequently used diagram shows the ray trace when we see the infinity.</a:t>
            </a:r>
            <a:endParaRPr lang="ja-JP" altLang="en-US" sz="1600" dirty="0"/>
          </a:p>
          <a:p>
            <a:pPr eaLnBrk="1" hangingPunct="1">
              <a:spcBef>
                <a:spcPct val="0"/>
              </a:spcBef>
              <a:buFontTx/>
              <a:buNone/>
            </a:pPr>
            <a:r>
              <a:rPr lang="ja-JP" altLang="en-US" sz="2400" dirty="0"/>
              <a:t>○　接眼部を覗く眼の位置は、接眼鏡のレンズ面から接眼鏡</a:t>
            </a:r>
          </a:p>
          <a:p>
            <a:pPr eaLnBrk="1" hangingPunct="1">
              <a:spcBef>
                <a:spcPct val="0"/>
              </a:spcBef>
              <a:buFontTx/>
              <a:buNone/>
            </a:pPr>
            <a:r>
              <a:rPr lang="ja-JP" altLang="en-US" sz="2400" dirty="0"/>
              <a:t>　　焦点距離（これは実際短い）くらい離れた所。</a:t>
            </a:r>
          </a:p>
          <a:p>
            <a:pPr eaLnBrk="1" hangingPunct="1">
              <a:spcBef>
                <a:spcPct val="0"/>
              </a:spcBef>
              <a:buFontTx/>
              <a:buNone/>
            </a:pPr>
            <a:r>
              <a:rPr lang="ja-JP" altLang="en-US" sz="2400" dirty="0"/>
              <a:t>　　→眼を接眼鏡すれすれまでに近づけて</a:t>
            </a:r>
            <a:r>
              <a:rPr lang="en-US" altLang="ja-JP" sz="2400" dirty="0"/>
              <a:t>OK</a:t>
            </a:r>
          </a:p>
          <a:p>
            <a:pPr eaLnBrk="1" hangingPunct="1">
              <a:spcBef>
                <a:spcPct val="0"/>
              </a:spcBef>
              <a:buFontTx/>
              <a:buNone/>
            </a:pPr>
            <a:r>
              <a:rPr lang="en-US" altLang="ja-JP" sz="1600" dirty="0"/>
              <a:t>The position of the sys looking into the eyepiece is about the same as the eyepiece focal length. Actually you bring your eye close to the eyepiece.</a:t>
            </a:r>
          </a:p>
          <a:p>
            <a:pPr eaLnBrk="1" hangingPunct="1">
              <a:spcBef>
                <a:spcPct val="0"/>
              </a:spcBef>
              <a:buFontTx/>
              <a:buNone/>
            </a:pPr>
            <a:endParaRPr lang="en-US" altLang="ja-JP" sz="1600" dirty="0"/>
          </a:p>
          <a:p>
            <a:pPr eaLnBrk="1" hangingPunct="1">
              <a:spcBef>
                <a:spcPct val="0"/>
              </a:spcBef>
              <a:buFontTx/>
              <a:buNone/>
            </a:pPr>
            <a:r>
              <a:rPr lang="en-US" altLang="ja-JP" dirty="0">
                <a:solidFill>
                  <a:srgbClr val="FF0000"/>
                </a:solidFill>
              </a:rPr>
              <a:t>∴</a:t>
            </a:r>
            <a:r>
              <a:rPr lang="ja-JP" altLang="en-US" dirty="0">
                <a:solidFill>
                  <a:srgbClr val="FF0000"/>
                </a:solidFill>
              </a:rPr>
              <a:t>　眼鏡を外そう、眼を近づけよう、焦点は合う</a:t>
            </a:r>
            <a:r>
              <a:rPr lang="en-US" altLang="ja-JP" dirty="0">
                <a:solidFill>
                  <a:srgbClr val="FF0000"/>
                </a:solidFill>
              </a:rPr>
              <a:t>!</a:t>
            </a:r>
          </a:p>
          <a:p>
            <a:pPr eaLnBrk="1" hangingPunct="1">
              <a:spcBef>
                <a:spcPct val="0"/>
              </a:spcBef>
              <a:buFontTx/>
              <a:buNone/>
            </a:pPr>
            <a:r>
              <a:rPr lang="en-US" altLang="ja-JP" sz="2000" dirty="0">
                <a:solidFill>
                  <a:srgbClr val="FF0000"/>
                </a:solidFill>
              </a:rPr>
              <a:t>Take off the glasses, bring your eye to the eyepiece, find your own focus.</a:t>
            </a:r>
            <a:endParaRPr lang="en-US" altLang="ja-JP" sz="2400" dirty="0"/>
          </a:p>
          <a:p>
            <a:pPr eaLnBrk="1" hangingPunct="1">
              <a:spcBef>
                <a:spcPct val="0"/>
              </a:spcBef>
              <a:buFontTx/>
              <a:buNone/>
            </a:pPr>
            <a:r>
              <a:rPr lang="ja-JP" altLang="en-US" sz="2400" dirty="0"/>
              <a:t>ただし、焦点が出る、望遠鏡の筒の長さ調節位置は</a:t>
            </a:r>
          </a:p>
          <a:p>
            <a:pPr eaLnBrk="1" hangingPunct="1">
              <a:spcBef>
                <a:spcPct val="0"/>
              </a:spcBef>
              <a:buFontTx/>
              <a:buNone/>
            </a:pPr>
            <a:r>
              <a:rPr lang="ja-JP" altLang="en-US" sz="2400" dirty="0"/>
              <a:t>人によって違う（近視、遠視の度合い）</a:t>
            </a:r>
          </a:p>
          <a:p>
            <a:pPr eaLnBrk="1" hangingPunct="1">
              <a:spcBef>
                <a:spcPct val="0"/>
              </a:spcBef>
              <a:buFontTx/>
              <a:buNone/>
            </a:pPr>
            <a:r>
              <a:rPr lang="ja-JP" altLang="en-US" sz="2400" dirty="0"/>
              <a:t>　　→　</a:t>
            </a:r>
            <a:r>
              <a:rPr lang="ja-JP" altLang="en-US" sz="2400" dirty="0">
                <a:solidFill>
                  <a:schemeClr val="accent2"/>
                </a:solidFill>
              </a:rPr>
              <a:t>見る時は、ちゃんと合わせよう</a:t>
            </a:r>
            <a:r>
              <a:rPr lang="en-US" altLang="ja-JP" sz="2400" dirty="0">
                <a:solidFill>
                  <a:schemeClr val="accent2"/>
                </a:solidFill>
              </a:rPr>
              <a:t>!</a:t>
            </a:r>
          </a:p>
          <a:p>
            <a:pPr eaLnBrk="1" hangingPunct="1">
              <a:spcBef>
                <a:spcPct val="0"/>
              </a:spcBef>
              <a:buFontTx/>
              <a:buNone/>
            </a:pPr>
            <a:r>
              <a:rPr lang="en-US" altLang="ja-JP" sz="1600" dirty="0"/>
              <a:t>The focal point is different from person to person depending on whether they are short-/far-sighted. Look for your own focus.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descr="iya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04664"/>
            <a:ext cx="2178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373216"/>
            <a:ext cx="70104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2" y="157764"/>
            <a:ext cx="3378715" cy="3703327"/>
          </a:xfrm>
          <a:prstGeom prst="rect">
            <a:avLst/>
          </a:prstGeom>
        </p:spPr>
      </p:pic>
      <p:sp>
        <p:nvSpPr>
          <p:cNvPr id="3" name="右矢印 2"/>
          <p:cNvSpPr/>
          <p:nvPr/>
        </p:nvSpPr>
        <p:spPr>
          <a:xfrm>
            <a:off x="3491880" y="1556792"/>
            <a:ext cx="1296144" cy="90527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059832" y="3212976"/>
            <a:ext cx="5040560" cy="1938992"/>
          </a:xfrm>
          <a:prstGeom prst="rect">
            <a:avLst/>
          </a:prstGeom>
          <a:noFill/>
        </p:spPr>
        <p:txBody>
          <a:bodyPr wrap="square" rtlCol="0">
            <a:spAutoFit/>
          </a:bodyPr>
          <a:lstStyle/>
          <a:p>
            <a:r>
              <a:rPr lang="en-US" altLang="ja-JP" b="1" dirty="0"/>
              <a:t>Beyond IYA2009</a:t>
            </a:r>
          </a:p>
          <a:p>
            <a:endParaRPr kumimoji="1" lang="en-US" altLang="ja-JP" b="1" dirty="0"/>
          </a:p>
          <a:p>
            <a:r>
              <a:rPr lang="en-US" altLang="ja-JP" b="1" dirty="0"/>
              <a:t>IAU strategic plan 2010-2020</a:t>
            </a:r>
          </a:p>
          <a:p>
            <a:r>
              <a:rPr kumimoji="1" lang="en-US" altLang="ja-JP" b="1" dirty="0"/>
              <a:t>Astronomy for Development</a:t>
            </a:r>
          </a:p>
          <a:p>
            <a:r>
              <a:rPr lang="en-US" altLang="ja-JP" b="1" dirty="0"/>
              <a:t>Astronomy for a Better World</a:t>
            </a:r>
            <a:endParaRPr kumimoji="1" lang="ja-JP" alt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62000" y="838200"/>
            <a:ext cx="805847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口径と集光力 </a:t>
            </a:r>
            <a:r>
              <a:rPr lang="en-US" altLang="ja-JP" sz="2400" dirty="0"/>
              <a:t>aperture and light-collecting power</a:t>
            </a:r>
            <a:endParaRPr lang="ja-JP" altLang="en-US" sz="2400" dirty="0"/>
          </a:p>
          <a:p>
            <a:pPr eaLnBrk="1" hangingPunct="1">
              <a:spcBef>
                <a:spcPct val="50000"/>
              </a:spcBef>
              <a:buFontTx/>
              <a:buNone/>
            </a:pPr>
            <a:endParaRPr lang="ja-JP" altLang="en-US" sz="2400" dirty="0"/>
          </a:p>
          <a:p>
            <a:pPr algn="ctr" eaLnBrk="1" hangingPunct="1">
              <a:spcBef>
                <a:spcPct val="50000"/>
              </a:spcBef>
              <a:buFontTx/>
              <a:buNone/>
            </a:pPr>
            <a:r>
              <a:rPr lang="ja-JP" altLang="en-US" sz="4000" dirty="0">
                <a:solidFill>
                  <a:srgbClr val="FF0000"/>
                </a:solidFill>
              </a:rPr>
              <a:t>集光力 ∝ 口径</a:t>
            </a:r>
            <a:r>
              <a:rPr lang="en-US" altLang="ja-JP" sz="4000" baseline="30000" dirty="0">
                <a:solidFill>
                  <a:srgbClr val="FF0000"/>
                </a:solidFill>
              </a:rPr>
              <a:t>2</a:t>
            </a:r>
          </a:p>
          <a:p>
            <a:pPr algn="ctr" eaLnBrk="1" hangingPunct="1">
              <a:spcBef>
                <a:spcPts val="0"/>
              </a:spcBef>
              <a:buFontTx/>
              <a:buNone/>
            </a:pPr>
            <a:r>
              <a:rPr lang="en-US" altLang="ja-JP" sz="2400" dirty="0">
                <a:solidFill>
                  <a:srgbClr val="FF0000"/>
                </a:solidFill>
              </a:rPr>
              <a:t>light-collecting power </a:t>
            </a:r>
            <a:r>
              <a:rPr lang="ja-JP" altLang="en-US" sz="2400" dirty="0">
                <a:solidFill>
                  <a:srgbClr val="FF0000"/>
                </a:solidFill>
              </a:rPr>
              <a:t>∝ </a:t>
            </a:r>
            <a:r>
              <a:rPr lang="en-US" altLang="ja-JP" sz="2400" dirty="0">
                <a:solidFill>
                  <a:srgbClr val="FF0000"/>
                </a:solidFill>
              </a:rPr>
              <a:t>aperture diameter </a:t>
            </a:r>
            <a:r>
              <a:rPr lang="en-US" altLang="ja-JP" sz="2400" baseline="30000" dirty="0">
                <a:solidFill>
                  <a:srgbClr val="FF0000"/>
                </a:solidFill>
              </a:rPr>
              <a:t>2</a:t>
            </a:r>
          </a:p>
          <a:p>
            <a:pPr algn="ctr" eaLnBrk="1" hangingPunct="1">
              <a:spcBef>
                <a:spcPct val="50000"/>
              </a:spcBef>
              <a:buFontTx/>
              <a:buNone/>
            </a:pPr>
            <a:r>
              <a:rPr lang="ja-JP" altLang="en-US" sz="2400" dirty="0">
                <a:solidFill>
                  <a:schemeClr val="accent2"/>
                </a:solidFill>
              </a:rPr>
              <a:t>（主鏡あるいは対物レンズの面積）</a:t>
            </a:r>
            <a:endParaRPr lang="en-US" altLang="ja-JP" sz="2400" dirty="0">
              <a:solidFill>
                <a:schemeClr val="accent2"/>
              </a:solidFill>
            </a:endParaRPr>
          </a:p>
          <a:p>
            <a:pPr algn="ctr" eaLnBrk="1" hangingPunct="1">
              <a:spcBef>
                <a:spcPts val="0"/>
              </a:spcBef>
              <a:buFontTx/>
              <a:buNone/>
            </a:pPr>
            <a:r>
              <a:rPr lang="en-US" altLang="ja-JP" sz="1800" dirty="0">
                <a:solidFill>
                  <a:schemeClr val="accent2"/>
                </a:solidFill>
              </a:rPr>
              <a:t>(refers to the area of the main mirror or the objective lens)</a:t>
            </a:r>
            <a:endParaRPr lang="ja-JP" altLang="en-US" sz="1800" dirty="0">
              <a:solidFill>
                <a:schemeClr val="accent2"/>
              </a:solidFill>
            </a:endParaRPr>
          </a:p>
          <a:p>
            <a:pPr eaLnBrk="1" hangingPunct="1">
              <a:spcBef>
                <a:spcPct val="50000"/>
              </a:spcBef>
              <a:buFontTx/>
              <a:buNone/>
            </a:pPr>
            <a:endParaRPr lang="ja-JP" altLang="en-US" sz="2400" dirty="0"/>
          </a:p>
          <a:p>
            <a:pPr eaLnBrk="1" hangingPunct="1">
              <a:spcBef>
                <a:spcPct val="50000"/>
              </a:spcBef>
              <a:buFontTx/>
              <a:buNone/>
            </a:pPr>
            <a:r>
              <a:rPr lang="ja-JP" altLang="en-US" sz="2400" dirty="0"/>
              <a:t>大口径ほど、暗い星が見えてくる。</a:t>
            </a:r>
            <a:endParaRPr lang="en-US" altLang="ja-JP" sz="2400" dirty="0"/>
          </a:p>
          <a:p>
            <a:pPr eaLnBrk="1" hangingPunct="1">
              <a:spcBef>
                <a:spcPts val="0"/>
              </a:spcBef>
              <a:buFontTx/>
              <a:buNone/>
            </a:pPr>
            <a:r>
              <a:rPr lang="en-US" altLang="ja-JP" sz="1800" dirty="0"/>
              <a:t>The bigger the aperture, the fainter the stars we can observe.</a:t>
            </a:r>
            <a:endParaRPr lang="ja-JP" altLang="en-US" sz="1800" dirty="0"/>
          </a:p>
          <a:p>
            <a:pPr eaLnBrk="1" hangingPunct="1">
              <a:spcBef>
                <a:spcPct val="50000"/>
              </a:spcBef>
              <a:buFontTx/>
              <a:buNone/>
            </a:pPr>
            <a:r>
              <a:rPr lang="ja-JP" altLang="en-US" sz="2400" dirty="0"/>
              <a:t>肉眼は（一番開いて）直径 </a:t>
            </a:r>
            <a:r>
              <a:rPr lang="en-US" altLang="ja-JP" sz="2400" dirty="0"/>
              <a:t>7 mm </a:t>
            </a:r>
            <a:r>
              <a:rPr lang="ja-JP" altLang="en-US" sz="2400" dirty="0"/>
              <a:t>の口径を持っている。</a:t>
            </a:r>
            <a:endParaRPr lang="en-US" altLang="ja-JP" sz="2400" dirty="0"/>
          </a:p>
          <a:p>
            <a:pPr eaLnBrk="1" hangingPunct="1">
              <a:spcBef>
                <a:spcPts val="0"/>
              </a:spcBef>
              <a:buFontTx/>
              <a:buNone/>
            </a:pPr>
            <a:r>
              <a:rPr lang="en-US" altLang="ja-JP" sz="1800" dirty="0"/>
              <a:t>Our pupil (eye) has about 7 mm in diameter at maximum.</a:t>
            </a:r>
            <a:endParaRPr lang="ja-JP" alt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683568" y="167149"/>
            <a:ext cx="828092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t>口径と分解能 </a:t>
            </a:r>
            <a:r>
              <a:rPr lang="en-US" altLang="ja-JP" sz="2400" dirty="0"/>
              <a:t>aperture and spatial resolution</a:t>
            </a:r>
            <a:endParaRPr lang="ja-JP" altLang="en-US" sz="2400" dirty="0"/>
          </a:p>
          <a:p>
            <a:pPr eaLnBrk="1" hangingPunct="1">
              <a:spcBef>
                <a:spcPct val="50000"/>
              </a:spcBef>
              <a:buFontTx/>
              <a:buNone/>
            </a:pPr>
            <a:r>
              <a:rPr lang="ja-JP" altLang="en-US" sz="4000" dirty="0">
                <a:solidFill>
                  <a:srgbClr val="FF0000"/>
                </a:solidFill>
              </a:rPr>
              <a:t>分解できる最小角度 ∝ </a:t>
            </a:r>
            <a:r>
              <a:rPr lang="en-US" altLang="ja-JP" sz="4000" dirty="0">
                <a:solidFill>
                  <a:srgbClr val="FF0000"/>
                </a:solidFill>
              </a:rPr>
              <a:t>1/</a:t>
            </a:r>
            <a:r>
              <a:rPr lang="ja-JP" altLang="en-US" sz="4000" dirty="0">
                <a:solidFill>
                  <a:srgbClr val="FF0000"/>
                </a:solidFill>
              </a:rPr>
              <a:t>口径</a:t>
            </a:r>
            <a:endParaRPr lang="en-US" altLang="ja-JP" sz="4000" dirty="0">
              <a:solidFill>
                <a:srgbClr val="FF0000"/>
              </a:solidFill>
            </a:endParaRPr>
          </a:p>
          <a:p>
            <a:pPr eaLnBrk="1" hangingPunct="1">
              <a:spcBef>
                <a:spcPts val="0"/>
              </a:spcBef>
              <a:buFontTx/>
              <a:buNone/>
            </a:pPr>
            <a:r>
              <a:rPr lang="en-US" altLang="ja-JP" sz="2400" dirty="0">
                <a:solidFill>
                  <a:srgbClr val="FF0000"/>
                </a:solidFill>
              </a:rPr>
              <a:t>smallest angle that can be resolved </a:t>
            </a:r>
            <a:r>
              <a:rPr lang="ja-JP" altLang="en-US" sz="2400" dirty="0">
                <a:solidFill>
                  <a:srgbClr val="FF0000"/>
                </a:solidFill>
              </a:rPr>
              <a:t>∝ </a:t>
            </a:r>
            <a:r>
              <a:rPr lang="en-US" altLang="ja-JP" sz="2400" dirty="0">
                <a:solidFill>
                  <a:srgbClr val="FF0000"/>
                </a:solidFill>
              </a:rPr>
              <a:t>1 / (aperture size)</a:t>
            </a:r>
            <a:endParaRPr lang="ja-JP" altLang="en-US" sz="2400" dirty="0">
              <a:solidFill>
                <a:srgbClr val="FF0000"/>
              </a:solidFill>
            </a:endParaRPr>
          </a:p>
          <a:p>
            <a:pPr eaLnBrk="1" hangingPunct="1">
              <a:spcBef>
                <a:spcPct val="50000"/>
              </a:spcBef>
              <a:buFontTx/>
              <a:buNone/>
            </a:pPr>
            <a:r>
              <a:rPr lang="ja-JP" altLang="en-US" sz="2000" dirty="0"/>
              <a:t>大口径ほど、細かいところまで見えてくる。</a:t>
            </a:r>
            <a:endParaRPr lang="en-US" altLang="ja-JP" sz="2000" dirty="0"/>
          </a:p>
          <a:p>
            <a:pPr eaLnBrk="1" hangingPunct="1">
              <a:spcBef>
                <a:spcPts val="0"/>
              </a:spcBef>
              <a:buFontTx/>
              <a:buNone/>
            </a:pPr>
            <a:r>
              <a:rPr lang="en-US" altLang="ja-JP" sz="1600" dirty="0"/>
              <a:t>The bigger the aperture size, the finer structure we can observe.</a:t>
            </a:r>
            <a:endParaRPr lang="ja-JP" altLang="en-US" sz="1600" dirty="0"/>
          </a:p>
          <a:p>
            <a:pPr eaLnBrk="1" hangingPunct="1">
              <a:spcBef>
                <a:spcPct val="50000"/>
              </a:spcBef>
              <a:buFontTx/>
              <a:buNone/>
            </a:pPr>
            <a:r>
              <a:rPr lang="ja-JP" altLang="en-US" sz="2000" dirty="0"/>
              <a:t>同じ倍率でも、大口径のほうが明るく、細かい部分までよく見える。</a:t>
            </a:r>
            <a:endParaRPr lang="en-US" altLang="ja-JP" sz="2000" dirty="0"/>
          </a:p>
          <a:p>
            <a:pPr eaLnBrk="1" hangingPunct="1">
              <a:spcBef>
                <a:spcPts val="0"/>
              </a:spcBef>
              <a:buFontTx/>
              <a:buNone/>
            </a:pPr>
            <a:r>
              <a:rPr lang="en-US" altLang="ja-JP" sz="1600" dirty="0"/>
              <a:t>Even with the same magnification, the larger aperture gives a brighter and finer image.</a:t>
            </a:r>
          </a:p>
        </p:txBody>
      </p:sp>
      <p:pic>
        <p:nvPicPr>
          <p:cNvPr id="76803" name="Picture 3" descr="d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621165"/>
            <a:ext cx="31115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4" descr="s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124" y="3608771"/>
            <a:ext cx="30353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C54E83F9-0803-4B71-B3FA-975FC24EEC08}"/>
              </a:ext>
            </a:extLst>
          </p:cNvPr>
          <p:cNvSpPr txBox="1"/>
          <p:nvPr/>
        </p:nvSpPr>
        <p:spPr>
          <a:xfrm>
            <a:off x="3790877" y="3607267"/>
            <a:ext cx="1562247" cy="461665"/>
          </a:xfrm>
          <a:prstGeom prst="rect">
            <a:avLst/>
          </a:prstGeom>
          <a:noFill/>
        </p:spPr>
        <p:txBody>
          <a:bodyPr wrap="square" rtlCol="0">
            <a:spAutoFit/>
          </a:bodyPr>
          <a:lstStyle/>
          <a:p>
            <a:pPr algn="ctr"/>
            <a:r>
              <a:rPr kumimoji="1" lang="en-US" altLang="ja-JP" dirty="0"/>
              <a:t>Saturn</a:t>
            </a:r>
          </a:p>
        </p:txBody>
      </p:sp>
      <p:sp>
        <p:nvSpPr>
          <p:cNvPr id="4" name="テキスト ボックス 3">
            <a:extLst>
              <a:ext uri="{FF2B5EF4-FFF2-40B4-BE49-F238E27FC236}">
                <a16:creationId xmlns:a16="http://schemas.microsoft.com/office/drawing/2014/main" id="{109DC81B-965A-4079-A9E8-19EC7BED54D9}"/>
              </a:ext>
            </a:extLst>
          </p:cNvPr>
          <p:cNvSpPr txBox="1"/>
          <p:nvPr/>
        </p:nvSpPr>
        <p:spPr>
          <a:xfrm>
            <a:off x="3790877" y="5130761"/>
            <a:ext cx="1646236" cy="738664"/>
          </a:xfrm>
          <a:prstGeom prst="rect">
            <a:avLst/>
          </a:prstGeom>
          <a:noFill/>
        </p:spPr>
        <p:txBody>
          <a:bodyPr wrap="square" rtlCol="0">
            <a:spAutoFit/>
          </a:bodyPr>
          <a:lstStyle/>
          <a:p>
            <a:r>
              <a:rPr kumimoji="1" lang="en-US" altLang="ja-JP" sz="1400" dirty="0">
                <a:solidFill>
                  <a:srgbClr val="FF0000"/>
                </a:solidFill>
                <a:latin typeface="Arial Black" panose="020B0A04020102020204" pitchFamily="34" charset="0"/>
              </a:rPr>
              <a:t>Compare the brightness and the </a:t>
            </a:r>
            <a:r>
              <a:rPr kumimoji="1" lang="en-US" altLang="ja-JP" sz="1400" dirty="0">
                <a:solidFill>
                  <a:srgbClr val="0070C0"/>
                </a:solidFill>
                <a:latin typeface="Arial Black" panose="020B0A04020102020204" pitchFamily="34" charset="0"/>
              </a:rPr>
              <a:t>resolution</a:t>
            </a:r>
            <a:r>
              <a:rPr kumimoji="1" lang="en-US" altLang="ja-JP" sz="1400" dirty="0">
                <a:solidFill>
                  <a:srgbClr val="FF0000"/>
                </a:solidFill>
                <a:latin typeface="Arial Black" panose="020B0A04020102020204" pitchFamily="34" charset="0"/>
              </a:rPr>
              <a:t>.</a:t>
            </a:r>
            <a:endParaRPr kumimoji="1" lang="ja-JP" altLang="en-US" sz="1400" dirty="0">
              <a:solidFill>
                <a:srgbClr val="FF0000"/>
              </a:solidFill>
              <a:latin typeface="Arial Black" panose="020B0A04020102020204" pitchFamily="34" charset="0"/>
            </a:endParaRPr>
          </a:p>
        </p:txBody>
      </p:sp>
      <p:sp>
        <p:nvSpPr>
          <p:cNvPr id="3" name="正方形/長方形 2">
            <a:extLst>
              <a:ext uri="{FF2B5EF4-FFF2-40B4-BE49-F238E27FC236}">
                <a16:creationId xmlns:a16="http://schemas.microsoft.com/office/drawing/2014/main" id="{25938209-1296-4E79-BACC-229F414A74C2}"/>
              </a:ext>
            </a:extLst>
          </p:cNvPr>
          <p:cNvSpPr/>
          <p:nvPr/>
        </p:nvSpPr>
        <p:spPr>
          <a:xfrm>
            <a:off x="1293504" y="5589240"/>
            <a:ext cx="2103461" cy="461665"/>
          </a:xfrm>
          <a:prstGeom prst="rect">
            <a:avLst/>
          </a:prstGeom>
        </p:spPr>
        <p:txBody>
          <a:bodyPr wrap="none">
            <a:spAutoFit/>
          </a:bodyPr>
          <a:lstStyle/>
          <a:p>
            <a:r>
              <a:rPr lang="en-US" altLang="ja-JP" dirty="0"/>
              <a:t>large aperture</a:t>
            </a:r>
          </a:p>
        </p:txBody>
      </p:sp>
      <p:sp>
        <p:nvSpPr>
          <p:cNvPr id="5" name="正方形/長方形 4">
            <a:extLst>
              <a:ext uri="{FF2B5EF4-FFF2-40B4-BE49-F238E27FC236}">
                <a16:creationId xmlns:a16="http://schemas.microsoft.com/office/drawing/2014/main" id="{C1C992C7-CE55-4CC6-A74C-FB60F5DA9EFC}"/>
              </a:ext>
            </a:extLst>
          </p:cNvPr>
          <p:cNvSpPr/>
          <p:nvPr/>
        </p:nvSpPr>
        <p:spPr>
          <a:xfrm>
            <a:off x="5844206" y="5589239"/>
            <a:ext cx="2137124" cy="461665"/>
          </a:xfrm>
          <a:prstGeom prst="rect">
            <a:avLst/>
          </a:prstGeom>
        </p:spPr>
        <p:txBody>
          <a:bodyPr wrap="none">
            <a:spAutoFit/>
          </a:bodyPr>
          <a:lstStyle/>
          <a:p>
            <a:pPr algn="r"/>
            <a:r>
              <a:rPr lang="en-US" altLang="ja-JP" dirty="0"/>
              <a:t>small aperture</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363724" y="88250"/>
            <a:ext cx="856895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None/>
            </a:pPr>
            <a:r>
              <a:rPr lang="ja-JP" altLang="en-US" sz="3600" dirty="0"/>
              <a:t>有効倍率</a:t>
            </a:r>
            <a:r>
              <a:rPr lang="ja-JP" altLang="en-US" sz="2400" dirty="0"/>
              <a:t>　</a:t>
            </a:r>
            <a:r>
              <a:rPr lang="en-US" altLang="ja-JP" sz="2000" dirty="0"/>
              <a:t>effective magnification</a:t>
            </a:r>
            <a:r>
              <a:rPr lang="ja-JP" altLang="en-US" sz="2000" dirty="0"/>
              <a:t>　ものには何でも「ころあい」がある</a:t>
            </a:r>
            <a:endParaRPr lang="en-US" altLang="ja-JP" sz="2000" dirty="0"/>
          </a:p>
          <a:p>
            <a:pPr algn="r" eaLnBrk="1" hangingPunct="1">
              <a:spcBef>
                <a:spcPts val="0"/>
              </a:spcBef>
              <a:buFontTx/>
              <a:buNone/>
            </a:pPr>
            <a:r>
              <a:rPr lang="en-US" altLang="ja-JP" sz="1400" dirty="0"/>
              <a:t>Suitability is important. Too much is as bad as too little.</a:t>
            </a:r>
            <a:endParaRPr lang="ja-JP" altLang="en-US" sz="1400" dirty="0"/>
          </a:p>
        </p:txBody>
      </p:sp>
      <p:sp>
        <p:nvSpPr>
          <p:cNvPr id="77827" name="Text Box 3"/>
          <p:cNvSpPr txBox="1">
            <a:spLocks noChangeArrowheads="1"/>
          </p:cNvSpPr>
          <p:nvPr/>
        </p:nvSpPr>
        <p:spPr bwMode="auto">
          <a:xfrm>
            <a:off x="251520" y="1148461"/>
            <a:ext cx="87849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t>対物レンズあるいは主鏡で焦点面上に実像を作り、それを接眼レンズで拡大</a:t>
            </a:r>
            <a:endParaRPr lang="en-US" altLang="ja-JP" sz="2000" dirty="0"/>
          </a:p>
          <a:p>
            <a:pPr eaLnBrk="1" hangingPunct="1">
              <a:spcBef>
                <a:spcPct val="0"/>
              </a:spcBef>
              <a:buFontTx/>
              <a:buNone/>
            </a:pPr>
            <a:r>
              <a:rPr lang="en-US" altLang="ja-JP" sz="1400" spc="-40" dirty="0"/>
              <a:t>A objective lens or a main mirror makes the real image on the focal plane, and its image is enlarged by the eyepiece.</a:t>
            </a:r>
          </a:p>
          <a:p>
            <a:pPr eaLnBrk="1" hangingPunct="1">
              <a:spcBef>
                <a:spcPct val="0"/>
              </a:spcBef>
              <a:buFontTx/>
              <a:buNone/>
            </a:pPr>
            <a:r>
              <a:rPr lang="ja-JP" altLang="en-US" sz="2400" dirty="0">
                <a:solidFill>
                  <a:srgbClr val="FF0000"/>
                </a:solidFill>
              </a:rPr>
              <a:t>→ 接眼レンズを変えれば倍率が変わる</a:t>
            </a:r>
            <a:endParaRPr lang="en-US" altLang="ja-JP" sz="2400" dirty="0">
              <a:solidFill>
                <a:srgbClr val="FF0000"/>
              </a:solidFill>
            </a:endParaRPr>
          </a:p>
          <a:p>
            <a:pPr eaLnBrk="1" hangingPunct="1">
              <a:spcBef>
                <a:spcPct val="0"/>
              </a:spcBef>
              <a:buFontTx/>
              <a:buNone/>
            </a:pPr>
            <a:r>
              <a:rPr lang="en-US" altLang="ja-JP" sz="1400" dirty="0">
                <a:solidFill>
                  <a:srgbClr val="FF0000"/>
                </a:solidFill>
              </a:rPr>
              <a:t>Different eyepiece (with different focal length) makes different magnification.</a:t>
            </a:r>
            <a:endParaRPr lang="ja-JP" altLang="en-US" sz="1400" dirty="0">
              <a:solidFill>
                <a:srgbClr val="FF0000"/>
              </a:solidFill>
            </a:endParaRPr>
          </a:p>
        </p:txBody>
      </p:sp>
      <p:sp>
        <p:nvSpPr>
          <p:cNvPr id="77828" name="Text Box 4"/>
          <p:cNvSpPr txBox="1">
            <a:spLocks noChangeArrowheads="1"/>
          </p:cNvSpPr>
          <p:nvPr/>
        </p:nvSpPr>
        <p:spPr bwMode="auto">
          <a:xfrm>
            <a:off x="685800" y="2344886"/>
            <a:ext cx="820668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solidFill>
                  <a:schemeClr val="accent2"/>
                </a:solidFill>
              </a:rPr>
              <a:t>有効最高倍率 </a:t>
            </a:r>
            <a:r>
              <a:rPr lang="en-US" altLang="ja-JP" sz="2400" dirty="0">
                <a:solidFill>
                  <a:schemeClr val="accent2"/>
                </a:solidFill>
              </a:rPr>
              <a:t>effective maximum magnification</a:t>
            </a:r>
            <a:endParaRPr lang="ja-JP" altLang="en-US" sz="2400" dirty="0">
              <a:solidFill>
                <a:schemeClr val="accent2"/>
              </a:solidFill>
            </a:endParaRPr>
          </a:p>
          <a:p>
            <a:pPr eaLnBrk="1" hangingPunct="1">
              <a:spcBef>
                <a:spcPts val="600"/>
              </a:spcBef>
              <a:buFontTx/>
              <a:buNone/>
            </a:pPr>
            <a:r>
              <a:rPr lang="ja-JP" altLang="en-US" sz="2400" dirty="0"/>
              <a:t>　</a:t>
            </a:r>
            <a:r>
              <a:rPr lang="ja-JP" altLang="en-US" sz="2000" dirty="0"/>
              <a:t>高倍率をかけすぎると、分解能を越えて像が拡大され、また像が暗くなる</a:t>
            </a:r>
            <a:endParaRPr lang="en-US" altLang="ja-JP" sz="2000" dirty="0"/>
          </a:p>
          <a:p>
            <a:pPr eaLnBrk="1" hangingPunct="1">
              <a:spcBef>
                <a:spcPts val="0"/>
              </a:spcBef>
              <a:buFontTx/>
              <a:buNone/>
            </a:pPr>
            <a:r>
              <a:rPr lang="en-US" altLang="ja-JP" sz="1400" dirty="0"/>
              <a:t>    Too much magnification makes the image too enlarged over the spatial resolution and too dimmer.</a:t>
            </a:r>
            <a:endParaRPr lang="ja-JP" altLang="en-US" sz="1400" dirty="0"/>
          </a:p>
        </p:txBody>
      </p:sp>
      <p:sp>
        <p:nvSpPr>
          <p:cNvPr id="77829" name="Text Box 5"/>
          <p:cNvSpPr txBox="1">
            <a:spLocks noChangeArrowheads="1"/>
          </p:cNvSpPr>
          <p:nvPr/>
        </p:nvSpPr>
        <p:spPr bwMode="auto">
          <a:xfrm>
            <a:off x="399456" y="3688650"/>
            <a:ext cx="834538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dirty="0">
                <a:solidFill>
                  <a:schemeClr val="hlink"/>
                </a:solidFill>
              </a:rPr>
              <a:t>口径を</a:t>
            </a:r>
            <a:r>
              <a:rPr lang="en-US" altLang="ja-JP" dirty="0">
                <a:solidFill>
                  <a:schemeClr val="hlink"/>
                </a:solidFill>
              </a:rPr>
              <a:t>mm</a:t>
            </a:r>
            <a:r>
              <a:rPr lang="ja-JP" altLang="en-US" dirty="0">
                <a:solidFill>
                  <a:schemeClr val="hlink"/>
                </a:solidFill>
              </a:rPr>
              <a:t>単位で表した数値くらい</a:t>
            </a:r>
            <a:endParaRPr lang="en-US" altLang="ja-JP" dirty="0">
              <a:solidFill>
                <a:schemeClr val="hlink"/>
              </a:solidFill>
            </a:endParaRPr>
          </a:p>
          <a:p>
            <a:pPr eaLnBrk="1" hangingPunct="1">
              <a:spcBef>
                <a:spcPts val="0"/>
              </a:spcBef>
              <a:buFontTx/>
              <a:buNone/>
            </a:pPr>
            <a:r>
              <a:rPr lang="en-US" altLang="ja-JP" sz="1600" dirty="0">
                <a:solidFill>
                  <a:schemeClr val="hlink"/>
                </a:solidFill>
              </a:rPr>
              <a:t>Effective max mag is about the number in mm of the aperture.</a:t>
            </a:r>
            <a:endParaRPr lang="ja-JP" altLang="en-US" sz="1600" dirty="0">
              <a:solidFill>
                <a:schemeClr val="hlink"/>
              </a:solidFill>
            </a:endParaRPr>
          </a:p>
          <a:p>
            <a:pPr eaLnBrk="1" hangingPunct="1">
              <a:spcBef>
                <a:spcPct val="0"/>
              </a:spcBef>
              <a:buFontTx/>
              <a:buNone/>
            </a:pPr>
            <a:r>
              <a:rPr lang="ja-JP" altLang="en-US" sz="2400" dirty="0"/>
              <a:t>例：口径 </a:t>
            </a:r>
            <a:r>
              <a:rPr lang="en-US" altLang="ja-JP" sz="2400" dirty="0"/>
              <a:t>6 cm </a:t>
            </a:r>
            <a:r>
              <a:rPr lang="ja-JP" altLang="en-US" sz="2400" dirty="0"/>
              <a:t>望遠鏡なら、</a:t>
            </a:r>
            <a:r>
              <a:rPr lang="en-US" altLang="ja-JP" sz="2400" dirty="0"/>
              <a:t>60</a:t>
            </a:r>
            <a:r>
              <a:rPr lang="ja-JP" altLang="en-US" sz="2400" dirty="0"/>
              <a:t>倍（屈折式、反射式</a:t>
            </a:r>
            <a:r>
              <a:rPr lang="ja-JP" altLang="en-US" sz="1600" dirty="0"/>
              <a:t>を問わない）</a:t>
            </a:r>
            <a:endParaRPr lang="en-US" altLang="ja-JP" sz="1600" dirty="0"/>
          </a:p>
          <a:p>
            <a:pPr eaLnBrk="1" hangingPunct="1">
              <a:spcBef>
                <a:spcPct val="0"/>
              </a:spcBef>
              <a:buFontTx/>
              <a:buNone/>
            </a:pPr>
            <a:r>
              <a:rPr lang="en-US" altLang="ja-JP" sz="1800" dirty="0"/>
              <a:t>Ex: For 6-cm refractor or reflector, eff max mag is 60.</a:t>
            </a:r>
            <a:endParaRPr lang="ja-JP" altLang="en-US" sz="1800" dirty="0"/>
          </a:p>
        </p:txBody>
      </p:sp>
      <p:sp>
        <p:nvSpPr>
          <p:cNvPr id="77830" name="Text Box 6"/>
          <p:cNvSpPr txBox="1">
            <a:spLocks noChangeArrowheads="1"/>
          </p:cNvSpPr>
          <p:nvPr/>
        </p:nvSpPr>
        <p:spPr bwMode="auto">
          <a:xfrm>
            <a:off x="395536" y="5059050"/>
            <a:ext cx="84249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solidFill>
                  <a:schemeClr val="hlink"/>
                </a:solidFill>
              </a:rPr>
              <a:t>月や惑星のように、高輝度なら、この</a:t>
            </a:r>
            <a:r>
              <a:rPr lang="en-US" altLang="ja-JP" sz="2400" dirty="0">
                <a:solidFill>
                  <a:schemeClr val="hlink"/>
                </a:solidFill>
              </a:rPr>
              <a:t>2</a:t>
            </a:r>
            <a:r>
              <a:rPr lang="ja-JP" altLang="en-US" sz="2400" dirty="0">
                <a:solidFill>
                  <a:schemeClr val="hlink"/>
                </a:solidFill>
              </a:rPr>
              <a:t>倍の高倍率でも</a:t>
            </a:r>
            <a:r>
              <a:rPr lang="en-US" altLang="ja-JP" sz="2400" dirty="0">
                <a:solidFill>
                  <a:schemeClr val="hlink"/>
                </a:solidFill>
              </a:rPr>
              <a:t>OK</a:t>
            </a:r>
            <a:r>
              <a:rPr lang="ja-JP" altLang="en-US" sz="2400" dirty="0">
                <a:solidFill>
                  <a:schemeClr val="hlink"/>
                </a:solidFill>
              </a:rPr>
              <a:t>。</a:t>
            </a:r>
            <a:endParaRPr lang="en-US" altLang="ja-JP" sz="2400" dirty="0">
              <a:solidFill>
                <a:schemeClr val="hlink"/>
              </a:solidFill>
            </a:endParaRPr>
          </a:p>
          <a:p>
            <a:pPr eaLnBrk="1" hangingPunct="1">
              <a:spcBef>
                <a:spcPct val="0"/>
              </a:spcBef>
              <a:buFontTx/>
              <a:buNone/>
            </a:pPr>
            <a:r>
              <a:rPr lang="en-US" altLang="ja-JP" sz="1600" dirty="0">
                <a:solidFill>
                  <a:srgbClr val="00B050"/>
                </a:solidFill>
              </a:rPr>
              <a:t>For high surface brightness objects like the Moon and planets, you can double the number (in above example, 120).</a:t>
            </a:r>
            <a:endParaRPr lang="ja-JP" altLang="en-US" sz="1600" dirty="0">
              <a:solidFill>
                <a:srgbClr val="00B050"/>
              </a:solidFill>
            </a:endParaRPr>
          </a:p>
          <a:p>
            <a:pPr eaLnBrk="1" hangingPunct="1">
              <a:spcBef>
                <a:spcPct val="0"/>
              </a:spcBef>
              <a:buFontTx/>
              <a:buNone/>
            </a:pPr>
            <a:r>
              <a:rPr lang="ja-JP" altLang="en-US" sz="2000" dirty="0"/>
              <a:t>星雲・星団のように淡い天体は、明るく見たいため、極端な高倍率は適さない。</a:t>
            </a:r>
            <a:endParaRPr lang="en-US" altLang="ja-JP" sz="2000" dirty="0"/>
          </a:p>
          <a:p>
            <a:pPr eaLnBrk="1" hangingPunct="1">
              <a:spcBef>
                <a:spcPct val="0"/>
              </a:spcBef>
              <a:buFontTx/>
              <a:buNone/>
            </a:pPr>
            <a:r>
              <a:rPr lang="en-US" altLang="ja-JP" sz="1600" dirty="0"/>
              <a:t>When we observe nebulae and star clusters, we need brighter images, so too much magnification is not suitable.</a:t>
            </a:r>
            <a:endParaRPr lang="ja-JP" alt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p:cNvSpPr>
          <p:nvPr/>
        </p:nvSpPr>
        <p:spPr bwMode="auto">
          <a:xfrm>
            <a:off x="539552" y="212725"/>
            <a:ext cx="745992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ja-JP" altLang="en-US" sz="3600" dirty="0">
                <a:solidFill>
                  <a:schemeClr val="accent2"/>
                </a:solidFill>
              </a:rPr>
              <a:t>有効最低倍率 </a:t>
            </a:r>
            <a:r>
              <a:rPr lang="en-US" altLang="ja-JP" dirty="0">
                <a:solidFill>
                  <a:schemeClr val="accent2"/>
                </a:solidFill>
              </a:rPr>
              <a:t>effective minimum magnification</a:t>
            </a:r>
            <a:endParaRPr lang="ja-JP" altLang="en-US" dirty="0">
              <a:solidFill>
                <a:schemeClr val="accent2"/>
              </a:solidFill>
            </a:endParaRPr>
          </a:p>
        </p:txBody>
      </p:sp>
      <p:pic>
        <p:nvPicPr>
          <p:cNvPr id="289795" name="Picture 3" descr="hito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4800600" cy="2851150"/>
          </a:xfrm>
          <a:prstGeom prst="rect">
            <a:avLst/>
          </a:prstGeom>
          <a:noFill/>
          <a:extLst>
            <a:ext uri="{909E8E84-426E-40DD-AFC4-6F175D3DCCD1}">
              <a14:hiddenFill xmlns:a14="http://schemas.microsoft.com/office/drawing/2010/main">
                <a:solidFill>
                  <a:srgbClr val="FFFFFF"/>
                </a:solidFill>
              </a14:hiddenFill>
            </a:ext>
          </a:extLst>
        </p:spPr>
      </p:pic>
      <p:sp>
        <p:nvSpPr>
          <p:cNvPr id="289796" name="Text Box 4"/>
          <p:cNvSpPr txBox="1">
            <a:spLocks noChangeArrowheads="1"/>
          </p:cNvSpPr>
          <p:nvPr/>
        </p:nvSpPr>
        <p:spPr bwMode="auto">
          <a:xfrm>
            <a:off x="4788024" y="908720"/>
            <a:ext cx="429850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dirty="0">
                <a:solidFill>
                  <a:srgbClr val="FF0000"/>
                </a:solidFill>
              </a:rPr>
              <a:t>    射出瞳径 </a:t>
            </a:r>
            <a:r>
              <a:rPr lang="en-US" altLang="ja-JP" dirty="0">
                <a:solidFill>
                  <a:srgbClr val="FF0000"/>
                </a:solidFill>
              </a:rPr>
              <a:t>= </a:t>
            </a:r>
            <a:r>
              <a:rPr lang="ja-JP" altLang="en-US" dirty="0">
                <a:solidFill>
                  <a:srgbClr val="FF0000"/>
                </a:solidFill>
              </a:rPr>
              <a:t>口径</a:t>
            </a:r>
            <a:r>
              <a:rPr lang="en-US" altLang="ja-JP" dirty="0">
                <a:solidFill>
                  <a:srgbClr val="FF0000"/>
                </a:solidFill>
              </a:rPr>
              <a:t>/</a:t>
            </a:r>
            <a:r>
              <a:rPr lang="ja-JP" altLang="en-US" dirty="0">
                <a:solidFill>
                  <a:srgbClr val="FF0000"/>
                </a:solidFill>
              </a:rPr>
              <a:t>倍率</a:t>
            </a:r>
            <a:endParaRPr lang="en-US" altLang="ja-JP" dirty="0">
              <a:solidFill>
                <a:srgbClr val="FF0000"/>
              </a:solidFill>
            </a:endParaRPr>
          </a:p>
          <a:p>
            <a:pPr>
              <a:spcBef>
                <a:spcPts val="0"/>
              </a:spcBef>
            </a:pPr>
            <a:r>
              <a:rPr lang="en-US" altLang="ja-JP" sz="1600" dirty="0">
                <a:solidFill>
                  <a:srgbClr val="FF0000"/>
                </a:solidFill>
              </a:rPr>
              <a:t>exit pupil diameter = aperture diameter / mag</a:t>
            </a:r>
          </a:p>
        </p:txBody>
      </p:sp>
      <p:pic>
        <p:nvPicPr>
          <p:cNvPr id="289797" name="Picture 5" descr="fig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900" y="2070100"/>
            <a:ext cx="3136900" cy="2349500"/>
          </a:xfrm>
          <a:prstGeom prst="rect">
            <a:avLst/>
          </a:prstGeom>
          <a:noFill/>
          <a:extLst>
            <a:ext uri="{909E8E84-426E-40DD-AFC4-6F175D3DCCD1}">
              <a14:hiddenFill xmlns:a14="http://schemas.microsoft.com/office/drawing/2010/main">
                <a:solidFill>
                  <a:srgbClr val="FFFFFF"/>
                </a:solidFill>
              </a14:hiddenFill>
            </a:ext>
          </a:extLst>
        </p:spPr>
      </p:pic>
      <p:sp>
        <p:nvSpPr>
          <p:cNvPr id="289798" name="Line 6"/>
          <p:cNvSpPr>
            <a:spLocks noChangeShapeType="1"/>
          </p:cNvSpPr>
          <p:nvPr/>
        </p:nvSpPr>
        <p:spPr bwMode="auto">
          <a:xfrm>
            <a:off x="6553200" y="1524000"/>
            <a:ext cx="457200" cy="1600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289799" name="Text Box 7"/>
          <p:cNvSpPr txBox="1">
            <a:spLocks noChangeArrowheads="1"/>
          </p:cNvSpPr>
          <p:nvPr/>
        </p:nvSpPr>
        <p:spPr bwMode="auto">
          <a:xfrm>
            <a:off x="5365204" y="4398478"/>
            <a:ext cx="3743300"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sz="2000" dirty="0"/>
              <a:t>これが肉眼の瞳最大径の</a:t>
            </a:r>
          </a:p>
          <a:p>
            <a:r>
              <a:rPr lang="en-US" altLang="ja-JP" sz="2000" dirty="0"/>
              <a:t>7 mm</a:t>
            </a:r>
            <a:r>
              <a:rPr lang="ja-JP" altLang="en-US" sz="2000" dirty="0"/>
              <a:t>を越えると「もったいない」</a:t>
            </a:r>
            <a:endParaRPr lang="en-US" altLang="ja-JP" sz="2000" dirty="0"/>
          </a:p>
          <a:p>
            <a:r>
              <a:rPr lang="en-US" altLang="ja-JP" sz="1400" dirty="0"/>
              <a:t>If the exit diameter exceeds 7 mm of the max eye pupil size, we will lose the light.</a:t>
            </a:r>
            <a:endParaRPr lang="ja-JP" altLang="en-US" sz="1400" dirty="0"/>
          </a:p>
        </p:txBody>
      </p:sp>
      <p:sp>
        <p:nvSpPr>
          <p:cNvPr id="289800" name="Text Box 8"/>
          <p:cNvSpPr txBox="1">
            <a:spLocks noChangeArrowheads="1"/>
          </p:cNvSpPr>
          <p:nvPr/>
        </p:nvSpPr>
        <p:spPr bwMode="auto">
          <a:xfrm>
            <a:off x="611560" y="5469031"/>
            <a:ext cx="8330952" cy="1200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dirty="0"/>
              <a:t>有効最低倍率 → </a:t>
            </a:r>
            <a:r>
              <a:rPr lang="ja-JP" altLang="en-US" sz="3200" dirty="0">
                <a:solidFill>
                  <a:schemeClr val="hlink"/>
                </a:solidFill>
              </a:rPr>
              <a:t>口径</a:t>
            </a:r>
            <a:r>
              <a:rPr lang="en-US" altLang="ja-JP" sz="3200" dirty="0">
                <a:solidFill>
                  <a:schemeClr val="hlink"/>
                </a:solidFill>
              </a:rPr>
              <a:t>(mm</a:t>
            </a:r>
            <a:r>
              <a:rPr lang="ja-JP" altLang="en-US" sz="3200" dirty="0">
                <a:solidFill>
                  <a:schemeClr val="hlink"/>
                </a:solidFill>
              </a:rPr>
              <a:t>単位</a:t>
            </a:r>
            <a:r>
              <a:rPr lang="en-US" altLang="ja-JP" sz="3200" dirty="0">
                <a:solidFill>
                  <a:schemeClr val="hlink"/>
                </a:solidFill>
              </a:rPr>
              <a:t>) / 7</a:t>
            </a:r>
          </a:p>
          <a:p>
            <a:r>
              <a:rPr lang="en-US" altLang="ja-JP" sz="1600" dirty="0"/>
              <a:t>         eff min mag              aperture size (in mm unit) / 7</a:t>
            </a:r>
          </a:p>
          <a:p>
            <a:r>
              <a:rPr lang="ja-JP" altLang="en-US" dirty="0"/>
              <a:t>例：口径</a:t>
            </a:r>
            <a:r>
              <a:rPr lang="en-US" altLang="ja-JP" dirty="0"/>
              <a:t>6cm</a:t>
            </a:r>
            <a:r>
              <a:rPr lang="ja-JP" altLang="en-US" dirty="0"/>
              <a:t>望遠鏡なら、</a:t>
            </a:r>
            <a:r>
              <a:rPr lang="en-US" altLang="ja-JP" dirty="0"/>
              <a:t>8-9</a:t>
            </a:r>
            <a:r>
              <a:rPr lang="ja-JP" altLang="en-US" dirty="0"/>
              <a:t>倍 </a:t>
            </a:r>
            <a:r>
              <a:rPr lang="en-US" altLang="ja-JP" sz="1600" dirty="0"/>
              <a:t>Ex: For 6 cm telescope, eff min mag = 8 to 9</a:t>
            </a:r>
            <a:endParaRPr lang="ja-JP" altLang="en-US" sz="1600" dirty="0"/>
          </a:p>
        </p:txBody>
      </p:sp>
      <p:sp>
        <p:nvSpPr>
          <p:cNvPr id="2" name="テキスト ボックス 1">
            <a:extLst>
              <a:ext uri="{FF2B5EF4-FFF2-40B4-BE49-F238E27FC236}">
                <a16:creationId xmlns:a16="http://schemas.microsoft.com/office/drawing/2014/main" id="{8BD8D759-4AF4-4EB6-812F-DC6B94671165}"/>
              </a:ext>
            </a:extLst>
          </p:cNvPr>
          <p:cNvSpPr txBox="1"/>
          <p:nvPr/>
        </p:nvSpPr>
        <p:spPr>
          <a:xfrm>
            <a:off x="3526062" y="2016323"/>
            <a:ext cx="1224136" cy="307777"/>
          </a:xfrm>
          <a:prstGeom prst="rect">
            <a:avLst/>
          </a:prstGeom>
          <a:noFill/>
        </p:spPr>
        <p:txBody>
          <a:bodyPr wrap="square" rtlCol="0">
            <a:spAutoFit/>
          </a:bodyPr>
          <a:lstStyle/>
          <a:p>
            <a:r>
              <a:rPr lang="en-US" altLang="ja-JP" sz="1400" dirty="0"/>
              <a:t>m</a:t>
            </a:r>
            <a:r>
              <a:rPr kumimoji="1" lang="en-US" altLang="ja-JP" sz="1400" dirty="0"/>
              <a:t>ag: large</a:t>
            </a:r>
            <a:endParaRPr kumimoji="1" lang="ja-JP" altLang="en-US" sz="1400" dirty="0"/>
          </a:p>
        </p:txBody>
      </p:sp>
      <p:sp>
        <p:nvSpPr>
          <p:cNvPr id="10" name="テキスト ボックス 9">
            <a:extLst>
              <a:ext uri="{FF2B5EF4-FFF2-40B4-BE49-F238E27FC236}">
                <a16:creationId xmlns:a16="http://schemas.microsoft.com/office/drawing/2014/main" id="{9CB90025-180C-4C7D-9789-5E33EDFFCD6C}"/>
              </a:ext>
            </a:extLst>
          </p:cNvPr>
          <p:cNvSpPr txBox="1"/>
          <p:nvPr/>
        </p:nvSpPr>
        <p:spPr>
          <a:xfrm>
            <a:off x="3419075" y="4265711"/>
            <a:ext cx="1224136" cy="307777"/>
          </a:xfrm>
          <a:prstGeom prst="rect">
            <a:avLst/>
          </a:prstGeom>
          <a:noFill/>
        </p:spPr>
        <p:txBody>
          <a:bodyPr wrap="square" rtlCol="0">
            <a:spAutoFit/>
          </a:bodyPr>
          <a:lstStyle/>
          <a:p>
            <a:r>
              <a:rPr lang="en-US" altLang="ja-JP" sz="1400" dirty="0"/>
              <a:t>m</a:t>
            </a:r>
            <a:r>
              <a:rPr kumimoji="1" lang="en-US" altLang="ja-JP" sz="1400" dirty="0"/>
              <a:t>ag: small</a:t>
            </a:r>
            <a:endParaRPr kumimoji="1" lang="ja-JP" altLang="en-US" sz="1400" dirty="0"/>
          </a:p>
        </p:txBody>
      </p:sp>
      <p:sp>
        <p:nvSpPr>
          <p:cNvPr id="11" name="テキスト ボックス 10">
            <a:extLst>
              <a:ext uri="{FF2B5EF4-FFF2-40B4-BE49-F238E27FC236}">
                <a16:creationId xmlns:a16="http://schemas.microsoft.com/office/drawing/2014/main" id="{ECD7C1AB-D940-40BE-8C26-B6F280CE21FB}"/>
              </a:ext>
            </a:extLst>
          </p:cNvPr>
          <p:cNvSpPr txBox="1"/>
          <p:nvPr/>
        </p:nvSpPr>
        <p:spPr>
          <a:xfrm>
            <a:off x="2100201" y="2852936"/>
            <a:ext cx="3416300" cy="461665"/>
          </a:xfrm>
          <a:prstGeom prst="rect">
            <a:avLst/>
          </a:prstGeom>
          <a:noFill/>
        </p:spPr>
        <p:txBody>
          <a:bodyPr wrap="square" rtlCol="0">
            <a:spAutoFit/>
          </a:bodyPr>
          <a:lstStyle/>
          <a:p>
            <a:r>
              <a:rPr lang="en-US" altLang="ja-JP" sz="1200" dirty="0"/>
              <a:t>If the exit pupil diameter exceeds 7 mm, we will lose some of the light the telescope gathers.</a:t>
            </a:r>
            <a:endParaRPr kumimoji="1" lang="ja-JP" altLang="en-US" sz="1200" dirty="0"/>
          </a:p>
        </p:txBody>
      </p:sp>
    </p:spTree>
    <p:extLst>
      <p:ext uri="{BB962C8B-B14F-4D97-AF65-F5344CB8AC3E}">
        <p14:creationId xmlns:p14="http://schemas.microsoft.com/office/powerpoint/2010/main" val="1354777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B360B"/>
        </a:solidFill>
        <a:effectLst/>
      </p:bgPr>
    </p:bg>
    <p:spTree>
      <p:nvGrpSpPr>
        <p:cNvPr id="1" name=""/>
        <p:cNvGrpSpPr/>
        <p:nvPr/>
      </p:nvGrpSpPr>
      <p:grpSpPr>
        <a:xfrm>
          <a:off x="0" y="0"/>
          <a:ext cx="0" cy="0"/>
          <a:chOff x="0" y="0"/>
          <a:chExt cx="0" cy="0"/>
        </a:xfrm>
      </p:grpSpPr>
      <p:pic>
        <p:nvPicPr>
          <p:cNvPr id="78850"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574" y="91281"/>
            <a:ext cx="3930650"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ext Box 3"/>
          <p:cNvSpPr txBox="1">
            <a:spLocks noChangeArrowheads="1"/>
          </p:cNvSpPr>
          <p:nvPr/>
        </p:nvSpPr>
        <p:spPr bwMode="auto">
          <a:xfrm>
            <a:off x="101798" y="764704"/>
            <a:ext cx="269979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b="1" dirty="0">
                <a:solidFill>
                  <a:schemeClr val="bg1"/>
                </a:solidFill>
              </a:rPr>
              <a:t>最高倍率は</a:t>
            </a:r>
          </a:p>
          <a:p>
            <a:pPr eaLnBrk="1" hangingPunct="1">
              <a:spcBef>
                <a:spcPct val="0"/>
              </a:spcBef>
              <a:buFontTx/>
              <a:buNone/>
            </a:pPr>
            <a:r>
              <a:rPr lang="ja-JP" altLang="en-US" sz="2400" b="1" dirty="0">
                <a:solidFill>
                  <a:schemeClr val="bg1"/>
                </a:solidFill>
              </a:rPr>
              <a:t>口径</a:t>
            </a:r>
            <a:r>
              <a:rPr lang="en-US" altLang="ja-JP" sz="2400" b="1" dirty="0">
                <a:solidFill>
                  <a:schemeClr val="bg1"/>
                </a:solidFill>
              </a:rPr>
              <a:t>(mm)</a:t>
            </a:r>
            <a:r>
              <a:rPr lang="ja-JP" altLang="en-US" sz="2400" b="1" dirty="0">
                <a:solidFill>
                  <a:schemeClr val="bg1"/>
                </a:solidFill>
              </a:rPr>
              <a:t>程度</a:t>
            </a:r>
          </a:p>
          <a:p>
            <a:pPr eaLnBrk="1" hangingPunct="1">
              <a:spcBef>
                <a:spcPct val="0"/>
              </a:spcBef>
              <a:buFontTx/>
              <a:buNone/>
            </a:pPr>
            <a:endParaRPr lang="ja-JP" altLang="en-US" sz="2400" b="1" dirty="0">
              <a:solidFill>
                <a:schemeClr val="bg1"/>
              </a:solidFill>
            </a:endParaRPr>
          </a:p>
          <a:p>
            <a:pPr eaLnBrk="1" hangingPunct="1">
              <a:spcBef>
                <a:spcPct val="0"/>
              </a:spcBef>
              <a:buFontTx/>
              <a:buNone/>
            </a:pPr>
            <a:r>
              <a:rPr lang="ja-JP" altLang="en-US" sz="2400" b="1" dirty="0">
                <a:solidFill>
                  <a:schemeClr val="bg1"/>
                </a:solidFill>
              </a:rPr>
              <a:t>この説明文は、</a:t>
            </a:r>
          </a:p>
          <a:p>
            <a:pPr eaLnBrk="1" hangingPunct="1">
              <a:spcBef>
                <a:spcPct val="0"/>
              </a:spcBef>
              <a:buFontTx/>
              <a:buNone/>
            </a:pPr>
            <a:r>
              <a:rPr lang="ja-JP" altLang="en-US" sz="2400" b="1" dirty="0">
                <a:solidFill>
                  <a:schemeClr val="bg1"/>
                </a:solidFill>
              </a:rPr>
              <a:t>まだ甘いくらい</a:t>
            </a:r>
          </a:p>
          <a:p>
            <a:pPr eaLnBrk="1" hangingPunct="1">
              <a:spcBef>
                <a:spcPct val="0"/>
              </a:spcBef>
              <a:buFontTx/>
              <a:buNone/>
            </a:pPr>
            <a:r>
              <a:rPr lang="ja-JP" altLang="en-US" sz="2400" b="1" dirty="0">
                <a:solidFill>
                  <a:schemeClr val="bg1"/>
                </a:solidFill>
              </a:rPr>
              <a:t>である</a:t>
            </a:r>
            <a:r>
              <a:rPr lang="en-US" altLang="ja-JP" sz="2400" b="1" dirty="0">
                <a:solidFill>
                  <a:schemeClr val="bg1"/>
                </a:solidFill>
              </a:rPr>
              <a:t>!</a:t>
            </a:r>
          </a:p>
          <a:p>
            <a:pPr eaLnBrk="1" hangingPunct="1">
              <a:spcBef>
                <a:spcPct val="0"/>
              </a:spcBef>
              <a:buFontTx/>
              <a:buNone/>
            </a:pPr>
            <a:endParaRPr lang="en-US" altLang="ja-JP" sz="2400" b="1" dirty="0">
              <a:solidFill>
                <a:schemeClr val="bg1"/>
              </a:solidFill>
            </a:endParaRPr>
          </a:p>
          <a:p>
            <a:pPr eaLnBrk="1" hangingPunct="1">
              <a:spcBef>
                <a:spcPct val="0"/>
              </a:spcBef>
              <a:buFontTx/>
              <a:buNone/>
            </a:pPr>
            <a:r>
              <a:rPr lang="en-US" altLang="ja-JP" sz="2000" dirty="0">
                <a:solidFill>
                  <a:schemeClr val="bg1"/>
                </a:solidFill>
              </a:rPr>
              <a:t>Remember the eff max mag is about the number of aperture diameter in mm.</a:t>
            </a:r>
          </a:p>
        </p:txBody>
      </p:sp>
      <p:sp>
        <p:nvSpPr>
          <p:cNvPr id="2" name="テキスト ボックス 1">
            <a:extLst>
              <a:ext uri="{FF2B5EF4-FFF2-40B4-BE49-F238E27FC236}">
                <a16:creationId xmlns:a16="http://schemas.microsoft.com/office/drawing/2014/main" id="{3618F6FA-9924-4D9A-A77D-FFFBEC165AE8}"/>
              </a:ext>
            </a:extLst>
          </p:cNvPr>
          <p:cNvSpPr txBox="1"/>
          <p:nvPr/>
        </p:nvSpPr>
        <p:spPr>
          <a:xfrm>
            <a:off x="6444208" y="764704"/>
            <a:ext cx="2699792" cy="4524315"/>
          </a:xfrm>
          <a:prstGeom prst="rect">
            <a:avLst/>
          </a:prstGeom>
          <a:noFill/>
        </p:spPr>
        <p:txBody>
          <a:bodyPr wrap="square" rtlCol="0">
            <a:spAutoFit/>
          </a:bodyPr>
          <a:lstStyle/>
          <a:p>
            <a:r>
              <a:rPr kumimoji="1" lang="en-US" altLang="ja-JP" dirty="0">
                <a:solidFill>
                  <a:schemeClr val="bg1"/>
                </a:solidFill>
              </a:rPr>
              <a:t>Note</a:t>
            </a:r>
          </a:p>
          <a:p>
            <a:endParaRPr lang="en-US" altLang="ja-JP" dirty="0">
              <a:solidFill>
                <a:schemeClr val="bg1"/>
              </a:solidFill>
            </a:endParaRPr>
          </a:p>
          <a:p>
            <a:r>
              <a:rPr kumimoji="1" lang="en-US" altLang="ja-JP" dirty="0">
                <a:solidFill>
                  <a:schemeClr val="bg1"/>
                </a:solidFill>
              </a:rPr>
              <a:t>You should be careful </a:t>
            </a:r>
            <a:r>
              <a:rPr lang="en-US" altLang="ja-JP" dirty="0">
                <a:solidFill>
                  <a:schemeClr val="bg1"/>
                </a:solidFill>
              </a:rPr>
              <a:t>with this </a:t>
            </a:r>
            <a:r>
              <a:rPr kumimoji="1" lang="en-US" altLang="ja-JP" dirty="0">
                <a:solidFill>
                  <a:schemeClr val="bg1"/>
                </a:solidFill>
              </a:rPr>
              <a:t>PR about large magnification. You should not buy it! </a:t>
            </a:r>
          </a:p>
          <a:p>
            <a:r>
              <a:rPr kumimoji="1" lang="en-US" altLang="ja-JP" dirty="0">
                <a:solidFill>
                  <a:schemeClr val="bg1"/>
                </a:solidFill>
              </a:rPr>
              <a:t>This PR says the magnification is as big as 460 for a</a:t>
            </a:r>
            <a:r>
              <a:rPr lang="en-US" altLang="ja-JP" dirty="0">
                <a:solidFill>
                  <a:schemeClr val="bg1"/>
                </a:solidFill>
              </a:rPr>
              <a:t>n aperture size of 8 cm; too much!</a:t>
            </a:r>
            <a:endParaRPr kumimoji="1" lang="ja-JP" alt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テキスト ボックス 1"/>
          <p:cNvSpPr txBox="1">
            <a:spLocks noChangeArrowheads="1"/>
          </p:cNvSpPr>
          <p:nvPr/>
        </p:nvSpPr>
        <p:spPr bwMode="auto">
          <a:xfrm>
            <a:off x="323850" y="188913"/>
            <a:ext cx="7848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はじめて望遠鏡を買うなら </a:t>
            </a:r>
            <a:r>
              <a:rPr lang="en-US" altLang="ja-JP" sz="1600" dirty="0"/>
              <a:t>If you buy a telescope for the first time</a:t>
            </a:r>
            <a:r>
              <a:rPr lang="ja-JP" altLang="en-US" sz="2400" dirty="0"/>
              <a:t>：</a:t>
            </a:r>
            <a:endParaRPr lang="en-US" altLang="ja-JP" sz="2400" dirty="0"/>
          </a:p>
          <a:p>
            <a:pPr eaLnBrk="1" hangingPunct="1">
              <a:spcBef>
                <a:spcPct val="0"/>
              </a:spcBef>
              <a:buFontTx/>
              <a:buNone/>
            </a:pPr>
            <a:r>
              <a:rPr lang="ja-JP" altLang="en-US" sz="2400" dirty="0"/>
              <a:t>　口径</a:t>
            </a:r>
            <a:r>
              <a:rPr lang="en-US" altLang="ja-JP" sz="2400" dirty="0"/>
              <a:t>6 cm</a:t>
            </a:r>
            <a:r>
              <a:rPr lang="ja-JP" altLang="en-US" sz="2400" dirty="0"/>
              <a:t>の屈折望遠鏡、経緯台がおすすめ</a:t>
            </a:r>
            <a:endParaRPr lang="en-US" altLang="ja-JP" sz="2400" dirty="0"/>
          </a:p>
          <a:p>
            <a:pPr algn="r" eaLnBrk="1" hangingPunct="1">
              <a:spcBef>
                <a:spcPct val="0"/>
              </a:spcBef>
              <a:buFontTx/>
              <a:buNone/>
            </a:pPr>
            <a:r>
              <a:rPr lang="ja-JP" altLang="en-US" sz="2400" dirty="0"/>
              <a:t>　相場は数万円 </a:t>
            </a:r>
            <a:r>
              <a:rPr lang="en-US" altLang="ja-JP" sz="1600" dirty="0"/>
              <a:t>the recommendation is 6-cm refractor with altazimuth mount; typical price is a few dozens of thousand yen.</a:t>
            </a:r>
          </a:p>
        </p:txBody>
      </p:sp>
      <p:sp>
        <p:nvSpPr>
          <p:cNvPr id="79875" name="正方形/長方形 3"/>
          <p:cNvSpPr>
            <a:spLocks noChangeArrowheads="1"/>
          </p:cNvSpPr>
          <p:nvPr/>
        </p:nvSpPr>
        <p:spPr bwMode="auto">
          <a:xfrm>
            <a:off x="735310" y="5472715"/>
            <a:ext cx="78691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手作り望遠鏡もおすすめ  </a:t>
            </a:r>
            <a:r>
              <a:rPr lang="en-US" altLang="ja-JP" sz="2400" dirty="0"/>
              <a:t>hand-made small telescope</a:t>
            </a:r>
            <a:r>
              <a:rPr lang="ja-JP" altLang="en-US" sz="2400" dirty="0"/>
              <a:t>：</a:t>
            </a:r>
            <a:endParaRPr lang="en-US" altLang="ja-JP" sz="2400" dirty="0"/>
          </a:p>
          <a:p>
            <a:pPr eaLnBrk="1" hangingPunct="1">
              <a:spcBef>
                <a:spcPct val="0"/>
              </a:spcBef>
              <a:buFontTx/>
              <a:buNone/>
            </a:pPr>
            <a:r>
              <a:rPr lang="ja-JP" altLang="en-US" sz="2400" dirty="0"/>
              <a:t>　口径</a:t>
            </a:r>
            <a:r>
              <a:rPr lang="en-US" altLang="ja-JP" sz="2400" dirty="0"/>
              <a:t>4 cm</a:t>
            </a:r>
            <a:r>
              <a:rPr lang="ja-JP" altLang="en-US" sz="2400" dirty="0"/>
              <a:t>の屈折望遠鏡  </a:t>
            </a:r>
            <a:r>
              <a:rPr lang="en-US" altLang="ja-JP" sz="1800" dirty="0"/>
              <a:t>4-cm refractor Kol-Kit Spica by Orbys</a:t>
            </a:r>
          </a:p>
          <a:p>
            <a:pPr eaLnBrk="1" hangingPunct="1">
              <a:spcBef>
                <a:spcPct val="0"/>
              </a:spcBef>
              <a:buFontTx/>
              <a:buNone/>
            </a:pPr>
            <a:r>
              <a:rPr lang="ja-JP" altLang="en-US" sz="2400" dirty="0"/>
              <a:t>　オルビィス社のコルキット・スピカ </a:t>
            </a:r>
            <a:r>
              <a:rPr lang="en-US" altLang="ja-JP" sz="2400" dirty="0"/>
              <a:t>2800</a:t>
            </a:r>
            <a:r>
              <a:rPr lang="ja-JP" altLang="en-US" sz="2400" dirty="0"/>
              <a:t>円</a:t>
            </a:r>
            <a:r>
              <a:rPr lang="en-US" altLang="ja-JP" sz="2400" dirty="0"/>
              <a:t>+</a:t>
            </a:r>
            <a:r>
              <a:rPr lang="ja-JP" altLang="en-US" sz="2400" dirty="0"/>
              <a:t>税  </a:t>
            </a:r>
            <a:r>
              <a:rPr lang="en-US" altLang="ja-JP" sz="1800" dirty="0"/>
              <a:t>2800 yen + tax</a:t>
            </a:r>
          </a:p>
        </p:txBody>
      </p:sp>
      <p:pic>
        <p:nvPicPr>
          <p:cNvPr id="79876" name="Picture 2" descr="C:\Users\Owner\Desktop\atla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41438"/>
            <a:ext cx="3048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4" descr="C:\Users\Owner\Desktop\shikum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062163"/>
            <a:ext cx="51530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val 2"/>
          <p:cNvSpPr>
            <a:spLocks noChangeArrowheads="1"/>
          </p:cNvSpPr>
          <p:nvPr/>
        </p:nvSpPr>
        <p:spPr bwMode="auto">
          <a:xfrm>
            <a:off x="827088" y="908050"/>
            <a:ext cx="431800" cy="431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0899" name="Oval 3"/>
          <p:cNvSpPr>
            <a:spLocks noChangeArrowheads="1"/>
          </p:cNvSpPr>
          <p:nvPr/>
        </p:nvSpPr>
        <p:spPr bwMode="auto">
          <a:xfrm>
            <a:off x="1908175" y="836613"/>
            <a:ext cx="792163" cy="79216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0900" name="Oval 4"/>
          <p:cNvSpPr>
            <a:spLocks noChangeArrowheads="1"/>
          </p:cNvSpPr>
          <p:nvPr/>
        </p:nvSpPr>
        <p:spPr bwMode="auto">
          <a:xfrm>
            <a:off x="2843213" y="692150"/>
            <a:ext cx="5616575" cy="554513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0901" name="Text Box 5"/>
          <p:cNvSpPr txBox="1">
            <a:spLocks noChangeArrowheads="1"/>
          </p:cNvSpPr>
          <p:nvPr/>
        </p:nvSpPr>
        <p:spPr bwMode="auto">
          <a:xfrm>
            <a:off x="144983" y="1339850"/>
            <a:ext cx="165630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latin typeface="Times New Roman" pitchFamily="84" charset="0"/>
                <a:ea typeface="HGｺﾞｼｯｸE" pitchFamily="49" charset="-128"/>
              </a:rPr>
              <a:t>初心者用６ｃｍ</a:t>
            </a:r>
            <a:endParaRPr lang="en-US" altLang="ja-JP" sz="2400" dirty="0">
              <a:latin typeface="Times New Roman" pitchFamily="84" charset="0"/>
              <a:ea typeface="HGｺﾞｼｯｸE" pitchFamily="49" charset="-128"/>
            </a:endParaRPr>
          </a:p>
          <a:p>
            <a:pPr eaLnBrk="1" hangingPunct="1">
              <a:spcBef>
                <a:spcPct val="50000"/>
              </a:spcBef>
              <a:buFontTx/>
              <a:buNone/>
            </a:pPr>
            <a:r>
              <a:rPr lang="en-US" altLang="ja-JP" sz="1400" dirty="0">
                <a:latin typeface="+mn-lt"/>
                <a:ea typeface="HGｺﾞｼｯｸE" pitchFamily="49" charset="-128"/>
              </a:rPr>
              <a:t>for beginners 6 cm</a:t>
            </a:r>
            <a:endParaRPr lang="ja-JP" altLang="en-US" sz="1400" dirty="0">
              <a:latin typeface="+mn-lt"/>
              <a:ea typeface="HGｺﾞｼｯｸE" pitchFamily="49" charset="-128"/>
            </a:endParaRPr>
          </a:p>
        </p:txBody>
      </p:sp>
      <p:sp>
        <p:nvSpPr>
          <p:cNvPr id="80902" name="Text Box 6"/>
          <p:cNvSpPr txBox="1">
            <a:spLocks noChangeArrowheads="1"/>
          </p:cNvSpPr>
          <p:nvPr/>
        </p:nvSpPr>
        <p:spPr bwMode="auto">
          <a:xfrm>
            <a:off x="1654969" y="1628775"/>
            <a:ext cx="1512888"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latin typeface="Times New Roman" pitchFamily="84" charset="0"/>
                <a:ea typeface="HGｺﾞｼｯｸE" pitchFamily="49" charset="-128"/>
              </a:rPr>
              <a:t>中級者用１０ｃｍ</a:t>
            </a:r>
            <a:endParaRPr lang="en-US" altLang="ja-JP" sz="2400" dirty="0">
              <a:latin typeface="Times New Roman" pitchFamily="84" charset="0"/>
              <a:ea typeface="HGｺﾞｼｯｸE" pitchFamily="49" charset="-128"/>
            </a:endParaRPr>
          </a:p>
          <a:p>
            <a:pPr eaLnBrk="1" hangingPunct="1">
              <a:spcBef>
                <a:spcPct val="50000"/>
              </a:spcBef>
              <a:buFontTx/>
              <a:buNone/>
            </a:pPr>
            <a:r>
              <a:rPr lang="en-US" altLang="ja-JP" sz="1400" dirty="0">
                <a:latin typeface="+mn-lt"/>
                <a:ea typeface="HGｺﾞｼｯｸE" pitchFamily="49" charset="-128"/>
              </a:rPr>
              <a:t>for middle-level users 10 cm</a:t>
            </a:r>
            <a:endParaRPr lang="ja-JP" altLang="en-US" sz="1400" dirty="0">
              <a:latin typeface="+mn-lt"/>
              <a:ea typeface="HGｺﾞｼｯｸE" pitchFamily="49" charset="-128"/>
            </a:endParaRPr>
          </a:p>
        </p:txBody>
      </p:sp>
      <p:sp>
        <p:nvSpPr>
          <p:cNvPr id="80903" name="Text Box 7"/>
          <p:cNvSpPr txBox="1">
            <a:spLocks noChangeArrowheads="1"/>
          </p:cNvSpPr>
          <p:nvPr/>
        </p:nvSpPr>
        <p:spPr bwMode="auto">
          <a:xfrm>
            <a:off x="3419500" y="2132856"/>
            <a:ext cx="467990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dirty="0">
                <a:latin typeface="Times New Roman" pitchFamily="84" charset="0"/>
                <a:ea typeface="HGｺﾞｼｯｸE" pitchFamily="49" charset="-128"/>
              </a:rPr>
              <a:t>和歌山大学教育学部屋上天文台</a:t>
            </a:r>
          </a:p>
          <a:p>
            <a:pPr eaLnBrk="1" hangingPunct="1">
              <a:spcBef>
                <a:spcPct val="50000"/>
              </a:spcBef>
              <a:buFontTx/>
              <a:buNone/>
            </a:pPr>
            <a:r>
              <a:rPr lang="ja-JP" altLang="en-US" dirty="0">
                <a:latin typeface="Times New Roman" pitchFamily="84" charset="0"/>
                <a:ea typeface="HGｺﾞｼｯｸE" pitchFamily="49" charset="-128"/>
              </a:rPr>
              <a:t>６０ｃｍ</a:t>
            </a:r>
            <a:endParaRPr lang="en-US" altLang="ja-JP" dirty="0">
              <a:latin typeface="Times New Roman" pitchFamily="84" charset="0"/>
              <a:ea typeface="HGｺﾞｼｯｸE" pitchFamily="49" charset="-128"/>
            </a:endParaRPr>
          </a:p>
          <a:p>
            <a:pPr eaLnBrk="1" hangingPunct="1">
              <a:spcBef>
                <a:spcPct val="50000"/>
              </a:spcBef>
              <a:buFontTx/>
              <a:buNone/>
            </a:pPr>
            <a:r>
              <a:rPr lang="en-US" altLang="ja-JP" sz="1800" dirty="0">
                <a:latin typeface="+mn-lt"/>
                <a:ea typeface="HGｺﾞｼｯｸE" pitchFamily="49" charset="-128"/>
              </a:rPr>
              <a:t>Astronomical Observatory, Faculty of Education, Wakayama University  60 cm</a:t>
            </a:r>
            <a:endParaRPr lang="ja-JP" altLang="en-US" sz="1800" dirty="0">
              <a:latin typeface="+mn-lt"/>
              <a:ea typeface="HGｺﾞｼｯｸE" pitchFamily="49" charset="-128"/>
            </a:endParaRPr>
          </a:p>
        </p:txBody>
      </p:sp>
      <p:sp>
        <p:nvSpPr>
          <p:cNvPr id="80904" name="Text Box 8"/>
          <p:cNvSpPr txBox="1">
            <a:spLocks noChangeArrowheads="1"/>
          </p:cNvSpPr>
          <p:nvPr/>
        </p:nvSpPr>
        <p:spPr bwMode="auto">
          <a:xfrm>
            <a:off x="323528" y="4675227"/>
            <a:ext cx="35286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3600" dirty="0">
                <a:solidFill>
                  <a:srgbClr val="FF0000"/>
                </a:solidFill>
                <a:latin typeface="Times New Roman" pitchFamily="84" charset="0"/>
                <a:ea typeface="HGS創英角ﾎﾟｯﾌﾟ体" pitchFamily="50" charset="-128"/>
              </a:rPr>
              <a:t>口径の比較</a:t>
            </a:r>
            <a:endParaRPr lang="en-US" altLang="ja-JP" sz="3600" dirty="0">
              <a:solidFill>
                <a:srgbClr val="FF0000"/>
              </a:solidFill>
              <a:latin typeface="Times New Roman" pitchFamily="84" charset="0"/>
              <a:ea typeface="HGS創英角ﾎﾟｯﾌﾟ体" pitchFamily="50" charset="-128"/>
            </a:endParaRPr>
          </a:p>
          <a:p>
            <a:pPr eaLnBrk="1" hangingPunct="1">
              <a:spcBef>
                <a:spcPct val="50000"/>
              </a:spcBef>
              <a:buFontTx/>
              <a:buNone/>
            </a:pPr>
            <a:r>
              <a:rPr lang="en-US" altLang="ja-JP" sz="2000" dirty="0">
                <a:solidFill>
                  <a:srgbClr val="FF0000"/>
                </a:solidFill>
                <a:latin typeface="+mn-lt"/>
                <a:ea typeface="HGS創英角ﾎﾟｯﾌﾟ体" pitchFamily="50" charset="-128"/>
              </a:rPr>
              <a:t>Comparison of the apertures</a:t>
            </a:r>
            <a:endParaRPr lang="ja-JP" altLang="en-US" sz="2000" dirty="0">
              <a:solidFill>
                <a:srgbClr val="FF0000"/>
              </a:solidFill>
              <a:latin typeface="+mn-lt"/>
              <a:ea typeface="HGS創英角ﾎﾟｯﾌﾟ体"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note03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52438"/>
            <a:ext cx="7805737"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DSC00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275" y="679450"/>
            <a:ext cx="73136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val 2"/>
          <p:cNvSpPr>
            <a:spLocks noChangeArrowheads="1"/>
          </p:cNvSpPr>
          <p:nvPr/>
        </p:nvSpPr>
        <p:spPr bwMode="auto">
          <a:xfrm>
            <a:off x="898649" y="333375"/>
            <a:ext cx="720725" cy="72072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3971" name="Oval 3"/>
          <p:cNvSpPr>
            <a:spLocks noChangeArrowheads="1"/>
          </p:cNvSpPr>
          <p:nvPr/>
        </p:nvSpPr>
        <p:spPr bwMode="auto">
          <a:xfrm>
            <a:off x="611312" y="1196975"/>
            <a:ext cx="1223962" cy="122396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3972" name="Oval 4"/>
          <p:cNvSpPr>
            <a:spLocks noChangeArrowheads="1"/>
          </p:cNvSpPr>
          <p:nvPr/>
        </p:nvSpPr>
        <p:spPr bwMode="auto">
          <a:xfrm>
            <a:off x="538287" y="2565400"/>
            <a:ext cx="1368425" cy="1368425"/>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3973" name="Oval 5"/>
          <p:cNvSpPr>
            <a:spLocks noChangeArrowheads="1"/>
          </p:cNvSpPr>
          <p:nvPr/>
        </p:nvSpPr>
        <p:spPr bwMode="auto">
          <a:xfrm>
            <a:off x="179512" y="4149725"/>
            <a:ext cx="2087562" cy="208915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3974" name="Text Box 6"/>
          <p:cNvSpPr txBox="1">
            <a:spLocks noChangeArrowheads="1"/>
          </p:cNvSpPr>
          <p:nvPr/>
        </p:nvSpPr>
        <p:spPr bwMode="auto">
          <a:xfrm>
            <a:off x="2627437" y="523875"/>
            <a:ext cx="4968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b="1" dirty="0">
                <a:latin typeface="Times New Roman" pitchFamily="84" charset="0"/>
                <a:ea typeface="HGｺﾞｼｯｸE" pitchFamily="49" charset="-128"/>
              </a:rPr>
              <a:t>和歌山大学　６０ｃｍ</a:t>
            </a:r>
            <a:endParaRPr lang="en-US" altLang="ja-JP" sz="2400" b="1" dirty="0">
              <a:latin typeface="Times New Roman" pitchFamily="84" charset="0"/>
              <a:ea typeface="HGｺﾞｼｯｸE" pitchFamily="49" charset="-128"/>
            </a:endParaRPr>
          </a:p>
          <a:p>
            <a:pPr eaLnBrk="1" hangingPunct="1">
              <a:spcBef>
                <a:spcPts val="0"/>
              </a:spcBef>
              <a:buFontTx/>
              <a:buNone/>
            </a:pPr>
            <a:r>
              <a:rPr lang="en-US" altLang="ja-JP" sz="2400" dirty="0">
                <a:latin typeface="+mn-lt"/>
                <a:ea typeface="HGｺﾞｼｯｸE" pitchFamily="49" charset="-128"/>
              </a:rPr>
              <a:t>Wakayama University</a:t>
            </a:r>
            <a:endParaRPr lang="ja-JP" altLang="en-US" sz="2400" dirty="0">
              <a:latin typeface="+mn-lt"/>
              <a:ea typeface="HGｺﾞｼｯｸE" pitchFamily="49" charset="-128"/>
            </a:endParaRPr>
          </a:p>
        </p:txBody>
      </p:sp>
      <p:sp>
        <p:nvSpPr>
          <p:cNvPr id="83975" name="Text Box 7"/>
          <p:cNvSpPr txBox="1">
            <a:spLocks noChangeArrowheads="1"/>
          </p:cNvSpPr>
          <p:nvPr/>
        </p:nvSpPr>
        <p:spPr bwMode="auto">
          <a:xfrm>
            <a:off x="2627437" y="1531938"/>
            <a:ext cx="518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b="1" dirty="0">
                <a:latin typeface="Times New Roman" pitchFamily="84" charset="0"/>
                <a:ea typeface="HGｺﾞｼｯｸE" pitchFamily="49" charset="-128"/>
              </a:rPr>
              <a:t>かわべ天文公園　１００ｃｍ</a:t>
            </a:r>
            <a:endParaRPr lang="en-US" altLang="ja-JP" sz="2400" b="1" dirty="0">
              <a:latin typeface="Times New Roman" pitchFamily="84" charset="0"/>
              <a:ea typeface="HGｺﾞｼｯｸE" pitchFamily="49" charset="-128"/>
            </a:endParaRPr>
          </a:p>
          <a:p>
            <a:pPr eaLnBrk="1" hangingPunct="1">
              <a:spcBef>
                <a:spcPts val="0"/>
              </a:spcBef>
              <a:buFontTx/>
              <a:buNone/>
            </a:pPr>
            <a:r>
              <a:rPr lang="en-US" altLang="ja-JP" sz="2400" dirty="0">
                <a:latin typeface="+mn-lt"/>
                <a:ea typeface="HGｺﾞｼｯｸE" pitchFamily="49" charset="-128"/>
              </a:rPr>
              <a:t>Kawabe Cosmic Park</a:t>
            </a:r>
            <a:endParaRPr lang="ja-JP" altLang="en-US" sz="2400" dirty="0">
              <a:latin typeface="+mn-lt"/>
              <a:ea typeface="HGｺﾞｼｯｸE" pitchFamily="49" charset="-128"/>
            </a:endParaRPr>
          </a:p>
        </p:txBody>
      </p:sp>
      <p:sp>
        <p:nvSpPr>
          <p:cNvPr id="83976" name="Text Box 8"/>
          <p:cNvSpPr txBox="1">
            <a:spLocks noChangeArrowheads="1"/>
          </p:cNvSpPr>
          <p:nvPr/>
        </p:nvSpPr>
        <p:spPr bwMode="auto">
          <a:xfrm>
            <a:off x="2627437" y="2644170"/>
            <a:ext cx="554419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b="1" dirty="0">
                <a:latin typeface="Times New Roman" pitchFamily="84" charset="0"/>
                <a:ea typeface="HGｺﾞｼｯｸE" pitchFamily="49" charset="-128"/>
              </a:rPr>
              <a:t>みさと天文台　１０５ｃｍ</a:t>
            </a:r>
            <a:endParaRPr lang="en-US" altLang="ja-JP" sz="2400" b="1" dirty="0">
              <a:latin typeface="Times New Roman" pitchFamily="84" charset="0"/>
              <a:ea typeface="HGｺﾞｼｯｸE" pitchFamily="49" charset="-128"/>
            </a:endParaRPr>
          </a:p>
          <a:p>
            <a:pPr eaLnBrk="1" hangingPunct="1">
              <a:spcBef>
                <a:spcPts val="0"/>
              </a:spcBef>
              <a:buFontTx/>
              <a:buNone/>
            </a:pPr>
            <a:r>
              <a:rPr lang="en-US" altLang="ja-JP" sz="2400" dirty="0">
                <a:latin typeface="+mn-lt"/>
                <a:ea typeface="HGｺﾞｼｯｸE" pitchFamily="49" charset="-128"/>
              </a:rPr>
              <a:t>Misato Observatory </a:t>
            </a:r>
            <a:endParaRPr lang="ja-JP" altLang="en-US" sz="2400" dirty="0">
              <a:latin typeface="+mn-lt"/>
              <a:ea typeface="HGｺﾞｼｯｸE" pitchFamily="49" charset="-128"/>
            </a:endParaRPr>
          </a:p>
          <a:p>
            <a:pPr eaLnBrk="1" hangingPunct="1">
              <a:spcBef>
                <a:spcPts val="0"/>
              </a:spcBef>
              <a:buFontTx/>
              <a:buNone/>
            </a:pPr>
            <a:r>
              <a:rPr lang="ja-JP" altLang="en-US" sz="2400" b="1" dirty="0">
                <a:latin typeface="Times New Roman" pitchFamily="84" charset="0"/>
                <a:ea typeface="HGｺﾞｼｯｸE" pitchFamily="49" charset="-128"/>
              </a:rPr>
              <a:t>東京大学木曽観測所</a:t>
            </a:r>
            <a:endParaRPr lang="en-US" altLang="ja-JP" sz="2400" b="1" dirty="0">
              <a:latin typeface="Times New Roman" pitchFamily="84" charset="0"/>
              <a:ea typeface="HGｺﾞｼｯｸE" pitchFamily="49" charset="-128"/>
            </a:endParaRPr>
          </a:p>
          <a:p>
            <a:pPr eaLnBrk="1" hangingPunct="1">
              <a:spcBef>
                <a:spcPts val="0"/>
              </a:spcBef>
              <a:buFontTx/>
              <a:buNone/>
            </a:pPr>
            <a:r>
              <a:rPr lang="en-US" altLang="ja-JP" sz="2400" dirty="0">
                <a:latin typeface="+mn-lt"/>
                <a:ea typeface="HGｺﾞｼｯｸE" pitchFamily="49" charset="-128"/>
              </a:rPr>
              <a:t>Kiso Observatory, University of Tokyo</a:t>
            </a:r>
            <a:endParaRPr lang="ja-JP" altLang="en-US" sz="2400" dirty="0">
              <a:latin typeface="+mn-lt"/>
              <a:ea typeface="HGｺﾞｼｯｸE" pitchFamily="49" charset="-128"/>
            </a:endParaRPr>
          </a:p>
        </p:txBody>
      </p:sp>
      <p:sp>
        <p:nvSpPr>
          <p:cNvPr id="83977" name="Text Box 9"/>
          <p:cNvSpPr txBox="1">
            <a:spLocks noChangeArrowheads="1"/>
          </p:cNvSpPr>
          <p:nvPr/>
        </p:nvSpPr>
        <p:spPr bwMode="auto">
          <a:xfrm>
            <a:off x="2627436" y="4508500"/>
            <a:ext cx="651656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b="1" dirty="0">
                <a:latin typeface="Times New Roman" pitchFamily="84" charset="0"/>
                <a:ea typeface="HGｺﾞｼｯｸE" pitchFamily="49" charset="-128"/>
              </a:rPr>
              <a:t>国立天文台岡山天体物理観測所　１８８ｃｍ</a:t>
            </a:r>
            <a:endParaRPr lang="en-US" altLang="ja-JP" sz="2400" b="1" dirty="0">
              <a:latin typeface="Times New Roman" pitchFamily="84" charset="0"/>
              <a:ea typeface="HGｺﾞｼｯｸE" pitchFamily="49" charset="-128"/>
            </a:endParaRPr>
          </a:p>
          <a:p>
            <a:pPr eaLnBrk="1" hangingPunct="1">
              <a:spcBef>
                <a:spcPts val="0"/>
              </a:spcBef>
              <a:buFontTx/>
              <a:buNone/>
            </a:pPr>
            <a:r>
              <a:rPr lang="en-US" altLang="ja-JP" sz="2400" dirty="0">
                <a:latin typeface="+mn-lt"/>
                <a:ea typeface="HGｺﾞｼｯｸE" pitchFamily="49" charset="-128"/>
              </a:rPr>
              <a:t>Okayama Astrophysical Observatory </a:t>
            </a:r>
            <a:endParaRPr lang="ja-JP" altLang="en-US" sz="2400" dirty="0">
              <a:latin typeface="+mn-lt"/>
              <a:ea typeface="HGｺﾞｼｯｸE" pitchFamily="49" charset="-128"/>
            </a:endParaRPr>
          </a:p>
          <a:p>
            <a:pPr eaLnBrk="1" hangingPunct="1">
              <a:spcBef>
                <a:spcPct val="50000"/>
              </a:spcBef>
              <a:buFontTx/>
              <a:buNone/>
            </a:pPr>
            <a:r>
              <a:rPr lang="ja-JP" altLang="en-US" sz="2400" b="1" dirty="0">
                <a:latin typeface="Times New Roman" pitchFamily="84" charset="0"/>
                <a:ea typeface="HGｺﾞｼｯｸE" pitchFamily="49" charset="-128"/>
              </a:rPr>
              <a:t>　国内最大は、西はりま天文台の</a:t>
            </a:r>
          </a:p>
          <a:p>
            <a:pPr eaLnBrk="1" hangingPunct="1">
              <a:spcBef>
                <a:spcPct val="0"/>
              </a:spcBef>
              <a:buFontTx/>
              <a:buNone/>
            </a:pPr>
            <a:r>
              <a:rPr lang="ja-JP" altLang="en-US" sz="2400" b="1" dirty="0">
                <a:latin typeface="Times New Roman" pitchFamily="84" charset="0"/>
                <a:ea typeface="HGｺﾞｼｯｸE" pitchFamily="49" charset="-128"/>
              </a:rPr>
              <a:t>　２００ｃｍ  </a:t>
            </a:r>
            <a:r>
              <a:rPr lang="en-US" altLang="ja-JP" sz="2400" b="1" dirty="0">
                <a:latin typeface="Times New Roman" pitchFamily="84" charset="0"/>
                <a:ea typeface="HGｺﾞｼｯｸE" pitchFamily="49" charset="-128"/>
              </a:rPr>
              <a:t>(largest in Japan)</a:t>
            </a:r>
          </a:p>
          <a:p>
            <a:pPr eaLnBrk="1" hangingPunct="1">
              <a:spcBef>
                <a:spcPct val="0"/>
              </a:spcBef>
              <a:buFontTx/>
              <a:buNone/>
            </a:pPr>
            <a:r>
              <a:rPr lang="en-US" altLang="ja-JP" sz="2400" dirty="0">
                <a:latin typeface="Arial" panose="020B0604020202020204" pitchFamily="34" charset="0"/>
                <a:ea typeface="HGｺﾞｼｯｸE" pitchFamily="49" charset="-128"/>
                <a:cs typeface="Arial" panose="020B0604020202020204" pitchFamily="34" charset="0"/>
              </a:rPr>
              <a:t>Nishi-Harima Astronomical Observatory</a:t>
            </a:r>
            <a:endParaRPr lang="ja-JP" altLang="en-US" sz="2400" dirty="0">
              <a:latin typeface="Arial" panose="020B0604020202020204" pitchFamily="34" charset="0"/>
              <a:ea typeface="HGｺﾞｼｯｸE" pitchFamily="49" charset="-128"/>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44016"/>
            <a:ext cx="7164288" cy="5373216"/>
          </a:xfrm>
          <a:prstGeom prst="rect">
            <a:avLst/>
          </a:prstGeom>
        </p:spPr>
      </p:pic>
      <p:sp>
        <p:nvSpPr>
          <p:cNvPr id="3" name="テキスト ボックス 2"/>
          <p:cNvSpPr txBox="1"/>
          <p:nvPr/>
        </p:nvSpPr>
        <p:spPr>
          <a:xfrm>
            <a:off x="539552" y="5877272"/>
            <a:ext cx="6768752" cy="461665"/>
          </a:xfrm>
          <a:prstGeom prst="rect">
            <a:avLst/>
          </a:prstGeom>
          <a:noFill/>
        </p:spPr>
        <p:txBody>
          <a:bodyPr wrap="square" rtlCol="0">
            <a:spAutoFit/>
          </a:bodyPr>
          <a:lstStyle/>
          <a:p>
            <a:r>
              <a:rPr kumimoji="1" lang="en-US" altLang="ja-JP" dirty="0"/>
              <a:t>For a Better World – Universal Spirit</a:t>
            </a:r>
          </a:p>
        </p:txBody>
      </p:sp>
      <p:sp>
        <p:nvSpPr>
          <p:cNvPr id="4" name="テキスト ボックス 3"/>
          <p:cNvSpPr txBox="1"/>
          <p:nvPr/>
        </p:nvSpPr>
        <p:spPr>
          <a:xfrm>
            <a:off x="3923928" y="5415607"/>
            <a:ext cx="5148064" cy="461665"/>
          </a:xfrm>
          <a:prstGeom prst="rect">
            <a:avLst/>
          </a:prstGeom>
          <a:noFill/>
        </p:spPr>
        <p:txBody>
          <a:bodyPr wrap="square" rtlCol="0">
            <a:spAutoFit/>
          </a:bodyPr>
          <a:lstStyle/>
          <a:p>
            <a:r>
              <a:rPr lang="en-US" altLang="ja-JP" dirty="0"/>
              <a:t>Kidzania </a:t>
            </a:r>
            <a:r>
              <a:rPr lang="ja-JP" altLang="en-US" dirty="0"/>
              <a:t>甲子園　</a:t>
            </a:r>
            <a:r>
              <a:rPr lang="en-US" altLang="ja-JP" dirty="0"/>
              <a:t>(Koshien, Japan)</a:t>
            </a:r>
            <a:endParaRPr kumimoji="1" lang="ja-JP" altLang="en-US" dirty="0"/>
          </a:p>
        </p:txBody>
      </p:sp>
    </p:spTree>
    <p:extLst>
      <p:ext uri="{BB962C8B-B14F-4D97-AF65-F5344CB8AC3E}">
        <p14:creationId xmlns:p14="http://schemas.microsoft.com/office/powerpoint/2010/main" val="2597059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ic_2004032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028700" y="5875206"/>
            <a:ext cx="7200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東京大学　木曽観測所 </a:t>
            </a:r>
            <a:r>
              <a:rPr lang="en-US" altLang="ja-JP" sz="2400" dirty="0"/>
              <a:t>105 cm</a:t>
            </a:r>
            <a:r>
              <a:rPr lang="ja-JP" altLang="en-US" sz="2400" dirty="0"/>
              <a:t>シュミット望遠鏡ドーム</a:t>
            </a:r>
            <a:endParaRPr lang="en-US" altLang="ja-JP" sz="2400" dirty="0"/>
          </a:p>
          <a:p>
            <a:pPr eaLnBrk="1" hangingPunct="1">
              <a:spcBef>
                <a:spcPts val="0"/>
              </a:spcBef>
              <a:buFontTx/>
              <a:buNone/>
            </a:pPr>
            <a:r>
              <a:rPr lang="en-US" altLang="ja-JP" sz="2400" dirty="0"/>
              <a:t>Kiso Observatory, 105-cm Schmidt telescope dome</a:t>
            </a:r>
            <a:endParaRPr lang="ja-JP" alt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ic_20040326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827088"/>
            <a:ext cx="7802563"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p:cNvSpPr txBox="1">
            <a:spLocks noChangeArrowheads="1"/>
          </p:cNvSpPr>
          <p:nvPr/>
        </p:nvSpPr>
        <p:spPr bwMode="auto">
          <a:xfrm>
            <a:off x="251520" y="6096000"/>
            <a:ext cx="8712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2000" dirty="0"/>
              <a:t>対物の開口から、補正レンズ越しに、主焦点面カメラの後ろにいる観測者</a:t>
            </a:r>
            <a:endParaRPr lang="en-US" altLang="ja-JP" sz="2000" dirty="0"/>
          </a:p>
          <a:p>
            <a:pPr algn="ctr" eaLnBrk="1" hangingPunct="1">
              <a:spcBef>
                <a:spcPts val="0"/>
              </a:spcBef>
              <a:buFontTx/>
              <a:buNone/>
            </a:pPr>
            <a:r>
              <a:rPr lang="en-US" altLang="ja-JP" sz="1600" dirty="0"/>
              <a:t>Snapshot of observers inside the big tube from the objective correction lens of the Schmidt</a:t>
            </a:r>
            <a:endParaRPr lang="ja-JP" alt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note9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8640"/>
            <a:ext cx="7805737" cy="58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107504" y="6132240"/>
            <a:ext cx="885698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algn="ctr" eaLnBrk="1" hangingPunct="1">
              <a:spcBef>
                <a:spcPct val="50000"/>
              </a:spcBef>
              <a:buFontTx/>
              <a:buNone/>
            </a:pPr>
            <a:r>
              <a:rPr lang="ja-JP" altLang="en-US" sz="2400" dirty="0"/>
              <a:t>国立天文台　岡山天体物理観測所</a:t>
            </a:r>
            <a:r>
              <a:rPr lang="en-US" altLang="ja-JP" sz="2400" dirty="0"/>
              <a:t>188 cm</a:t>
            </a:r>
            <a:r>
              <a:rPr lang="ja-JP" altLang="en-US" sz="2400" dirty="0"/>
              <a:t>望遠鏡</a:t>
            </a:r>
            <a:endParaRPr lang="en-US" altLang="ja-JP" sz="2400" dirty="0"/>
          </a:p>
          <a:p>
            <a:pPr algn="ctr" eaLnBrk="1" hangingPunct="1">
              <a:spcBef>
                <a:spcPts val="0"/>
              </a:spcBef>
              <a:buFontTx/>
              <a:buNone/>
            </a:pPr>
            <a:r>
              <a:rPr lang="en-US" altLang="ja-JP" sz="1400" dirty="0"/>
              <a:t>Okayama Astrophysical Observatory 188-cm reflector, National Astronomical Observatory of Japan</a:t>
            </a:r>
            <a:endParaRPr lang="ja-JP" altLang="en-US" sz="1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note00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37" y="44450"/>
            <a:ext cx="5121275"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107504" y="3140968"/>
            <a:ext cx="21336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000" dirty="0"/>
              <a:t>カセグレン焦点</a:t>
            </a:r>
          </a:p>
          <a:p>
            <a:pPr eaLnBrk="1" hangingPunct="1">
              <a:spcBef>
                <a:spcPct val="0"/>
              </a:spcBef>
              <a:buFontTx/>
              <a:buNone/>
            </a:pPr>
            <a:r>
              <a:rPr lang="ja-JP" altLang="en-US" sz="2000" dirty="0"/>
              <a:t>に取り付けた</a:t>
            </a:r>
          </a:p>
          <a:p>
            <a:pPr eaLnBrk="1" hangingPunct="1">
              <a:spcBef>
                <a:spcPct val="0"/>
              </a:spcBef>
              <a:buFontTx/>
              <a:buNone/>
            </a:pPr>
            <a:r>
              <a:rPr lang="ja-JP" altLang="en-US" sz="2000" dirty="0"/>
              <a:t>分光器</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en-US" altLang="ja-JP" sz="1800" dirty="0"/>
              <a:t>a big spectrograph attached at the Cassegrain focus of the 188-cm telescope</a:t>
            </a:r>
            <a:endParaRPr lang="ja-JP" altLang="en-US"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val 2"/>
          <p:cNvSpPr>
            <a:spLocks noChangeArrowheads="1"/>
          </p:cNvSpPr>
          <p:nvPr/>
        </p:nvSpPr>
        <p:spPr bwMode="auto">
          <a:xfrm>
            <a:off x="900113" y="908050"/>
            <a:ext cx="863600" cy="865188"/>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9091" name="Oval 3"/>
          <p:cNvSpPr>
            <a:spLocks noChangeArrowheads="1"/>
          </p:cNvSpPr>
          <p:nvPr/>
        </p:nvSpPr>
        <p:spPr bwMode="auto">
          <a:xfrm>
            <a:off x="2700982" y="584993"/>
            <a:ext cx="5759450" cy="568801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89092" name="Text Box 4"/>
          <p:cNvSpPr txBox="1">
            <a:spLocks noChangeArrowheads="1"/>
          </p:cNvSpPr>
          <p:nvPr/>
        </p:nvSpPr>
        <p:spPr bwMode="auto">
          <a:xfrm>
            <a:off x="107950" y="1844675"/>
            <a:ext cx="2736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latin typeface="Times New Roman" pitchFamily="84" charset="0"/>
                <a:ea typeface="HGｺﾞｼｯｸE" pitchFamily="49" charset="-128"/>
              </a:rPr>
              <a:t>岡山　１８８ｃｍ</a:t>
            </a:r>
            <a:endParaRPr lang="en-US" altLang="ja-JP" sz="2400" dirty="0">
              <a:latin typeface="Times New Roman" pitchFamily="84" charset="0"/>
              <a:ea typeface="HGｺﾞｼｯｸE" pitchFamily="49" charset="-128"/>
            </a:endParaRPr>
          </a:p>
          <a:p>
            <a:pPr eaLnBrk="1" hangingPunct="1">
              <a:spcBef>
                <a:spcPct val="50000"/>
              </a:spcBef>
              <a:buFontTx/>
              <a:buNone/>
            </a:pPr>
            <a:r>
              <a:rPr lang="en-US" altLang="ja-JP" sz="2400" dirty="0">
                <a:latin typeface="+mn-lt"/>
                <a:ea typeface="HGｺﾞｼｯｸE" pitchFamily="49" charset="-128"/>
              </a:rPr>
              <a:t>Okayama  188 cm</a:t>
            </a:r>
            <a:endParaRPr lang="ja-JP" altLang="en-US" sz="2400" dirty="0">
              <a:latin typeface="+mn-lt"/>
              <a:ea typeface="HGｺﾞｼｯｸE" pitchFamily="49" charset="-128"/>
            </a:endParaRPr>
          </a:p>
        </p:txBody>
      </p:sp>
      <p:sp>
        <p:nvSpPr>
          <p:cNvPr id="89093" name="Text Box 5"/>
          <p:cNvSpPr txBox="1">
            <a:spLocks noChangeArrowheads="1"/>
          </p:cNvSpPr>
          <p:nvPr/>
        </p:nvSpPr>
        <p:spPr bwMode="auto">
          <a:xfrm>
            <a:off x="3388802" y="1755164"/>
            <a:ext cx="456757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4800" b="1" dirty="0">
                <a:latin typeface="Times New Roman" pitchFamily="84" charset="0"/>
                <a:ea typeface="HGｺﾞｼｯｸE" pitchFamily="49" charset="-128"/>
              </a:rPr>
              <a:t>国立天文台　　すばる望遠鏡　８２０ｃｍ</a:t>
            </a:r>
            <a:endParaRPr lang="en-US" altLang="ja-JP" sz="4800" b="1" dirty="0">
              <a:latin typeface="Times New Roman" pitchFamily="84" charset="0"/>
              <a:ea typeface="HGｺﾞｼｯｸE" pitchFamily="49" charset="-128"/>
            </a:endParaRPr>
          </a:p>
          <a:p>
            <a:pPr eaLnBrk="1" hangingPunct="1">
              <a:spcBef>
                <a:spcPct val="50000"/>
              </a:spcBef>
              <a:buFontTx/>
              <a:buNone/>
            </a:pPr>
            <a:r>
              <a:rPr lang="en-US" altLang="ja-JP" sz="4800" dirty="0">
                <a:latin typeface="+mn-lt"/>
                <a:ea typeface="HGｺﾞｼｯｸE" pitchFamily="49" charset="-128"/>
              </a:rPr>
              <a:t>Subaru  820 cm</a:t>
            </a:r>
            <a:endParaRPr lang="ja-JP" altLang="en-US" sz="4800" dirty="0">
              <a:latin typeface="+mn-lt"/>
              <a:ea typeface="HGｺﾞｼｯｸE" pitchFamily="49"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note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75" y="107950"/>
            <a:ext cx="4976813" cy="66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テキスト ボックス 1"/>
          <p:cNvSpPr txBox="1">
            <a:spLocks noChangeArrowheads="1"/>
          </p:cNvSpPr>
          <p:nvPr/>
        </p:nvSpPr>
        <p:spPr bwMode="auto">
          <a:xfrm>
            <a:off x="413792" y="188640"/>
            <a:ext cx="847868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2400" dirty="0"/>
              <a:t>クイズ　</a:t>
            </a:r>
            <a:r>
              <a:rPr lang="en-US" altLang="ja-JP" sz="2400" dirty="0"/>
              <a:t>Quiz</a:t>
            </a:r>
          </a:p>
          <a:p>
            <a:pPr eaLnBrk="1" hangingPunct="1">
              <a:spcBef>
                <a:spcPct val="0"/>
              </a:spcBef>
              <a:buFontTx/>
              <a:buNone/>
            </a:pPr>
            <a:endParaRPr lang="en-US" altLang="ja-JP" sz="2400" dirty="0"/>
          </a:p>
          <a:p>
            <a:pPr eaLnBrk="1" hangingPunct="1">
              <a:spcBef>
                <a:spcPct val="0"/>
              </a:spcBef>
              <a:buFontTx/>
              <a:buNone/>
            </a:pPr>
            <a:r>
              <a:rPr lang="ja-JP" altLang="en-US" sz="2000" dirty="0"/>
              <a:t>望遠鏡の性能を示す一番重要な数値は、倍率ではない、（　　</a:t>
            </a:r>
            <a:r>
              <a:rPr lang="en-US" altLang="ja-JP" sz="2000" dirty="0"/>
              <a:t>a</a:t>
            </a:r>
            <a:r>
              <a:rPr lang="ja-JP" altLang="en-US" sz="2000" dirty="0"/>
              <a:t>　　）である。</a:t>
            </a:r>
            <a:endParaRPr lang="en-US" altLang="ja-JP" sz="2000" dirty="0"/>
          </a:p>
          <a:p>
            <a:pPr eaLnBrk="1" hangingPunct="1">
              <a:spcBef>
                <a:spcPct val="0"/>
              </a:spcBef>
              <a:buFontTx/>
              <a:buNone/>
            </a:pPr>
            <a:r>
              <a:rPr lang="ja-JP" altLang="en-US" sz="2000" dirty="0"/>
              <a:t>（　　</a:t>
            </a:r>
            <a:r>
              <a:rPr lang="en-US" altLang="ja-JP" sz="2000" dirty="0"/>
              <a:t>a</a:t>
            </a:r>
            <a:r>
              <a:rPr lang="ja-JP" altLang="en-US" sz="2000" dirty="0"/>
              <a:t>　　）が大きいと、集光力が大きく、分解できる最小の角度が小さくなる。</a:t>
            </a:r>
            <a:endParaRPr lang="en-US" altLang="ja-JP" sz="2000" dirty="0"/>
          </a:p>
          <a:p>
            <a:pPr eaLnBrk="1" hangingPunct="1">
              <a:spcBef>
                <a:spcPct val="0"/>
              </a:spcBef>
              <a:buFontTx/>
              <a:buNone/>
            </a:pPr>
            <a:r>
              <a:rPr lang="ja-JP" altLang="en-US" sz="2000" dirty="0"/>
              <a:t>その依存性は（　　</a:t>
            </a:r>
            <a:r>
              <a:rPr lang="en-US" altLang="ja-JP" sz="2000" dirty="0"/>
              <a:t>b</a:t>
            </a:r>
            <a:r>
              <a:rPr lang="ja-JP" altLang="en-US" sz="2000" dirty="0"/>
              <a:t>　　）である。（　　</a:t>
            </a:r>
            <a:r>
              <a:rPr lang="en-US" altLang="ja-JP" sz="2000" dirty="0"/>
              <a:t>a</a:t>
            </a:r>
            <a:r>
              <a:rPr lang="ja-JP" altLang="en-US" sz="2000" dirty="0"/>
              <a:t>　　）に応じて、有効な最高倍率がだいたい決まる。それは（　　</a:t>
            </a:r>
            <a:r>
              <a:rPr lang="en-US" altLang="ja-JP" sz="2000" dirty="0"/>
              <a:t>c</a:t>
            </a:r>
            <a:r>
              <a:rPr lang="ja-JP" altLang="en-US" sz="2000" dirty="0"/>
              <a:t>　　）である。</a:t>
            </a:r>
            <a:endParaRPr lang="en-US" altLang="ja-JP" sz="2000" dirty="0"/>
          </a:p>
          <a:p>
            <a:pPr eaLnBrk="1" hangingPunct="1">
              <a:spcBef>
                <a:spcPct val="0"/>
              </a:spcBef>
              <a:buFontTx/>
              <a:buNone/>
            </a:pPr>
            <a:endParaRPr lang="en-US" altLang="ja-JP" sz="2000" dirty="0"/>
          </a:p>
          <a:p>
            <a:pPr eaLnBrk="1" hangingPunct="1">
              <a:spcBef>
                <a:spcPct val="0"/>
              </a:spcBef>
              <a:buFontTx/>
              <a:buNone/>
            </a:pPr>
            <a:r>
              <a:rPr lang="en-US" altLang="ja-JP" sz="2000" dirty="0"/>
              <a:t>The most important feature for a telescope is the ( a ) instead of the magnification. The bigger the ( a ), the bigger the light-collecting power and the smaller the minimum angle resolved. The dependence is that ( b ). Depending on the ( a ), the effective maximum magnification is roughly determined, which is ( c ).</a:t>
            </a:r>
          </a:p>
        </p:txBody>
      </p:sp>
      <p:sp>
        <p:nvSpPr>
          <p:cNvPr id="3" name="テキスト ボックス 2"/>
          <p:cNvSpPr txBox="1">
            <a:spLocks noChangeArrowheads="1"/>
          </p:cNvSpPr>
          <p:nvPr/>
        </p:nvSpPr>
        <p:spPr bwMode="auto">
          <a:xfrm>
            <a:off x="419960" y="4221088"/>
            <a:ext cx="8227168"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en-US" altLang="ja-JP" sz="2000" dirty="0"/>
              <a:t>a </a:t>
            </a:r>
            <a:r>
              <a:rPr lang="ja-JP" altLang="en-US" sz="2000" dirty="0"/>
              <a:t>口径</a:t>
            </a:r>
            <a:endParaRPr lang="en-US" altLang="ja-JP" sz="2000" dirty="0"/>
          </a:p>
          <a:p>
            <a:pPr eaLnBrk="1" hangingPunct="1">
              <a:spcBef>
                <a:spcPct val="0"/>
              </a:spcBef>
              <a:buFontTx/>
              <a:buNone/>
            </a:pPr>
            <a:r>
              <a:rPr lang="en-US" altLang="ja-JP" sz="2000" dirty="0"/>
              <a:t>b </a:t>
            </a:r>
            <a:r>
              <a:rPr lang="ja-JP" altLang="en-US" sz="2000" dirty="0"/>
              <a:t>集光力は口径の２乗に比例し、分解できる最小の角度は口径に反比例</a:t>
            </a:r>
            <a:endParaRPr lang="en-US" altLang="ja-JP" sz="2000" dirty="0"/>
          </a:p>
          <a:p>
            <a:pPr eaLnBrk="1" hangingPunct="1">
              <a:spcBef>
                <a:spcPct val="0"/>
              </a:spcBef>
              <a:buFontTx/>
              <a:buNone/>
            </a:pPr>
            <a:r>
              <a:rPr lang="en-US" altLang="ja-JP" sz="2000" dirty="0"/>
              <a:t>c </a:t>
            </a:r>
            <a:r>
              <a:rPr lang="ja-JP" altLang="en-US" sz="2000" dirty="0"/>
              <a:t>口径を</a:t>
            </a:r>
            <a:r>
              <a:rPr lang="en-US" altLang="ja-JP" sz="2000" dirty="0"/>
              <a:t>mm</a:t>
            </a:r>
            <a:r>
              <a:rPr lang="ja-JP" altLang="en-US" sz="2000" dirty="0"/>
              <a:t>単位で表した数値程度</a:t>
            </a:r>
            <a:endParaRPr lang="en-US" altLang="ja-JP" sz="2000" dirty="0"/>
          </a:p>
          <a:p>
            <a:pPr eaLnBrk="1" hangingPunct="1">
              <a:spcBef>
                <a:spcPct val="0"/>
              </a:spcBef>
              <a:buFontTx/>
              <a:buNone/>
            </a:pPr>
            <a:endParaRPr lang="en-US" altLang="ja-JP" sz="2000" dirty="0"/>
          </a:p>
          <a:p>
            <a:pPr marL="457200" indent="-457200" eaLnBrk="1" hangingPunct="1">
              <a:spcBef>
                <a:spcPct val="0"/>
              </a:spcBef>
              <a:buFont typeface="+mj-lt"/>
              <a:buAutoNum type="alphaLcPeriod"/>
            </a:pPr>
            <a:r>
              <a:rPr lang="en-US" altLang="ja-JP" sz="1800" dirty="0"/>
              <a:t>aperture</a:t>
            </a:r>
          </a:p>
          <a:p>
            <a:pPr marL="457200" indent="-457200" eaLnBrk="1" hangingPunct="1">
              <a:spcBef>
                <a:spcPct val="0"/>
              </a:spcBef>
              <a:buFont typeface="+mj-lt"/>
              <a:buAutoNum type="alphaLcPeriod"/>
            </a:pPr>
            <a:r>
              <a:rPr lang="en-US" altLang="ja-JP" sz="1800" dirty="0"/>
              <a:t>the light-collecting power is proportional to the aperture size squared, and the minimum angle resolved is inverse proportional to the aperture size</a:t>
            </a:r>
          </a:p>
          <a:p>
            <a:pPr marL="457200" indent="-457200" eaLnBrk="1" hangingPunct="1">
              <a:spcBef>
                <a:spcPct val="0"/>
              </a:spcBef>
              <a:buFont typeface="+mj-lt"/>
              <a:buAutoNum type="alphaLcPeriod"/>
            </a:pPr>
            <a:r>
              <a:rPr lang="en-US" altLang="ja-JP" sz="1800" dirty="0"/>
              <a:t>the number of the aperture diameter in the unit of mm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ChangeArrowheads="1"/>
          </p:cNvSpPr>
          <p:nvPr/>
        </p:nvSpPr>
        <p:spPr bwMode="auto">
          <a:xfrm>
            <a:off x="179512" y="585837"/>
            <a:ext cx="8964488" cy="615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ja-JP" altLang="en-US" sz="2000" dirty="0">
                <a:solidFill>
                  <a:srgbClr val="FF0000"/>
                </a:solidFill>
              </a:rPr>
              <a:t>シーシング：大気のゆらぎによって、天体の像がゆらいだり広がったりする度合い</a:t>
            </a:r>
            <a:endParaRPr lang="en-US" altLang="ja-JP" sz="2000" dirty="0">
              <a:solidFill>
                <a:srgbClr val="FF0000"/>
              </a:solidFill>
            </a:endParaRPr>
          </a:p>
          <a:p>
            <a:r>
              <a:rPr lang="en-US" altLang="ja-JP" sz="1600" dirty="0">
                <a:solidFill>
                  <a:srgbClr val="FF0000"/>
                </a:solidFill>
              </a:rPr>
              <a:t>Seeing: the degree of how much the image is blurred, flickering, and dancing by the atmospheric turbulence; usually evaluated by the apparent diameter of the pinpoint source, a star.</a:t>
            </a:r>
            <a:endParaRPr lang="ja-JP" altLang="en-US" sz="1600" dirty="0"/>
          </a:p>
          <a:p>
            <a:r>
              <a:rPr lang="ja-JP" altLang="en-US" sz="2000" dirty="0"/>
              <a:t>○良いときで</a:t>
            </a:r>
            <a:r>
              <a:rPr lang="en-US" altLang="ja-JP" sz="2000" dirty="0"/>
              <a:t>1″</a:t>
            </a:r>
            <a:r>
              <a:rPr lang="ja-JP" altLang="en-US" sz="2000" dirty="0"/>
              <a:t>～</a:t>
            </a:r>
            <a:r>
              <a:rPr lang="en-US" altLang="ja-JP" sz="2000" dirty="0"/>
              <a:t>2″</a:t>
            </a:r>
            <a:r>
              <a:rPr lang="ja-JP" altLang="en-US" sz="2000" dirty="0"/>
              <a:t>（単位：角度の秒＝</a:t>
            </a:r>
            <a:r>
              <a:rPr lang="en-US" altLang="ja-JP" sz="2000" dirty="0"/>
              <a:t>1</a:t>
            </a:r>
            <a:r>
              <a:rPr lang="ja-JP" altLang="en-US" sz="2000" dirty="0"/>
              <a:t>／</a:t>
            </a:r>
            <a:r>
              <a:rPr lang="en-US" altLang="ja-JP" sz="2000" dirty="0"/>
              <a:t>3600</a:t>
            </a:r>
            <a:r>
              <a:rPr lang="ja-JP" altLang="en-US" sz="2000" dirty="0"/>
              <a:t>度）程度</a:t>
            </a:r>
            <a:endParaRPr lang="en-US" altLang="ja-JP" sz="2000" dirty="0"/>
          </a:p>
          <a:p>
            <a:r>
              <a:rPr lang="en-US" altLang="ja-JP" sz="1800" dirty="0"/>
              <a:t>Under good condition, the seeing size is 1” to 2” (arcsec, arcsecond, 1/3600 deg).</a:t>
            </a:r>
            <a:endParaRPr lang="ja-JP" altLang="en-US" sz="1800" dirty="0"/>
          </a:p>
          <a:p>
            <a:r>
              <a:rPr lang="ja-JP" altLang="en-US" sz="2000" dirty="0"/>
              <a:t>○日本はシーイングが悪く、悪いと、数</a:t>
            </a:r>
            <a:r>
              <a:rPr lang="en-US" altLang="ja-JP" sz="2000" dirty="0"/>
              <a:t>10″</a:t>
            </a:r>
            <a:r>
              <a:rPr lang="ja-JP" altLang="en-US" sz="2000" dirty="0"/>
              <a:t>にも</a:t>
            </a:r>
            <a:r>
              <a:rPr lang="en-US" altLang="ja-JP" sz="2000" dirty="0"/>
              <a:t>!</a:t>
            </a:r>
          </a:p>
          <a:p>
            <a:r>
              <a:rPr lang="en-US" altLang="ja-JP" sz="1800" dirty="0"/>
              <a:t>In Japan, under worst conditions, the seeing is growing up to several times 10”.</a:t>
            </a:r>
          </a:p>
          <a:p>
            <a:r>
              <a:rPr lang="en-US" altLang="ja-JP" sz="2000" dirty="0">
                <a:solidFill>
                  <a:schemeClr val="accent2"/>
                </a:solidFill>
              </a:rPr>
              <a:t>○</a:t>
            </a:r>
            <a:r>
              <a:rPr lang="ja-JP" altLang="en-US" sz="2000" dirty="0">
                <a:solidFill>
                  <a:schemeClr val="accent2"/>
                </a:solidFill>
              </a:rPr>
              <a:t>大気の状態などにより時々刻々変わる。</a:t>
            </a:r>
            <a:endParaRPr lang="en-US" altLang="ja-JP" sz="2000" dirty="0">
              <a:solidFill>
                <a:schemeClr val="accent2"/>
              </a:solidFill>
            </a:endParaRPr>
          </a:p>
          <a:p>
            <a:r>
              <a:rPr lang="en-US" altLang="ja-JP" sz="1800" dirty="0"/>
              <a:t>The seeing is changing every moment.</a:t>
            </a:r>
            <a:endParaRPr lang="ja-JP" altLang="en-US" sz="1800" dirty="0"/>
          </a:p>
          <a:p>
            <a:r>
              <a:rPr lang="ja-JP" altLang="en-US" sz="2000" dirty="0">
                <a:solidFill>
                  <a:schemeClr val="accent2"/>
                </a:solidFill>
              </a:rPr>
              <a:t>○場所によっても、随分変わる。</a:t>
            </a:r>
            <a:endParaRPr lang="en-US" altLang="ja-JP" sz="2000" dirty="0">
              <a:solidFill>
                <a:schemeClr val="accent2"/>
              </a:solidFill>
            </a:endParaRPr>
          </a:p>
          <a:p>
            <a:r>
              <a:rPr lang="en-US" altLang="ja-JP" sz="1800" dirty="0"/>
              <a:t>The seeing can be also different dramatically from site to site.</a:t>
            </a:r>
            <a:endParaRPr lang="ja-JP" altLang="en-US" sz="1800" dirty="0"/>
          </a:p>
          <a:p>
            <a:r>
              <a:rPr lang="ja-JP" altLang="en-US" sz="2000" dirty="0"/>
              <a:t>○その他外的な要因によっても変化する </a:t>
            </a:r>
            <a:r>
              <a:rPr lang="en-US" altLang="ja-JP" sz="1800" dirty="0"/>
              <a:t>Other factors affect the seeing.</a:t>
            </a:r>
            <a:br>
              <a:rPr lang="ja-JP" altLang="en-US" sz="1800" dirty="0"/>
            </a:br>
            <a:r>
              <a:rPr lang="ja-JP" altLang="en-US" sz="2000" dirty="0"/>
              <a:t>　　</a:t>
            </a:r>
            <a:r>
              <a:rPr lang="ja-JP" altLang="en-US" sz="2000" dirty="0">
                <a:solidFill>
                  <a:schemeClr val="hlink"/>
                </a:solidFill>
              </a:rPr>
              <a:t>・望遠鏡と外気の温度差（反射式でもろに影響が出る）</a:t>
            </a:r>
            <a:endParaRPr lang="en-US" altLang="ja-JP" sz="2000" dirty="0">
              <a:solidFill>
                <a:schemeClr val="hlink"/>
              </a:solidFill>
            </a:endParaRPr>
          </a:p>
          <a:p>
            <a:r>
              <a:rPr lang="en-US" altLang="ja-JP" sz="1400" dirty="0">
                <a:solidFill>
                  <a:schemeClr val="hlink"/>
                </a:solidFill>
              </a:rPr>
              <a:t>          temperature difference between inside the telescope and the surrounding (esp. severe for a reflector)</a:t>
            </a:r>
            <a:endParaRPr lang="ja-JP" altLang="en-US" sz="1400" dirty="0">
              <a:solidFill>
                <a:schemeClr val="hlink"/>
              </a:solidFill>
            </a:endParaRPr>
          </a:p>
          <a:p>
            <a:r>
              <a:rPr lang="ja-JP" altLang="en-US" sz="2000" dirty="0"/>
              <a:t>　　・天体の高度（地平線に近いと悪い）</a:t>
            </a:r>
            <a:endParaRPr lang="en-US" altLang="ja-JP" sz="2000" dirty="0"/>
          </a:p>
          <a:p>
            <a:r>
              <a:rPr lang="en-US" altLang="ja-JP" sz="1400" dirty="0"/>
              <a:t>          altitude (elevation) of the object above the horizon (poorer seeing for object closer to horizon)</a:t>
            </a:r>
          </a:p>
          <a:p>
            <a:endParaRPr lang="ja-JP" altLang="en-US" sz="1200" dirty="0"/>
          </a:p>
          <a:p>
            <a:r>
              <a:rPr lang="ja-JP" altLang="en-US" sz="2000" dirty="0"/>
              <a:t>●大気中のチリなどの量（透明度） </a:t>
            </a:r>
            <a:r>
              <a:rPr lang="en-US" altLang="ja-JP" sz="1200" dirty="0"/>
              <a:t>amount of dust in the air (transparency)</a:t>
            </a:r>
            <a:endParaRPr lang="ja-JP" altLang="en-US" sz="1200" dirty="0"/>
          </a:p>
          <a:p>
            <a:r>
              <a:rPr lang="ja-JP" altLang="en-US" sz="2000" dirty="0"/>
              <a:t>●街灯の存在（大気中チリで散乱し、背景光になる）</a:t>
            </a:r>
            <a:endParaRPr lang="en-US" altLang="ja-JP" sz="2000" dirty="0"/>
          </a:p>
          <a:p>
            <a:pPr>
              <a:lnSpc>
                <a:spcPts val="1200"/>
              </a:lnSpc>
            </a:pPr>
            <a:r>
              <a:rPr lang="en-US" altLang="ja-JP" sz="2000" dirty="0"/>
              <a:t>     </a:t>
            </a:r>
            <a:r>
              <a:rPr lang="en-US" altLang="ja-JP" sz="1200" dirty="0"/>
              <a:t>artificial light (scattered light by the dust in the air makes the bright background)</a:t>
            </a:r>
            <a:endParaRPr lang="ja-JP" altLang="en-US" sz="1200" dirty="0"/>
          </a:p>
          <a:p>
            <a:r>
              <a:rPr lang="ja-JP" altLang="en-US" sz="2000" dirty="0"/>
              <a:t>●人間活動による熱、強い光 </a:t>
            </a:r>
            <a:r>
              <a:rPr lang="en-US" altLang="ja-JP" sz="1200" dirty="0"/>
              <a:t>strong heat and light by human activity</a:t>
            </a:r>
            <a:endParaRPr lang="ja-JP" altLang="en-US" sz="1200" dirty="0"/>
          </a:p>
          <a:p>
            <a:r>
              <a:rPr lang="ja-JP" altLang="en-US" sz="2000" dirty="0"/>
              <a:t>●人間や、食事（カップラーメン）も「かげろう」の熱源</a:t>
            </a:r>
            <a:r>
              <a:rPr lang="en-US" altLang="ja-JP" sz="2000" dirty="0"/>
              <a:t>!! </a:t>
            </a:r>
            <a:r>
              <a:rPr lang="en-US" altLang="ja-JP" sz="1200" dirty="0"/>
              <a:t>“heat haze” by human body and hot food…</a:t>
            </a:r>
          </a:p>
        </p:txBody>
      </p:sp>
      <p:sp>
        <p:nvSpPr>
          <p:cNvPr id="313347" name="Text Box 3"/>
          <p:cNvSpPr txBox="1">
            <a:spLocks noChangeArrowheads="1"/>
          </p:cNvSpPr>
          <p:nvPr/>
        </p:nvSpPr>
        <p:spPr bwMode="auto">
          <a:xfrm>
            <a:off x="35496" y="44624"/>
            <a:ext cx="910850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ja-JP" altLang="en-US" sz="2800" dirty="0"/>
              <a:t>望遠鏡の性能を阻害する要因</a:t>
            </a:r>
            <a:r>
              <a:rPr lang="en-US" altLang="ja-JP" sz="2800" dirty="0"/>
              <a:t> </a:t>
            </a:r>
            <a:r>
              <a:rPr lang="en-US" altLang="ja-JP" sz="1800" dirty="0"/>
              <a:t>obstacles to the telescope performance</a:t>
            </a:r>
            <a:endParaRPr lang="ja-JP" altLang="en-US" sz="1800" dirty="0"/>
          </a:p>
        </p:txBody>
      </p:sp>
    </p:spTree>
    <p:extLst>
      <p:ext uri="{BB962C8B-B14F-4D97-AF65-F5344CB8AC3E}">
        <p14:creationId xmlns:p14="http://schemas.microsoft.com/office/powerpoint/2010/main" val="64610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67544" y="475456"/>
            <a:ext cx="8137164"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r>
              <a:rPr lang="ja-JP" altLang="en-US" sz="3600" dirty="0">
                <a:solidFill>
                  <a:schemeClr val="accent2"/>
                </a:solidFill>
              </a:rPr>
              <a:t>遠くのものを見る、拡大してみる</a:t>
            </a:r>
          </a:p>
          <a:p>
            <a:pPr eaLnBrk="1" hangingPunct="1">
              <a:spcBef>
                <a:spcPct val="0"/>
              </a:spcBef>
              <a:buFontTx/>
              <a:buNone/>
            </a:pPr>
            <a:r>
              <a:rPr lang="ja-JP" altLang="en-US" sz="3600" dirty="0">
                <a:solidFill>
                  <a:schemeClr val="accent2"/>
                </a:solidFill>
              </a:rPr>
              <a:t>　→　像　をうまく作る</a:t>
            </a:r>
            <a:endParaRPr lang="ja-JP" altLang="en-US" sz="3600" dirty="0"/>
          </a:p>
          <a:p>
            <a:pPr eaLnBrk="1" hangingPunct="1">
              <a:spcBef>
                <a:spcPct val="0"/>
              </a:spcBef>
              <a:buFontTx/>
              <a:buNone/>
            </a:pPr>
            <a:endParaRPr lang="ja-JP" altLang="en-US" sz="2400" dirty="0"/>
          </a:p>
          <a:p>
            <a:pPr eaLnBrk="1" hangingPunct="1">
              <a:spcBef>
                <a:spcPct val="0"/>
              </a:spcBef>
              <a:buFontTx/>
              <a:buNone/>
            </a:pPr>
            <a:r>
              <a:rPr lang="ja-JP" altLang="en-US" sz="2400" dirty="0"/>
              <a:t>像とは、レンズや鏡などを使い、形を映し出しているもののこと</a:t>
            </a:r>
          </a:p>
          <a:p>
            <a:pPr eaLnBrk="1" hangingPunct="1">
              <a:spcBef>
                <a:spcPct val="0"/>
              </a:spcBef>
              <a:buFontTx/>
              <a:buNone/>
            </a:pPr>
            <a:endParaRPr lang="ja-JP" altLang="en-US" sz="2400" dirty="0"/>
          </a:p>
          <a:p>
            <a:pPr eaLnBrk="1" hangingPunct="1">
              <a:spcBef>
                <a:spcPct val="0"/>
              </a:spcBef>
              <a:buFontTx/>
              <a:buNone/>
            </a:pPr>
            <a:endParaRPr lang="ja-JP" altLang="en-US" sz="2400" dirty="0"/>
          </a:p>
          <a:p>
            <a:pPr eaLnBrk="1" hangingPunct="1">
              <a:spcBef>
                <a:spcPct val="0"/>
              </a:spcBef>
              <a:buFontTx/>
              <a:buNone/>
            </a:pPr>
            <a:endParaRPr lang="ja-JP" altLang="en-US" sz="2400" dirty="0"/>
          </a:p>
          <a:p>
            <a:pPr eaLnBrk="1" hangingPunct="1">
              <a:spcBef>
                <a:spcPct val="0"/>
              </a:spcBef>
              <a:buFontTx/>
              <a:buNone/>
            </a:pPr>
            <a:endParaRPr lang="ja-JP" altLang="en-US" sz="2400" dirty="0"/>
          </a:p>
          <a:p>
            <a:pPr eaLnBrk="1" hangingPunct="1">
              <a:spcBef>
                <a:spcPct val="0"/>
              </a:spcBef>
              <a:buFontTx/>
              <a:buNone/>
            </a:pPr>
            <a:endParaRPr lang="ja-JP" altLang="en-US" sz="2400" dirty="0"/>
          </a:p>
          <a:p>
            <a:pPr eaLnBrk="1" hangingPunct="1">
              <a:spcBef>
                <a:spcPct val="0"/>
              </a:spcBef>
              <a:buFontTx/>
              <a:buNone/>
            </a:pPr>
            <a:r>
              <a:rPr lang="ja-JP" altLang="en-US" sz="2400" dirty="0"/>
              <a:t>光が集まり、スクリーン（状のもの）に絵が出るもの</a:t>
            </a:r>
          </a:p>
          <a:p>
            <a:pPr eaLnBrk="1" hangingPunct="1">
              <a:spcBef>
                <a:spcPct val="0"/>
              </a:spcBef>
              <a:buFontTx/>
              <a:buNone/>
            </a:pPr>
            <a:r>
              <a:rPr lang="ja-JP" altLang="en-US" sz="2400" dirty="0"/>
              <a:t>　　→　実像</a:t>
            </a:r>
            <a:r>
              <a:rPr lang="ja-JP" altLang="en-US" sz="1800" dirty="0"/>
              <a:t>　</a:t>
            </a:r>
            <a:r>
              <a:rPr lang="en-US" altLang="ja-JP" sz="1800" dirty="0"/>
              <a:t>real image: figure shown on the screen by gathering the light</a:t>
            </a:r>
            <a:endParaRPr lang="ja-JP" altLang="en-US" sz="1800" dirty="0"/>
          </a:p>
          <a:p>
            <a:pPr eaLnBrk="1" hangingPunct="1">
              <a:spcBef>
                <a:spcPct val="50000"/>
              </a:spcBef>
              <a:buFontTx/>
              <a:buNone/>
            </a:pPr>
            <a:r>
              <a:rPr lang="ja-JP" altLang="en-US" sz="2400" dirty="0"/>
              <a:t>光線を逆向きに延長すると集まり、</a:t>
            </a:r>
          </a:p>
          <a:p>
            <a:pPr eaLnBrk="1" hangingPunct="1">
              <a:spcBef>
                <a:spcPct val="0"/>
              </a:spcBef>
              <a:buFontTx/>
              <a:buNone/>
            </a:pPr>
            <a:r>
              <a:rPr lang="ja-JP" altLang="en-US" sz="2400" dirty="0"/>
              <a:t>　まるでそこから光が発するように見えるもの</a:t>
            </a:r>
          </a:p>
          <a:p>
            <a:pPr eaLnBrk="1" hangingPunct="1">
              <a:spcBef>
                <a:spcPct val="0"/>
              </a:spcBef>
              <a:buFontTx/>
              <a:buNone/>
            </a:pPr>
            <a:r>
              <a:rPr lang="ja-JP" altLang="en-US" sz="2400" dirty="0"/>
              <a:t>　　→　虚像</a:t>
            </a:r>
            <a:r>
              <a:rPr lang="ja-JP" altLang="en-US" sz="1800" dirty="0"/>
              <a:t>　</a:t>
            </a:r>
            <a:r>
              <a:rPr lang="en-US" altLang="ja-JP" sz="1800" dirty="0"/>
              <a:t>false image: from where as if the light radiates</a:t>
            </a:r>
            <a:endParaRPr lang="ja-JP" altLang="en-US" sz="1800" dirty="0"/>
          </a:p>
        </p:txBody>
      </p:sp>
      <p:sp>
        <p:nvSpPr>
          <p:cNvPr id="55299" name="Oval 3"/>
          <p:cNvSpPr>
            <a:spLocks noChangeArrowheads="1"/>
          </p:cNvSpPr>
          <p:nvPr/>
        </p:nvSpPr>
        <p:spPr bwMode="auto">
          <a:xfrm>
            <a:off x="4343400" y="2743200"/>
            <a:ext cx="304800" cy="1447800"/>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55300" name="AutoShape 4"/>
          <p:cNvSpPr>
            <a:spLocks noChangeArrowheads="1"/>
          </p:cNvSpPr>
          <p:nvPr/>
        </p:nvSpPr>
        <p:spPr bwMode="auto">
          <a:xfrm>
            <a:off x="1066800" y="3048000"/>
            <a:ext cx="838200" cy="838200"/>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55301" name="AutoShape 5"/>
          <p:cNvSpPr>
            <a:spLocks noChangeArrowheads="1"/>
          </p:cNvSpPr>
          <p:nvPr/>
        </p:nvSpPr>
        <p:spPr bwMode="auto">
          <a:xfrm>
            <a:off x="6934200" y="3048000"/>
            <a:ext cx="838200" cy="838200"/>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55302" name="AutoShape 6"/>
          <p:cNvSpPr>
            <a:spLocks noChangeArrowheads="1"/>
          </p:cNvSpPr>
          <p:nvPr/>
        </p:nvSpPr>
        <p:spPr bwMode="auto">
          <a:xfrm>
            <a:off x="2362200" y="3352800"/>
            <a:ext cx="3886200" cy="228600"/>
          </a:xfrm>
          <a:prstGeom prst="rightArrow">
            <a:avLst>
              <a:gd name="adj1" fmla="val 50000"/>
              <a:gd name="adj2" fmla="val 4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0"/>
              </a:spcBef>
              <a:buFontTx/>
              <a:buNone/>
            </a:pPr>
            <a:endParaRPr lang="ja-JP" altLang="en-US" sz="2400" dirty="0"/>
          </a:p>
        </p:txBody>
      </p:sp>
      <p:sp>
        <p:nvSpPr>
          <p:cNvPr id="55303" name="Text Box 7"/>
          <p:cNvSpPr txBox="1">
            <a:spLocks noChangeArrowheads="1"/>
          </p:cNvSpPr>
          <p:nvPr/>
        </p:nvSpPr>
        <p:spPr bwMode="auto">
          <a:xfrm>
            <a:off x="1981200" y="3505200"/>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物</a:t>
            </a:r>
            <a:r>
              <a:rPr lang="en-US" altLang="ja-JP" sz="2400" dirty="0"/>
              <a:t>(</a:t>
            </a:r>
            <a:r>
              <a:rPr lang="ja-JP" altLang="en-US" sz="2400" dirty="0"/>
              <a:t>ぶつ</a:t>
            </a:r>
            <a:r>
              <a:rPr lang="en-US" altLang="ja-JP" sz="2400" dirty="0"/>
              <a:t>)</a:t>
            </a:r>
          </a:p>
          <a:p>
            <a:pPr eaLnBrk="1" hangingPunct="1">
              <a:spcBef>
                <a:spcPct val="0"/>
              </a:spcBef>
              <a:buFontTx/>
              <a:buNone/>
            </a:pPr>
            <a:r>
              <a:rPr lang="en-US" altLang="ja-JP" sz="2400" dirty="0"/>
              <a:t>(object)</a:t>
            </a:r>
          </a:p>
        </p:txBody>
      </p:sp>
      <p:sp>
        <p:nvSpPr>
          <p:cNvPr id="55304" name="Text Box 8"/>
          <p:cNvSpPr txBox="1">
            <a:spLocks noChangeArrowheads="1"/>
          </p:cNvSpPr>
          <p:nvPr/>
        </p:nvSpPr>
        <p:spPr bwMode="auto">
          <a:xfrm>
            <a:off x="3962400" y="3657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光学系</a:t>
            </a:r>
          </a:p>
        </p:txBody>
      </p:sp>
      <p:sp>
        <p:nvSpPr>
          <p:cNvPr id="55305" name="Text Box 9"/>
          <p:cNvSpPr txBox="1">
            <a:spLocks noChangeArrowheads="1"/>
          </p:cNvSpPr>
          <p:nvPr/>
        </p:nvSpPr>
        <p:spPr bwMode="auto">
          <a:xfrm>
            <a:off x="6019800" y="3810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像 </a:t>
            </a:r>
            <a:r>
              <a:rPr lang="en-US" altLang="ja-JP" sz="2400" dirty="0"/>
              <a:t>(image)</a:t>
            </a:r>
          </a:p>
        </p:txBody>
      </p:sp>
      <p:sp>
        <p:nvSpPr>
          <p:cNvPr id="55306" name="Text Box 10"/>
          <p:cNvSpPr txBox="1">
            <a:spLocks noChangeArrowheads="1"/>
          </p:cNvSpPr>
          <p:nvPr/>
        </p:nvSpPr>
        <p:spPr bwMode="auto">
          <a:xfrm>
            <a:off x="5486400" y="2895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（実像）</a:t>
            </a:r>
          </a:p>
        </p:txBody>
      </p:sp>
      <p:sp>
        <p:nvSpPr>
          <p:cNvPr id="55307" name="Text Box 11"/>
          <p:cNvSpPr txBox="1">
            <a:spLocks noChangeArrowheads="1"/>
          </p:cNvSpPr>
          <p:nvPr/>
        </p:nvSpPr>
        <p:spPr bwMode="auto">
          <a:xfrm>
            <a:off x="2819400" y="2895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（虚像）</a:t>
            </a:r>
          </a:p>
        </p:txBody>
      </p:sp>
      <p:sp>
        <p:nvSpPr>
          <p:cNvPr id="2" name="テキスト ボックス 1"/>
          <p:cNvSpPr txBox="1"/>
          <p:nvPr/>
        </p:nvSpPr>
        <p:spPr>
          <a:xfrm>
            <a:off x="643608" y="1525379"/>
            <a:ext cx="7128792" cy="338554"/>
          </a:xfrm>
          <a:prstGeom prst="rect">
            <a:avLst/>
          </a:prstGeom>
          <a:noFill/>
        </p:spPr>
        <p:txBody>
          <a:bodyPr wrap="square" rtlCol="0">
            <a:spAutoFit/>
          </a:bodyPr>
          <a:lstStyle/>
          <a:p>
            <a:r>
              <a:rPr kumimoji="1" lang="en-US" altLang="ja-JP" sz="1600" dirty="0"/>
              <a:t>To see the distant objects, to see them enlarged </a:t>
            </a:r>
            <a:r>
              <a:rPr kumimoji="1" lang="ja-JP" altLang="en-US" sz="1600" dirty="0"/>
              <a:t>→ </a:t>
            </a:r>
            <a:r>
              <a:rPr kumimoji="1" lang="en-US" altLang="ja-JP" sz="1600" dirty="0"/>
              <a:t>make the “image” well</a:t>
            </a:r>
            <a:endParaRPr kumimoji="1" lang="ja-JP" altLang="en-US" sz="1600" dirty="0"/>
          </a:p>
        </p:txBody>
      </p:sp>
      <p:sp>
        <p:nvSpPr>
          <p:cNvPr id="13" name="テキスト ボックス 12"/>
          <p:cNvSpPr txBox="1"/>
          <p:nvPr/>
        </p:nvSpPr>
        <p:spPr>
          <a:xfrm>
            <a:off x="655440" y="2316956"/>
            <a:ext cx="7128792" cy="338554"/>
          </a:xfrm>
          <a:prstGeom prst="rect">
            <a:avLst/>
          </a:prstGeom>
          <a:noFill/>
        </p:spPr>
        <p:txBody>
          <a:bodyPr wrap="square" rtlCol="0">
            <a:spAutoFit/>
          </a:bodyPr>
          <a:lstStyle/>
          <a:p>
            <a:r>
              <a:rPr kumimoji="1" lang="en-US" altLang="ja-JP" sz="1600" dirty="0"/>
              <a:t>Image: using a lens or a mirror, figures of the objects are captured</a:t>
            </a:r>
            <a:endParaRPr kumimoji="1" lang="ja-JP" altLang="en-US" sz="1600" dirty="0"/>
          </a:p>
        </p:txBody>
      </p:sp>
      <p:sp>
        <p:nvSpPr>
          <p:cNvPr id="3" name="テキスト ボックス 2"/>
          <p:cNvSpPr txBox="1"/>
          <p:nvPr/>
        </p:nvSpPr>
        <p:spPr>
          <a:xfrm>
            <a:off x="3911600" y="2743200"/>
            <a:ext cx="1270000" cy="307777"/>
          </a:xfrm>
          <a:prstGeom prst="rect">
            <a:avLst/>
          </a:prstGeom>
          <a:noFill/>
        </p:spPr>
        <p:txBody>
          <a:bodyPr wrap="square" rtlCol="0">
            <a:spAutoFit/>
          </a:bodyPr>
          <a:lstStyle/>
          <a:p>
            <a:r>
              <a:rPr lang="en-US" altLang="ja-JP" sz="1400" dirty="0"/>
              <a:t>o</a:t>
            </a:r>
            <a:r>
              <a:rPr kumimoji="1" lang="en-US" altLang="ja-JP" sz="1400" dirty="0"/>
              <a:t>ptical device</a:t>
            </a:r>
            <a:endParaRPr kumimoji="1" lang="ja-JP" altLang="en-US" sz="1400" dirty="0"/>
          </a:p>
        </p:txBody>
      </p:sp>
      <p:sp>
        <p:nvSpPr>
          <p:cNvPr id="4" name="テキスト ボックス 3"/>
          <p:cNvSpPr txBox="1"/>
          <p:nvPr/>
        </p:nvSpPr>
        <p:spPr>
          <a:xfrm>
            <a:off x="2202738" y="2614611"/>
            <a:ext cx="1364476" cy="369332"/>
          </a:xfrm>
          <a:prstGeom prst="rect">
            <a:avLst/>
          </a:prstGeom>
          <a:noFill/>
        </p:spPr>
        <p:txBody>
          <a:bodyPr wrap="none" rtlCol="0">
            <a:spAutoFit/>
          </a:bodyPr>
          <a:lstStyle/>
          <a:p>
            <a:r>
              <a:rPr lang="en-US" altLang="ja-JP" sz="1800" dirty="0"/>
              <a:t>f</a:t>
            </a:r>
            <a:r>
              <a:rPr kumimoji="1" lang="en-US" altLang="ja-JP" sz="1800" dirty="0"/>
              <a:t>alse image</a:t>
            </a:r>
            <a:endParaRPr kumimoji="1" lang="ja-JP" altLang="en-US" sz="1800" dirty="0"/>
          </a:p>
        </p:txBody>
      </p:sp>
      <p:sp>
        <p:nvSpPr>
          <p:cNvPr id="16" name="テキスト ボックス 15"/>
          <p:cNvSpPr txBox="1"/>
          <p:nvPr/>
        </p:nvSpPr>
        <p:spPr>
          <a:xfrm>
            <a:off x="5715000" y="2641600"/>
            <a:ext cx="1261884" cy="369332"/>
          </a:xfrm>
          <a:prstGeom prst="rect">
            <a:avLst/>
          </a:prstGeom>
          <a:noFill/>
        </p:spPr>
        <p:txBody>
          <a:bodyPr wrap="none" rtlCol="0">
            <a:spAutoFit/>
          </a:bodyPr>
          <a:lstStyle/>
          <a:p>
            <a:r>
              <a:rPr lang="en-US" altLang="ja-JP" sz="1800" dirty="0"/>
              <a:t>real</a:t>
            </a:r>
            <a:r>
              <a:rPr kumimoji="1" lang="en-US" altLang="ja-JP" sz="1800" dirty="0"/>
              <a:t> image</a:t>
            </a:r>
            <a:endParaRPr kumimoji="1" lang="ja-JP"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28613" y="3048000"/>
            <a:ext cx="820382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眼球も、小さいが望遠鏡である：</a:t>
            </a:r>
          </a:p>
          <a:p>
            <a:pPr eaLnBrk="1" hangingPunct="1">
              <a:spcBef>
                <a:spcPct val="0"/>
              </a:spcBef>
              <a:buFontTx/>
              <a:buNone/>
            </a:pPr>
            <a:r>
              <a:rPr lang="ja-JP" altLang="en-US" sz="2800" dirty="0">
                <a:solidFill>
                  <a:srgbClr val="FF0000"/>
                </a:solidFill>
              </a:rPr>
              <a:t>人間に見えるからには、網膜に実像が結像されている。</a:t>
            </a:r>
            <a:endParaRPr lang="en-US" altLang="ja-JP" sz="2800" dirty="0">
              <a:solidFill>
                <a:srgbClr val="FF0000"/>
              </a:solidFill>
            </a:endParaRPr>
          </a:p>
          <a:p>
            <a:pPr eaLnBrk="1" hangingPunct="1">
              <a:spcBef>
                <a:spcPct val="0"/>
              </a:spcBef>
              <a:buFontTx/>
              <a:buNone/>
            </a:pPr>
            <a:r>
              <a:rPr lang="en-US" altLang="ja-JP" sz="1600" dirty="0"/>
              <a:t>The human eye is a small telescope.</a:t>
            </a:r>
          </a:p>
          <a:p>
            <a:pPr eaLnBrk="1" hangingPunct="1">
              <a:spcBef>
                <a:spcPct val="0"/>
              </a:spcBef>
              <a:buFontTx/>
              <a:buNone/>
            </a:pPr>
            <a:r>
              <a:rPr lang="en-US" altLang="ja-JP" sz="1600" dirty="0"/>
              <a:t>Since we recognize the image, the real image is focused on the retina.</a:t>
            </a:r>
            <a:endParaRPr lang="ja-JP" altLang="en-US" sz="1600" dirty="0"/>
          </a:p>
          <a:p>
            <a:pPr eaLnBrk="1" hangingPunct="1">
              <a:spcBef>
                <a:spcPct val="0"/>
              </a:spcBef>
              <a:buFontTx/>
              <a:buNone/>
            </a:pPr>
            <a:endParaRPr lang="ja-JP" altLang="en-US" sz="2400" dirty="0"/>
          </a:p>
          <a:p>
            <a:pPr eaLnBrk="1" hangingPunct="1">
              <a:spcBef>
                <a:spcPct val="0"/>
              </a:spcBef>
              <a:buFontTx/>
              <a:buNone/>
            </a:pPr>
            <a:r>
              <a:rPr lang="ja-JP" altLang="en-US" sz="2000" dirty="0"/>
              <a:t>スクリーン上の実像であっても、虚像と考えるものであっても、</a:t>
            </a:r>
          </a:p>
          <a:p>
            <a:pPr eaLnBrk="1" hangingPunct="1">
              <a:spcBef>
                <a:spcPct val="0"/>
              </a:spcBef>
              <a:buFontTx/>
              <a:buNone/>
            </a:pPr>
            <a:r>
              <a:rPr lang="ja-JP" altLang="en-US" sz="2000" dirty="0"/>
              <a:t>最終的には、眼球で結像して（そして脳で処理して）「見えた」と感じる。</a:t>
            </a:r>
            <a:endParaRPr lang="en-US" altLang="ja-JP" sz="2000" dirty="0"/>
          </a:p>
          <a:p>
            <a:pPr eaLnBrk="1" hangingPunct="1">
              <a:spcBef>
                <a:spcPct val="0"/>
              </a:spcBef>
              <a:buFontTx/>
              <a:buNone/>
            </a:pPr>
            <a:r>
              <a:rPr lang="en-US" altLang="ja-JP" sz="1600" dirty="0"/>
              <a:t>Whether it is the real image on the screen or it is what we consider as the false image, we see it by focusing the light on our retina.</a:t>
            </a:r>
            <a:endParaRPr lang="ja-JP" altLang="en-US" sz="1600" dirty="0"/>
          </a:p>
        </p:txBody>
      </p:sp>
      <p:sp>
        <p:nvSpPr>
          <p:cNvPr id="56323" name="Text Box 3"/>
          <p:cNvSpPr txBox="1">
            <a:spLocks noChangeArrowheads="1"/>
          </p:cNvSpPr>
          <p:nvPr/>
        </p:nvSpPr>
        <p:spPr bwMode="auto">
          <a:xfrm>
            <a:off x="539552" y="620688"/>
            <a:ext cx="77724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望遠鏡は、はるか遠くの天体の像（実像）を手元に作り出し、それをじっくり、また細かく観察（眼視、あるいは写真撮影）するように工夫したものである。</a:t>
            </a:r>
            <a:endParaRPr lang="en-US" altLang="ja-JP" sz="2800" dirty="0"/>
          </a:p>
          <a:p>
            <a:pPr eaLnBrk="1" hangingPunct="1">
              <a:spcBef>
                <a:spcPct val="50000"/>
              </a:spcBef>
              <a:buFontTx/>
              <a:buNone/>
            </a:pPr>
            <a:r>
              <a:rPr lang="en-US" altLang="ja-JP" sz="1600" dirty="0"/>
              <a:t>A telescope is the devise that can make the real image of the distant object at hand. We can observe the image by looking at it directly or taking photos.</a:t>
            </a:r>
            <a:endParaRPr lang="ja-JP"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1024"/>
          <p:cNvGraphicFramePr>
            <a:graphicFrameLocks noChangeAspect="1"/>
          </p:cNvGraphicFramePr>
          <p:nvPr>
            <p:extLst>
              <p:ext uri="{D42A27DB-BD31-4B8C-83A1-F6EECF244321}">
                <p14:modId xmlns:p14="http://schemas.microsoft.com/office/powerpoint/2010/main" val="4176942215"/>
              </p:ext>
            </p:extLst>
          </p:nvPr>
        </p:nvGraphicFramePr>
        <p:xfrm>
          <a:off x="430213" y="685800"/>
          <a:ext cx="4294187" cy="3219450"/>
        </p:xfrm>
        <a:graphic>
          <a:graphicData uri="http://schemas.openxmlformats.org/presentationml/2006/ole">
            <mc:AlternateContent xmlns:mc="http://schemas.openxmlformats.org/markup-compatibility/2006">
              <mc:Choice xmlns:v="urn:schemas-microsoft-com:vml" Requires="v">
                <p:oleObj spid="_x0000_s57548" name="文書" r:id="rId4" imgW="2145792" imgH="1609344" progId="Word.Document.8">
                  <p:embed/>
                </p:oleObj>
              </mc:Choice>
              <mc:Fallback>
                <p:oleObj name="文書" r:id="rId4" imgW="2145792" imgH="1609344"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13" y="685800"/>
                        <a:ext cx="4294187" cy="321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347" name="Object 1025"/>
          <p:cNvGraphicFramePr>
            <a:graphicFrameLocks noChangeAspect="1"/>
          </p:cNvGraphicFramePr>
          <p:nvPr/>
        </p:nvGraphicFramePr>
        <p:xfrm>
          <a:off x="4991100" y="2427288"/>
          <a:ext cx="3390900" cy="3897312"/>
        </p:xfrm>
        <a:graphic>
          <a:graphicData uri="http://schemas.openxmlformats.org/presentationml/2006/ole">
            <mc:AlternateContent xmlns:mc="http://schemas.openxmlformats.org/markup-compatibility/2006">
              <mc:Choice xmlns:v="urn:schemas-microsoft-com:vml" Requires="v">
                <p:oleObj spid="_x0000_s57549" name="文書" r:id="rId6" imgW="2261616" imgH="2599944" progId="Word.Document.8">
                  <p:embed/>
                </p:oleObj>
              </mc:Choice>
              <mc:Fallback>
                <p:oleObj name="文書" r:id="rId6" imgW="2261616" imgH="2599944" progId="Word.Document.8">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0" y="2427288"/>
                        <a:ext cx="3390900" cy="3897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348" name="Text Box 4"/>
          <p:cNvSpPr txBox="1">
            <a:spLocks noChangeArrowheads="1"/>
          </p:cNvSpPr>
          <p:nvPr/>
        </p:nvSpPr>
        <p:spPr bwMode="auto">
          <a:xfrm>
            <a:off x="4800600" y="533400"/>
            <a:ext cx="3962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400" dirty="0"/>
              <a:t>凹面鏡を使った、鉛筆の実像</a:t>
            </a:r>
            <a:endParaRPr lang="en-US" altLang="ja-JP" sz="2400" dirty="0"/>
          </a:p>
          <a:p>
            <a:pPr eaLnBrk="1" hangingPunct="1">
              <a:spcBef>
                <a:spcPct val="50000"/>
              </a:spcBef>
              <a:buFontTx/>
              <a:buNone/>
            </a:pPr>
            <a:r>
              <a:rPr lang="en-US" altLang="ja-JP" sz="2400" dirty="0"/>
              <a:t>The real image of a pencil using a concave mirror</a:t>
            </a:r>
            <a:endParaRPr lang="ja-JP" altLang="en-US" sz="2400" dirty="0"/>
          </a:p>
        </p:txBody>
      </p:sp>
      <p:sp>
        <p:nvSpPr>
          <p:cNvPr id="57349" name="Text Box 5"/>
          <p:cNvSpPr txBox="1">
            <a:spLocks noChangeArrowheads="1"/>
          </p:cNvSpPr>
          <p:nvPr/>
        </p:nvSpPr>
        <p:spPr bwMode="auto">
          <a:xfrm>
            <a:off x="119670" y="5805264"/>
            <a:ext cx="491527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600" dirty="0"/>
              <a:t>国立天文台、室井氏の資料より（この章の図で多数）</a:t>
            </a:r>
            <a:endParaRPr lang="en-US" altLang="ja-JP" sz="1600" dirty="0"/>
          </a:p>
          <a:p>
            <a:pPr eaLnBrk="1" hangingPunct="1">
              <a:spcBef>
                <a:spcPct val="50000"/>
              </a:spcBef>
              <a:buFontTx/>
              <a:buNone/>
            </a:pPr>
            <a:r>
              <a:rPr lang="en-US" altLang="ja-JP" sz="1200" dirty="0"/>
              <a:t>Courtesy of Ms. Muroi of National Astronomical Observatory of Japan (many figures in this chapter)</a:t>
            </a:r>
            <a:endParaRPr lang="ja-JP" altLang="en-US" sz="1200" dirty="0"/>
          </a:p>
        </p:txBody>
      </p:sp>
      <p:sp>
        <p:nvSpPr>
          <p:cNvPr id="2" name="テキスト ボックス 1"/>
          <p:cNvSpPr txBox="1"/>
          <p:nvPr/>
        </p:nvSpPr>
        <p:spPr>
          <a:xfrm>
            <a:off x="6228184" y="6202027"/>
            <a:ext cx="2534816" cy="461665"/>
          </a:xfrm>
          <a:prstGeom prst="rect">
            <a:avLst/>
          </a:prstGeom>
          <a:noFill/>
        </p:spPr>
        <p:txBody>
          <a:bodyPr wrap="square" rtlCol="0">
            <a:spAutoFit/>
          </a:bodyPr>
          <a:lstStyle/>
          <a:p>
            <a:r>
              <a:rPr lang="en-US" altLang="ja-JP" dirty="0"/>
              <a:t>c</a:t>
            </a:r>
            <a:r>
              <a:rPr kumimoji="1" lang="en-US" altLang="ja-JP" dirty="0"/>
              <a:t>oncave mirror</a:t>
            </a:r>
            <a:endParaRPr kumimoji="1" lang="ja-JP" altLang="en-US" dirty="0"/>
          </a:p>
        </p:txBody>
      </p:sp>
      <p:sp>
        <p:nvSpPr>
          <p:cNvPr id="3" name="テキスト ボックス 2"/>
          <p:cNvSpPr txBox="1"/>
          <p:nvPr/>
        </p:nvSpPr>
        <p:spPr>
          <a:xfrm>
            <a:off x="6781800" y="2636912"/>
            <a:ext cx="1624163" cy="461665"/>
          </a:xfrm>
          <a:prstGeom prst="rect">
            <a:avLst/>
          </a:prstGeom>
          <a:noFill/>
        </p:spPr>
        <p:txBody>
          <a:bodyPr wrap="none" rtlCol="0">
            <a:spAutoFit/>
          </a:bodyPr>
          <a:lstStyle/>
          <a:p>
            <a:r>
              <a:rPr lang="en-US" altLang="ja-JP" dirty="0"/>
              <a:t>r</a:t>
            </a:r>
            <a:r>
              <a:rPr kumimoji="1" lang="en-US" altLang="ja-JP" dirty="0"/>
              <a:t>eal image</a:t>
            </a:r>
            <a:endParaRPr kumimoji="1" lang="ja-JP" altLang="en-US" dirty="0"/>
          </a:p>
        </p:txBody>
      </p:sp>
      <p:sp>
        <p:nvSpPr>
          <p:cNvPr id="4" name="テキスト ボックス 3"/>
          <p:cNvSpPr txBox="1"/>
          <p:nvPr/>
        </p:nvSpPr>
        <p:spPr>
          <a:xfrm>
            <a:off x="5220072" y="2088196"/>
            <a:ext cx="1007007" cy="461665"/>
          </a:xfrm>
          <a:prstGeom prst="rect">
            <a:avLst/>
          </a:prstGeom>
          <a:noFill/>
        </p:spPr>
        <p:txBody>
          <a:bodyPr wrap="none" rtlCol="0">
            <a:spAutoFit/>
          </a:bodyPr>
          <a:lstStyle/>
          <a:p>
            <a:r>
              <a:rPr kumimoji="1" lang="en-US" altLang="ja-JP" dirty="0"/>
              <a:t>object</a:t>
            </a:r>
            <a:endParaRPr kumimoji="1" lang="ja-JP" altLang="en-US" dirty="0"/>
          </a:p>
        </p:txBody>
      </p:sp>
      <p:sp>
        <p:nvSpPr>
          <p:cNvPr id="5" name="テキスト ボックス 4"/>
          <p:cNvSpPr txBox="1"/>
          <p:nvPr/>
        </p:nvSpPr>
        <p:spPr>
          <a:xfrm>
            <a:off x="2699792" y="611746"/>
            <a:ext cx="1224136" cy="461665"/>
          </a:xfrm>
          <a:prstGeom prst="rect">
            <a:avLst/>
          </a:prstGeom>
          <a:noFill/>
        </p:spPr>
        <p:txBody>
          <a:bodyPr wrap="square" rtlCol="0">
            <a:spAutoFit/>
          </a:bodyPr>
          <a:lstStyle/>
          <a:p>
            <a:r>
              <a:rPr kumimoji="1" lang="en-US" altLang="ja-JP" dirty="0">
                <a:solidFill>
                  <a:schemeClr val="bg1"/>
                </a:solidFill>
              </a:rPr>
              <a:t>pencil</a:t>
            </a:r>
            <a:endParaRPr kumimoji="1" lang="ja-JP" altLang="en-US" dirty="0">
              <a:solidFill>
                <a:schemeClr val="bg1"/>
              </a:solidFill>
            </a:endParaRPr>
          </a:p>
        </p:txBody>
      </p:sp>
      <p:sp>
        <p:nvSpPr>
          <p:cNvPr id="9" name="テキスト ボックス 8"/>
          <p:cNvSpPr txBox="1"/>
          <p:nvPr/>
        </p:nvSpPr>
        <p:spPr>
          <a:xfrm>
            <a:off x="3251017" y="2011789"/>
            <a:ext cx="1118220" cy="830997"/>
          </a:xfrm>
          <a:prstGeom prst="rect">
            <a:avLst/>
          </a:prstGeom>
          <a:noFill/>
        </p:spPr>
        <p:txBody>
          <a:bodyPr wrap="square" rtlCol="0">
            <a:spAutoFit/>
          </a:bodyPr>
          <a:lstStyle/>
          <a:p>
            <a:r>
              <a:rPr lang="en-US" altLang="ja-JP" dirty="0">
                <a:solidFill>
                  <a:schemeClr val="bg1"/>
                </a:solidFill>
              </a:rPr>
              <a:t>r</a:t>
            </a:r>
            <a:r>
              <a:rPr kumimoji="1" lang="en-US" altLang="ja-JP" dirty="0">
                <a:solidFill>
                  <a:schemeClr val="bg1"/>
                </a:solidFill>
              </a:rPr>
              <a:t>eal image</a:t>
            </a:r>
            <a:endParaRPr kumimoji="1" lang="ja-JP" alt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1024"/>
          <p:cNvGraphicFramePr>
            <a:graphicFrameLocks noChangeAspect="1"/>
          </p:cNvGraphicFramePr>
          <p:nvPr>
            <p:extLst>
              <p:ext uri="{D42A27DB-BD31-4B8C-83A1-F6EECF244321}">
                <p14:modId xmlns:p14="http://schemas.microsoft.com/office/powerpoint/2010/main" val="983769908"/>
              </p:ext>
            </p:extLst>
          </p:nvPr>
        </p:nvGraphicFramePr>
        <p:xfrm>
          <a:off x="609600" y="44624"/>
          <a:ext cx="4962525" cy="3717925"/>
        </p:xfrm>
        <a:graphic>
          <a:graphicData uri="http://schemas.openxmlformats.org/presentationml/2006/ole">
            <mc:AlternateContent xmlns:mc="http://schemas.openxmlformats.org/markup-compatibility/2006">
              <mc:Choice xmlns:v="urn:schemas-microsoft-com:vml" Requires="v">
                <p:oleObj spid="_x0000_s58472" name="文書" r:id="rId4" imgW="1981200" imgH="1484376" progId="Word.Document.8">
                  <p:embed/>
                </p:oleObj>
              </mc:Choice>
              <mc:Fallback>
                <p:oleObj name="文書" r:id="rId4" imgW="1981200" imgH="1484376"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624"/>
                        <a:ext cx="4962525" cy="371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71" name="Text Box 3"/>
          <p:cNvSpPr txBox="1">
            <a:spLocks noChangeArrowheads="1"/>
          </p:cNvSpPr>
          <p:nvPr/>
        </p:nvSpPr>
        <p:spPr bwMode="auto">
          <a:xfrm>
            <a:off x="5562600" y="44624"/>
            <a:ext cx="320040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t>凸レンズによる実像</a:t>
            </a:r>
          </a:p>
          <a:p>
            <a:pPr eaLnBrk="1" hangingPunct="1">
              <a:spcBef>
                <a:spcPct val="50000"/>
              </a:spcBef>
              <a:buFontTx/>
              <a:buNone/>
            </a:pPr>
            <a:r>
              <a:rPr lang="ja-JP" altLang="en-US" sz="2800" dirty="0"/>
              <a:t>（倒立像）</a:t>
            </a:r>
            <a:endParaRPr lang="en-US" altLang="ja-JP" sz="2800" dirty="0"/>
          </a:p>
          <a:p>
            <a:pPr eaLnBrk="1" hangingPunct="1">
              <a:spcBef>
                <a:spcPct val="50000"/>
              </a:spcBef>
              <a:buFontTx/>
              <a:buNone/>
            </a:pPr>
            <a:r>
              <a:rPr lang="en-US" altLang="ja-JP" sz="2800" dirty="0"/>
              <a:t>The real image by a convex lens</a:t>
            </a:r>
          </a:p>
          <a:p>
            <a:pPr eaLnBrk="1" hangingPunct="1">
              <a:spcBef>
                <a:spcPct val="50000"/>
              </a:spcBef>
              <a:buFontTx/>
              <a:buNone/>
            </a:pPr>
            <a:r>
              <a:rPr lang="en-US" altLang="ja-JP" sz="1600" dirty="0"/>
              <a:t>(inverted image)</a:t>
            </a:r>
          </a:p>
          <a:p>
            <a:pPr eaLnBrk="1" hangingPunct="1">
              <a:spcBef>
                <a:spcPct val="50000"/>
              </a:spcBef>
              <a:buFontTx/>
              <a:buNone/>
            </a:pPr>
            <a:r>
              <a:rPr lang="en-US" altLang="ja-JP" sz="1600" dirty="0"/>
              <a:t>flipped in both up-down, right-left</a:t>
            </a:r>
            <a:endParaRPr lang="ja-JP" altLang="en-US" sz="1600" dirty="0"/>
          </a:p>
        </p:txBody>
      </p:sp>
      <p:sp>
        <p:nvSpPr>
          <p:cNvPr id="58372" name="Text Box 4"/>
          <p:cNvSpPr txBox="1">
            <a:spLocks noChangeArrowheads="1"/>
          </p:cNvSpPr>
          <p:nvPr/>
        </p:nvSpPr>
        <p:spPr bwMode="auto">
          <a:xfrm>
            <a:off x="533400" y="3762549"/>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2800" dirty="0">
                <a:solidFill>
                  <a:srgbClr val="FF0000"/>
                </a:solidFill>
              </a:rPr>
              <a:t>凹面鏡や凸レンズを使うと、実像を結ぶことができる。</a:t>
            </a:r>
            <a:endParaRPr lang="en-US" altLang="ja-JP" sz="2800" dirty="0">
              <a:solidFill>
                <a:srgbClr val="FF0000"/>
              </a:solidFill>
            </a:endParaRPr>
          </a:p>
          <a:p>
            <a:pPr eaLnBrk="1" hangingPunct="1">
              <a:spcBef>
                <a:spcPts val="0"/>
              </a:spcBef>
              <a:buFontTx/>
              <a:buNone/>
            </a:pPr>
            <a:r>
              <a:rPr lang="en-US" altLang="ja-JP" sz="2000" dirty="0"/>
              <a:t>We obtain the real image using a concave mirror or a convex lens.</a:t>
            </a:r>
            <a:endParaRPr lang="ja-JP" altLang="en-US" sz="2000" dirty="0"/>
          </a:p>
          <a:p>
            <a:pPr eaLnBrk="1" hangingPunct="1">
              <a:spcBef>
                <a:spcPct val="50000"/>
              </a:spcBef>
              <a:buFontTx/>
              <a:buNone/>
            </a:pPr>
            <a:r>
              <a:rPr lang="ja-JP" altLang="en-US" sz="2400" dirty="0"/>
              <a:t>倒立なのは、慣れればなんてことありません。</a:t>
            </a:r>
            <a:endParaRPr lang="en-US" altLang="ja-JP" sz="2400" dirty="0"/>
          </a:p>
          <a:p>
            <a:pPr eaLnBrk="1" hangingPunct="1">
              <a:spcBef>
                <a:spcPts val="0"/>
              </a:spcBef>
              <a:buFontTx/>
              <a:buNone/>
            </a:pPr>
            <a:r>
              <a:rPr lang="en-US" altLang="ja-JP" sz="1600" dirty="0"/>
              <a:t>Being inverted is not a serious problem.</a:t>
            </a:r>
          </a:p>
          <a:p>
            <a:pPr eaLnBrk="1" hangingPunct="1">
              <a:spcBef>
                <a:spcPts val="0"/>
              </a:spcBef>
              <a:buFontTx/>
              <a:buNone/>
            </a:pPr>
            <a:r>
              <a:rPr lang="en-US" altLang="ja-JP" sz="1600" dirty="0"/>
              <a:t>In fact, the images focused on our eyes through the crystalline lens are actually flipped. Our brains process them “de-flipped.”</a:t>
            </a:r>
            <a:endParaRPr lang="ja-JP" altLang="en-US" sz="1600" dirty="0"/>
          </a:p>
          <a:p>
            <a:pPr eaLnBrk="1" hangingPunct="1">
              <a:spcBef>
                <a:spcPct val="50000"/>
              </a:spcBef>
              <a:buFontTx/>
              <a:buNone/>
            </a:pPr>
            <a:r>
              <a:rPr lang="ja-JP" altLang="en-US" sz="2400" dirty="0"/>
              <a:t>実は私たちの眼球でも、水晶体（凸レンズ）が網膜に造る像は、倒立実像です（正立と、脳が「処理」）。</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1024"/>
          <p:cNvGraphicFramePr>
            <a:graphicFrameLocks noChangeAspect="1"/>
          </p:cNvGraphicFramePr>
          <p:nvPr>
            <p:extLst>
              <p:ext uri="{D42A27DB-BD31-4B8C-83A1-F6EECF244321}">
                <p14:modId xmlns:p14="http://schemas.microsoft.com/office/powerpoint/2010/main" val="2449352721"/>
              </p:ext>
            </p:extLst>
          </p:nvPr>
        </p:nvGraphicFramePr>
        <p:xfrm>
          <a:off x="76200" y="44624"/>
          <a:ext cx="8918575" cy="3392488"/>
        </p:xfrm>
        <a:graphic>
          <a:graphicData uri="http://schemas.openxmlformats.org/presentationml/2006/ole">
            <mc:AlternateContent xmlns:mc="http://schemas.openxmlformats.org/markup-compatibility/2006">
              <mc:Choice xmlns:v="urn:schemas-microsoft-com:vml" Requires="v">
                <p:oleObj spid="_x0000_s59496" name="文書" r:id="rId4" imgW="2971800" imgH="1130808" progId="Word.Document.8">
                  <p:embed/>
                </p:oleObj>
              </mc:Choice>
              <mc:Fallback>
                <p:oleObj name="文書" r:id="rId4" imgW="2971800" imgH="1130808" progId="Word.Document.8">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4624"/>
                        <a:ext cx="8918575" cy="3392488"/>
                      </a:xfrm>
                      <a:prstGeom prst="rect">
                        <a:avLst/>
                      </a:prstGeom>
                      <a:noFill/>
                      <a:ln>
                        <a:noFill/>
                      </a:ln>
                      <a:effectLst/>
                      <a:extLst/>
                    </p:spPr>
                  </p:pic>
                </p:oleObj>
              </mc:Fallback>
            </mc:AlternateContent>
          </a:graphicData>
        </a:graphic>
      </p:graphicFrame>
      <p:sp>
        <p:nvSpPr>
          <p:cNvPr id="59395" name="Text Box 3"/>
          <p:cNvSpPr txBox="1">
            <a:spLocks noChangeArrowheads="1"/>
          </p:cNvSpPr>
          <p:nvPr/>
        </p:nvSpPr>
        <p:spPr bwMode="auto">
          <a:xfrm>
            <a:off x="251520" y="3429000"/>
            <a:ext cx="8669263" cy="333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pitchFamily="84" charset="-128"/>
              </a:defRPr>
            </a:lvl1pPr>
            <a:lvl2pPr marL="742950" indent="-285750" eaLnBrk="0" hangingPunct="0">
              <a:spcBef>
                <a:spcPct val="20000"/>
              </a:spcBef>
              <a:buChar char="–"/>
              <a:defRPr kumimoji="1" sz="2800">
                <a:solidFill>
                  <a:schemeClr val="tx1"/>
                </a:solidFill>
                <a:latin typeface="Arial" charset="0"/>
                <a:ea typeface="ＭＳ Ｐゴシック" pitchFamily="84" charset="-128"/>
              </a:defRPr>
            </a:lvl2pPr>
            <a:lvl3pPr marL="1143000" indent="-228600" eaLnBrk="0" hangingPunct="0">
              <a:spcBef>
                <a:spcPct val="20000"/>
              </a:spcBef>
              <a:buChar char="•"/>
              <a:defRPr kumimoji="1" sz="2400">
                <a:solidFill>
                  <a:schemeClr val="tx1"/>
                </a:solidFill>
                <a:latin typeface="Arial" charset="0"/>
                <a:ea typeface="ＭＳ Ｐゴシック" pitchFamily="84" charset="-128"/>
              </a:defRPr>
            </a:lvl3pPr>
            <a:lvl4pPr marL="1600200" indent="-228600" eaLnBrk="0" hangingPunct="0">
              <a:spcBef>
                <a:spcPct val="20000"/>
              </a:spcBef>
              <a:buChar char="–"/>
              <a:defRPr kumimoji="1" sz="2000">
                <a:solidFill>
                  <a:schemeClr val="tx1"/>
                </a:solidFill>
                <a:latin typeface="Arial" charset="0"/>
                <a:ea typeface="ＭＳ Ｐゴシック" pitchFamily="84" charset="-128"/>
              </a:defRPr>
            </a:lvl4pPr>
            <a:lvl5pPr marL="2057400" indent="-228600" eaLnBrk="0" hangingPunct="0">
              <a:spcBef>
                <a:spcPct val="20000"/>
              </a:spcBef>
              <a:buChar char="»"/>
              <a:defRPr kumimoji="1" sz="2000">
                <a:solidFill>
                  <a:schemeClr val="tx1"/>
                </a:solidFill>
                <a:latin typeface="Arial" charset="0"/>
                <a:ea typeface="ＭＳ Ｐゴシック" pitchFamily="84"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84" charset="-128"/>
              </a:defRPr>
            </a:lvl9pPr>
          </a:lstStyle>
          <a:p>
            <a:pPr eaLnBrk="1" hangingPunct="1">
              <a:spcBef>
                <a:spcPct val="50000"/>
              </a:spcBef>
              <a:buFontTx/>
              <a:buNone/>
            </a:pPr>
            <a:r>
              <a:rPr lang="ja-JP" altLang="en-US" sz="1800" dirty="0"/>
              <a:t>無限遠（と考えてよい）対象からの光は、平行光線と見なせる。</a:t>
            </a:r>
          </a:p>
          <a:p>
            <a:pPr eaLnBrk="1" hangingPunct="1">
              <a:spcBef>
                <a:spcPct val="0"/>
              </a:spcBef>
              <a:buFontTx/>
              <a:buNone/>
            </a:pPr>
            <a:r>
              <a:rPr lang="ja-JP" altLang="en-US" sz="1800" dirty="0"/>
              <a:t>凸レンズに通すと、そのレンズの焦点距離だけ離れた位置（焦点</a:t>
            </a:r>
            <a:r>
              <a:rPr lang="en-US" altLang="ja-JP" sz="1800" dirty="0"/>
              <a:t>[</a:t>
            </a:r>
            <a:r>
              <a:rPr lang="ja-JP" altLang="en-US" sz="1800" dirty="0"/>
              <a:t>面</a:t>
            </a:r>
            <a:r>
              <a:rPr lang="en-US" altLang="ja-JP" sz="1800" dirty="0"/>
              <a:t>]</a:t>
            </a:r>
            <a:r>
              <a:rPr lang="ja-JP" altLang="en-US" sz="1800" dirty="0"/>
              <a:t>）</a:t>
            </a:r>
          </a:p>
          <a:p>
            <a:pPr eaLnBrk="1" hangingPunct="1">
              <a:spcBef>
                <a:spcPct val="0"/>
              </a:spcBef>
              <a:buFontTx/>
              <a:buNone/>
            </a:pPr>
            <a:r>
              <a:rPr lang="ja-JP" altLang="en-US" sz="1800" dirty="0"/>
              <a:t>に、実像を結ぶ。このようにして、</a:t>
            </a:r>
            <a:r>
              <a:rPr lang="ja-JP" altLang="en-US" sz="1800" dirty="0">
                <a:solidFill>
                  <a:srgbClr val="FF0000"/>
                </a:solidFill>
              </a:rPr>
              <a:t>天体を「手元に」もってくる</a:t>
            </a:r>
            <a:r>
              <a:rPr lang="ja-JP" altLang="en-US" sz="1800" dirty="0"/>
              <a:t>。</a:t>
            </a:r>
            <a:endParaRPr lang="en-US" altLang="ja-JP" sz="1800" dirty="0"/>
          </a:p>
          <a:p>
            <a:pPr eaLnBrk="1" hangingPunct="1">
              <a:spcBef>
                <a:spcPct val="0"/>
              </a:spcBef>
              <a:buFontTx/>
              <a:buNone/>
            </a:pPr>
            <a:r>
              <a:rPr lang="en-US" altLang="ja-JP" sz="1600" dirty="0"/>
              <a:t>From the object at the infinity (we can think it is) distance, the rays of light come in parallel. Through the convex lens, the real image appears on the focal. Thus, we bring the object at our hand.</a:t>
            </a:r>
            <a:endParaRPr lang="ja-JP" altLang="en-US" sz="1600" dirty="0"/>
          </a:p>
          <a:p>
            <a:pPr eaLnBrk="1" hangingPunct="1">
              <a:spcBef>
                <a:spcPct val="50000"/>
              </a:spcBef>
              <a:buFontTx/>
              <a:buNone/>
            </a:pPr>
            <a:r>
              <a:rPr lang="ja-JP" altLang="en-US" sz="1800" dirty="0"/>
              <a:t>ここでは凸レンズで示したが、実像を結ぶという意味では、凸レンズも凹面鏡も「等価」である。天体の実像をつくるものを、凸レンズなら対物レンズ、凹面鏡なら主鏡と呼んでいる。</a:t>
            </a:r>
            <a:endParaRPr lang="en-US" altLang="ja-JP" sz="1800" dirty="0"/>
          </a:p>
          <a:p>
            <a:pPr eaLnBrk="1" hangingPunct="1">
              <a:spcBef>
                <a:spcPts val="0"/>
              </a:spcBef>
              <a:buFontTx/>
              <a:buNone/>
            </a:pPr>
            <a:r>
              <a:rPr lang="en-US" altLang="ja-JP" sz="1600" dirty="0"/>
              <a:t>The figure above shows the real image using convex lens. A convex lens and a concave mirror are equivalent with each other in terms of focusing a real image.</a:t>
            </a:r>
          </a:p>
          <a:p>
            <a:pPr eaLnBrk="1" hangingPunct="1">
              <a:spcBef>
                <a:spcPts val="0"/>
              </a:spcBef>
              <a:buFontTx/>
              <a:buNone/>
            </a:pPr>
            <a:r>
              <a:rPr lang="en-US" altLang="ja-JP" sz="1600" dirty="0"/>
              <a:t>When a convex lens makes the real image of the object, we call the lens the objective lens, and when a concave mirror makes the real image, we call the mirror the main mirror.</a:t>
            </a:r>
            <a:endParaRPr lang="ja-JP" altLang="en-US" sz="1600" dirty="0"/>
          </a:p>
        </p:txBody>
      </p:sp>
      <p:sp>
        <p:nvSpPr>
          <p:cNvPr id="2" name="テキスト ボックス 1"/>
          <p:cNvSpPr txBox="1"/>
          <p:nvPr/>
        </p:nvSpPr>
        <p:spPr>
          <a:xfrm>
            <a:off x="304800" y="1881064"/>
            <a:ext cx="1602904" cy="369332"/>
          </a:xfrm>
          <a:prstGeom prst="rect">
            <a:avLst/>
          </a:prstGeom>
          <a:noFill/>
        </p:spPr>
        <p:txBody>
          <a:bodyPr wrap="square" rtlCol="0">
            <a:spAutoFit/>
          </a:bodyPr>
          <a:lstStyle/>
          <a:p>
            <a:r>
              <a:rPr lang="en-US" altLang="ja-JP" sz="1800" dirty="0"/>
              <a:t>d</a:t>
            </a:r>
            <a:r>
              <a:rPr kumimoji="1" lang="en-US" altLang="ja-JP" sz="1800" dirty="0"/>
              <a:t>istant object</a:t>
            </a:r>
            <a:endParaRPr kumimoji="1" lang="ja-JP" altLang="en-US" sz="1800" dirty="0"/>
          </a:p>
        </p:txBody>
      </p:sp>
      <p:sp>
        <p:nvSpPr>
          <p:cNvPr id="4" name="テキスト ボックス 3"/>
          <p:cNvSpPr txBox="1"/>
          <p:nvPr/>
        </p:nvSpPr>
        <p:spPr>
          <a:xfrm>
            <a:off x="1106252" y="2542610"/>
            <a:ext cx="1953580" cy="584775"/>
          </a:xfrm>
          <a:prstGeom prst="rect">
            <a:avLst/>
          </a:prstGeom>
          <a:noFill/>
        </p:spPr>
        <p:txBody>
          <a:bodyPr wrap="square" rtlCol="0">
            <a:spAutoFit/>
          </a:bodyPr>
          <a:lstStyle/>
          <a:p>
            <a:r>
              <a:rPr lang="ja-JP" altLang="en-US" sz="1600" dirty="0"/>
              <a:t>平行光</a:t>
            </a:r>
            <a:endParaRPr lang="en-US" altLang="ja-JP" sz="1600" dirty="0"/>
          </a:p>
          <a:p>
            <a:r>
              <a:rPr lang="en-US" altLang="ja-JP" sz="1600" dirty="0"/>
              <a:t>p</a:t>
            </a:r>
            <a:r>
              <a:rPr kumimoji="1" lang="en-US" altLang="ja-JP" sz="1600" dirty="0"/>
              <a:t>arallel rays of light</a:t>
            </a:r>
            <a:endParaRPr kumimoji="1" lang="ja-JP" altLang="en-US" sz="1600" dirty="0"/>
          </a:p>
        </p:txBody>
      </p:sp>
      <p:sp>
        <p:nvSpPr>
          <p:cNvPr id="9" name="テキスト ボックス 8"/>
          <p:cNvSpPr txBox="1"/>
          <p:nvPr/>
        </p:nvSpPr>
        <p:spPr>
          <a:xfrm>
            <a:off x="5148064" y="1374736"/>
            <a:ext cx="1440160" cy="369332"/>
          </a:xfrm>
          <a:prstGeom prst="rect">
            <a:avLst/>
          </a:prstGeom>
          <a:noFill/>
        </p:spPr>
        <p:txBody>
          <a:bodyPr wrap="square" rtlCol="0">
            <a:spAutoFit/>
          </a:bodyPr>
          <a:lstStyle/>
          <a:p>
            <a:r>
              <a:rPr lang="en-US" altLang="ja-JP" sz="1800" dirty="0"/>
              <a:t>c</a:t>
            </a:r>
            <a:r>
              <a:rPr kumimoji="1" lang="en-US" altLang="ja-JP" sz="1800" dirty="0"/>
              <a:t>onvex lens</a:t>
            </a:r>
            <a:endParaRPr kumimoji="1" lang="ja-JP" altLang="en-US" sz="1800" dirty="0"/>
          </a:p>
        </p:txBody>
      </p:sp>
      <p:sp>
        <p:nvSpPr>
          <p:cNvPr id="12" name="テキスト ボックス 11"/>
          <p:cNvSpPr txBox="1"/>
          <p:nvPr/>
        </p:nvSpPr>
        <p:spPr>
          <a:xfrm>
            <a:off x="7236296" y="800944"/>
            <a:ext cx="1440160" cy="369332"/>
          </a:xfrm>
          <a:prstGeom prst="rect">
            <a:avLst/>
          </a:prstGeom>
          <a:noFill/>
        </p:spPr>
        <p:txBody>
          <a:bodyPr wrap="square" rtlCol="0">
            <a:spAutoFit/>
          </a:bodyPr>
          <a:lstStyle/>
          <a:p>
            <a:r>
              <a:rPr lang="en-US" altLang="ja-JP" sz="1800" dirty="0"/>
              <a:t>real image</a:t>
            </a:r>
            <a:endParaRPr kumimoji="1" lang="ja-JP" altLang="en-US" sz="1800" dirty="0"/>
          </a:p>
        </p:txBody>
      </p:sp>
      <p:sp>
        <p:nvSpPr>
          <p:cNvPr id="13" name="テキスト ボックス 12"/>
          <p:cNvSpPr txBox="1"/>
          <p:nvPr/>
        </p:nvSpPr>
        <p:spPr>
          <a:xfrm>
            <a:off x="7423125" y="2094702"/>
            <a:ext cx="1519535" cy="646331"/>
          </a:xfrm>
          <a:prstGeom prst="rect">
            <a:avLst/>
          </a:prstGeom>
          <a:noFill/>
        </p:spPr>
        <p:txBody>
          <a:bodyPr wrap="square" rtlCol="0">
            <a:spAutoFit/>
          </a:bodyPr>
          <a:lstStyle/>
          <a:p>
            <a:r>
              <a:rPr lang="en-US" altLang="ja-JP" sz="1800" dirty="0"/>
              <a:t>focus</a:t>
            </a:r>
          </a:p>
          <a:p>
            <a:r>
              <a:rPr kumimoji="1" lang="en-US" altLang="ja-JP" sz="1800" dirty="0"/>
              <a:t>(focal plane)</a:t>
            </a:r>
            <a:endParaRPr kumimoji="1" lang="ja-JP" altLang="en-US" sz="1800" dirty="0"/>
          </a:p>
        </p:txBody>
      </p:sp>
      <p:sp>
        <p:nvSpPr>
          <p:cNvPr id="10" name="テキスト ボックス 9"/>
          <p:cNvSpPr txBox="1"/>
          <p:nvPr/>
        </p:nvSpPr>
        <p:spPr>
          <a:xfrm>
            <a:off x="4846488" y="3074180"/>
            <a:ext cx="3312368" cy="369332"/>
          </a:xfrm>
          <a:prstGeom prst="rect">
            <a:avLst/>
          </a:prstGeom>
          <a:noFill/>
        </p:spPr>
        <p:txBody>
          <a:bodyPr wrap="square" rtlCol="0">
            <a:spAutoFit/>
          </a:bodyPr>
          <a:lstStyle/>
          <a:p>
            <a:r>
              <a:rPr lang="en-US" altLang="ja-JP" sz="1800" dirty="0"/>
              <a:t>f</a:t>
            </a:r>
            <a:r>
              <a:rPr kumimoji="1" lang="en-US" altLang="ja-JP" sz="1800" dirty="0"/>
              <a:t>ocal length of the convex lens</a:t>
            </a:r>
            <a:endParaRPr kumimoji="1" lang="ja-JP" altLang="en-US" sz="1800" dirty="0"/>
          </a:p>
        </p:txBody>
      </p:sp>
    </p:spTree>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3038</TotalTime>
  <Words>2951</Words>
  <Application>Microsoft Office PowerPoint</Application>
  <PresentationFormat>画面に合わせる (4:3)</PresentationFormat>
  <Paragraphs>540</Paragraphs>
  <Slides>47</Slides>
  <Notes>32</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3" baseType="lpstr">
      <vt:lpstr>ＭＳ Ｐゴシック</vt:lpstr>
      <vt:lpstr>Arial</vt:lpstr>
      <vt:lpstr>Arial Black</vt:lpstr>
      <vt:lpstr>Times New Roman</vt:lpstr>
      <vt:lpstr>新しいプレゼンテーション</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Tomita Akihiko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Tomita Akihiko</dc:creator>
  <cp:lastModifiedBy>Tomita Akihiko</cp:lastModifiedBy>
  <cp:revision>188</cp:revision>
  <cp:lastPrinted>2013-12-03T01:09:03Z</cp:lastPrinted>
  <dcterms:created xsi:type="dcterms:W3CDTF">2007-09-29T14:13:54Z</dcterms:created>
  <dcterms:modified xsi:type="dcterms:W3CDTF">2019-03-11T15:13:26Z</dcterms:modified>
</cp:coreProperties>
</file>