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5" r:id="rId3"/>
    <p:sldId id="261" r:id="rId4"/>
    <p:sldId id="262" r:id="rId5"/>
    <p:sldId id="266" r:id="rId6"/>
    <p:sldId id="267" r:id="rId7"/>
    <p:sldId id="268" r:id="rId8"/>
    <p:sldId id="265" r:id="rId9"/>
    <p:sldId id="286" r:id="rId10"/>
    <p:sldId id="263" r:id="rId11"/>
    <p:sldId id="264" r:id="rId12"/>
    <p:sldId id="269" r:id="rId13"/>
    <p:sldId id="270" r:id="rId14"/>
    <p:sldId id="271" r:id="rId15"/>
    <p:sldId id="272" r:id="rId16"/>
    <p:sldId id="275" r:id="rId17"/>
    <p:sldId id="276" r:id="rId18"/>
    <p:sldId id="277" r:id="rId19"/>
    <p:sldId id="273" r:id="rId20"/>
    <p:sldId id="274" r:id="rId21"/>
    <p:sldId id="287" r:id="rId22"/>
    <p:sldId id="278" r:id="rId23"/>
    <p:sldId id="279" r:id="rId24"/>
    <p:sldId id="282" r:id="rId25"/>
    <p:sldId id="283" r:id="rId26"/>
    <p:sldId id="280" r:id="rId27"/>
    <p:sldId id="284" r:id="rId28"/>
    <p:sldId id="281" r:id="rId29"/>
    <p:sldId id="292" r:id="rId30"/>
    <p:sldId id="289" r:id="rId31"/>
    <p:sldId id="290" r:id="rId32"/>
    <p:sldId id="291" r:id="rId33"/>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1" charset="-128"/>
        <a:cs typeface="+mn-cs"/>
      </a:defRPr>
    </a:lvl5pPr>
    <a:lvl6pPr marL="2286000" algn="l" defTabSz="914400" rtl="0" eaLnBrk="1" latinLnBrk="0" hangingPunct="1">
      <a:defRPr kumimoji="1" sz="2400" kern="1200">
        <a:solidFill>
          <a:schemeClr val="tx1"/>
        </a:solidFill>
        <a:latin typeface="Arial" charset="0"/>
        <a:ea typeface="ＭＳ Ｐゴシック" pitchFamily="1" charset="-128"/>
        <a:cs typeface="+mn-cs"/>
      </a:defRPr>
    </a:lvl6pPr>
    <a:lvl7pPr marL="2743200" algn="l" defTabSz="914400" rtl="0" eaLnBrk="1" latinLnBrk="0" hangingPunct="1">
      <a:defRPr kumimoji="1" sz="2400" kern="1200">
        <a:solidFill>
          <a:schemeClr val="tx1"/>
        </a:solidFill>
        <a:latin typeface="Arial" charset="0"/>
        <a:ea typeface="ＭＳ Ｐゴシック" pitchFamily="1" charset="-128"/>
        <a:cs typeface="+mn-cs"/>
      </a:defRPr>
    </a:lvl7pPr>
    <a:lvl8pPr marL="3200400" algn="l" defTabSz="914400" rtl="0" eaLnBrk="1" latinLnBrk="0" hangingPunct="1">
      <a:defRPr kumimoji="1" sz="2400" kern="1200">
        <a:solidFill>
          <a:schemeClr val="tx1"/>
        </a:solidFill>
        <a:latin typeface="Arial" charset="0"/>
        <a:ea typeface="ＭＳ Ｐゴシック" pitchFamily="1" charset="-128"/>
        <a:cs typeface="+mn-cs"/>
      </a:defRPr>
    </a:lvl8pPr>
    <a:lvl9pPr marL="3657600" algn="l" defTabSz="914400" rtl="0" eaLnBrk="1" latinLnBrk="0" hangingPunct="1">
      <a:defRPr kumimoji="1"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3333CC"/>
    <a:srgbClr val="33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80" d="100"/>
          <a:sy n="80" d="100"/>
        </p:scale>
        <p:origin x="11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lvl1pPr>
              <a:defRPr sz="1300"/>
            </a:lvl1pPr>
          </a:lstStyle>
          <a:p>
            <a:endParaRPr lang="en-US" altLang="ja-JP" dirty="0"/>
          </a:p>
        </p:txBody>
      </p:sp>
      <p:sp>
        <p:nvSpPr>
          <p:cNvPr id="10243" name="Rectangle 3"/>
          <p:cNvSpPr>
            <a:spLocks noGrp="1" noChangeArrowheads="1"/>
          </p:cNvSpPr>
          <p:nvPr>
            <p:ph type="dt" idx="1"/>
          </p:nvPr>
        </p:nvSpPr>
        <p:spPr bwMode="auto">
          <a:xfrm>
            <a:off x="4022937" y="0"/>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lvl1pPr algn="r">
              <a:defRPr sz="1300"/>
            </a:lvl1pPr>
          </a:lstStyle>
          <a:p>
            <a:endParaRPr lang="en-US" altLang="ja-JP" dirty="0"/>
          </a:p>
        </p:txBody>
      </p:sp>
      <p:sp>
        <p:nvSpPr>
          <p:cNvPr id="1024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46574" y="4861441"/>
            <a:ext cx="5206153"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46" name="Rectangle 6"/>
          <p:cNvSpPr>
            <a:spLocks noGrp="1" noChangeArrowheads="1"/>
          </p:cNvSpPr>
          <p:nvPr>
            <p:ph type="ftr" sz="quarter" idx="4"/>
          </p:nvPr>
        </p:nvSpPr>
        <p:spPr bwMode="auto">
          <a:xfrm>
            <a:off x="0" y="9722882"/>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b" anchorCtr="0" compatLnSpc="1">
            <a:prstTxWarp prst="textNoShape">
              <a:avLst/>
            </a:prstTxWarp>
          </a:bodyPr>
          <a:lstStyle>
            <a:lvl1pPr>
              <a:defRPr sz="1300"/>
            </a:lvl1pPr>
          </a:lstStyle>
          <a:p>
            <a:endParaRPr lang="en-US" altLang="ja-JP" dirty="0"/>
          </a:p>
        </p:txBody>
      </p:sp>
      <p:sp>
        <p:nvSpPr>
          <p:cNvPr id="10247" name="Rectangle 7"/>
          <p:cNvSpPr>
            <a:spLocks noGrp="1" noChangeArrowheads="1"/>
          </p:cNvSpPr>
          <p:nvPr>
            <p:ph type="sldNum" sz="quarter" idx="5"/>
          </p:nvPr>
        </p:nvSpPr>
        <p:spPr bwMode="auto">
          <a:xfrm>
            <a:off x="4022937" y="9722882"/>
            <a:ext cx="3076363" cy="5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9048" tIns="49524" rIns="99048" bIns="49524" numCol="1" anchor="b" anchorCtr="0" compatLnSpc="1">
            <a:prstTxWarp prst="textNoShape">
              <a:avLst/>
            </a:prstTxWarp>
          </a:bodyPr>
          <a:lstStyle>
            <a:lvl1pPr algn="r">
              <a:defRPr sz="1300"/>
            </a:lvl1pPr>
          </a:lstStyle>
          <a:p>
            <a:fld id="{2F595809-5302-44B1-964E-9B29A78B9974}" type="slidenum">
              <a:rPr lang="en-US" altLang="ja-JP"/>
              <a:pPr/>
              <a:t>‹#›</a:t>
            </a:fld>
            <a:endParaRPr lang="en-US" altLang="ja-JP" dirty="0"/>
          </a:p>
        </p:txBody>
      </p:sp>
    </p:spTree>
    <p:extLst>
      <p:ext uri="{BB962C8B-B14F-4D97-AF65-F5344CB8AC3E}">
        <p14:creationId xmlns:p14="http://schemas.microsoft.com/office/powerpoint/2010/main" val="34434405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kumimoji="1"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pitchFamily="1"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CB44E-B0B4-4620-A7D7-7F5006C844D2}" type="slidenum">
              <a:rPr lang="en-US" altLang="ja-JP"/>
              <a:pPr/>
              <a:t>4</a:t>
            </a:fld>
            <a:endParaRPr lang="en-US" altLang="ja-JP" dirty="0"/>
          </a:p>
        </p:txBody>
      </p:sp>
      <p:sp>
        <p:nvSpPr>
          <p:cNvPr id="11266"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336958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A0D81-0C91-4381-9816-08B06BBE731B}" type="slidenum">
              <a:rPr lang="en-US" altLang="ja-JP"/>
              <a:pPr/>
              <a:t>14</a:t>
            </a:fld>
            <a:endParaRPr lang="en-US" altLang="ja-JP" dirty="0"/>
          </a:p>
        </p:txBody>
      </p:sp>
      <p:sp>
        <p:nvSpPr>
          <p:cNvPr id="29698"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1629032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F3239-D5BC-4486-BF82-9D6F699880CF}" type="slidenum">
              <a:rPr lang="en-US" altLang="ja-JP"/>
              <a:pPr/>
              <a:t>15</a:t>
            </a:fld>
            <a:endParaRPr lang="en-US" altLang="ja-JP" dirty="0"/>
          </a:p>
        </p:txBody>
      </p:sp>
      <p:sp>
        <p:nvSpPr>
          <p:cNvPr id="31746"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240476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BD0F7-B7F1-4764-9338-C020A7972193}" type="slidenum">
              <a:rPr lang="en-US" altLang="ja-JP"/>
              <a:pPr/>
              <a:t>16</a:t>
            </a:fld>
            <a:endParaRPr lang="en-US" altLang="ja-JP" dirty="0"/>
          </a:p>
        </p:txBody>
      </p:sp>
      <p:sp>
        <p:nvSpPr>
          <p:cNvPr id="37890"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2797478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9F325-13ED-447C-BB79-7B6A8258E6EE}" type="slidenum">
              <a:rPr lang="en-US" altLang="ja-JP"/>
              <a:pPr/>
              <a:t>17</a:t>
            </a:fld>
            <a:endParaRPr lang="en-US" altLang="ja-JP" dirty="0"/>
          </a:p>
        </p:txBody>
      </p:sp>
      <p:sp>
        <p:nvSpPr>
          <p:cNvPr id="39938"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380112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43D7E-50CF-45D9-8F02-1D58C945498D}" type="slidenum">
              <a:rPr lang="en-US" altLang="ja-JP"/>
              <a:pPr/>
              <a:t>18</a:t>
            </a:fld>
            <a:endParaRPr lang="en-US" altLang="ja-JP" dirty="0"/>
          </a:p>
        </p:txBody>
      </p:sp>
      <p:sp>
        <p:nvSpPr>
          <p:cNvPr id="41986"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4011406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5AD58-800B-4D74-A4B2-3BD99A279BFA}" type="slidenum">
              <a:rPr lang="en-US" altLang="ja-JP"/>
              <a:pPr/>
              <a:t>19</a:t>
            </a:fld>
            <a:endParaRPr lang="en-US" altLang="ja-JP" dirty="0"/>
          </a:p>
        </p:txBody>
      </p:sp>
      <p:sp>
        <p:nvSpPr>
          <p:cNvPr id="33794"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160301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DD424-8F42-4F35-8ECB-3B7E942F3E73}" type="slidenum">
              <a:rPr lang="en-US" altLang="ja-JP"/>
              <a:pPr/>
              <a:t>20</a:t>
            </a:fld>
            <a:endParaRPr lang="en-US" altLang="ja-JP" dirty="0"/>
          </a:p>
        </p:txBody>
      </p:sp>
      <p:sp>
        <p:nvSpPr>
          <p:cNvPr id="35842"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91978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0880FE-7B96-47D2-9886-38ACF7BB78DF}" type="slidenum">
              <a:rPr lang="en-US" altLang="ja-JP"/>
              <a:pPr/>
              <a:t>22</a:t>
            </a:fld>
            <a:endParaRPr lang="en-US" altLang="ja-JP" dirty="0"/>
          </a:p>
        </p:txBody>
      </p:sp>
      <p:sp>
        <p:nvSpPr>
          <p:cNvPr id="44034"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1027171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73B94-E893-47DA-B98C-B6787A42211C}" type="slidenum">
              <a:rPr lang="en-US" altLang="ja-JP"/>
              <a:pPr/>
              <a:t>23</a:t>
            </a:fld>
            <a:endParaRPr lang="en-US" altLang="ja-JP" dirty="0"/>
          </a:p>
        </p:txBody>
      </p:sp>
      <p:sp>
        <p:nvSpPr>
          <p:cNvPr id="46082"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3814821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96B42-4ABD-497B-AC83-BD0B1D746428}" type="slidenum">
              <a:rPr lang="en-US" altLang="ja-JP"/>
              <a:pPr/>
              <a:t>26</a:t>
            </a:fld>
            <a:endParaRPr lang="en-US" altLang="ja-JP" dirty="0"/>
          </a:p>
        </p:txBody>
      </p:sp>
      <p:sp>
        <p:nvSpPr>
          <p:cNvPr id="48130"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203862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0BF65-95CB-400F-98E2-39C4A6BC16EE}" type="slidenum">
              <a:rPr lang="en-US" altLang="ja-JP"/>
              <a:pPr/>
              <a:t>5</a:t>
            </a:fld>
            <a:endParaRPr lang="en-US" altLang="ja-JP" dirty="0"/>
          </a:p>
        </p:txBody>
      </p:sp>
      <p:sp>
        <p:nvSpPr>
          <p:cNvPr id="19458"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44523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FA500-B3E9-41F4-B2B1-16CC0FC6FD35}" type="slidenum">
              <a:rPr lang="en-US" altLang="ja-JP"/>
              <a:pPr/>
              <a:t>28</a:t>
            </a:fld>
            <a:endParaRPr lang="en-US" altLang="ja-JP" dirty="0"/>
          </a:p>
        </p:txBody>
      </p:sp>
      <p:sp>
        <p:nvSpPr>
          <p:cNvPr id="50178"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77650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E903F81B-2877-4176-BB14-26C41C24AAF7}" type="slidenum">
              <a:rPr lang="en-US" altLang="ja-JP" sz="1300" smtClean="0"/>
              <a:pPr eaLnBrk="1" hangingPunct="1">
                <a:spcBef>
                  <a:spcPct val="0"/>
                </a:spcBef>
              </a:pPr>
              <a:t>29</a:t>
            </a:fld>
            <a:endParaRPr lang="en-US" altLang="ja-JP" sz="1300"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27687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B34AE-D335-400C-9C8A-238D179EF1B2}" type="slidenum">
              <a:rPr lang="en-US" altLang="ja-JP"/>
              <a:pPr/>
              <a:t>6</a:t>
            </a:fld>
            <a:endParaRPr lang="en-US" altLang="ja-JP" dirty="0"/>
          </a:p>
        </p:txBody>
      </p:sp>
      <p:sp>
        <p:nvSpPr>
          <p:cNvPr id="21506"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311767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A2936-B28C-4751-B1F7-F29C3CFDB284}" type="slidenum">
              <a:rPr lang="en-US" altLang="ja-JP"/>
              <a:pPr/>
              <a:t>7</a:t>
            </a:fld>
            <a:endParaRPr lang="en-US" altLang="ja-JP" dirty="0"/>
          </a:p>
        </p:txBody>
      </p:sp>
      <p:sp>
        <p:nvSpPr>
          <p:cNvPr id="23554"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334381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6A71B-D8F2-457A-8B21-7C39E4AE7E88}" type="slidenum">
              <a:rPr lang="en-US" altLang="ja-JP"/>
              <a:pPr/>
              <a:t>8</a:t>
            </a:fld>
            <a:endParaRPr lang="en-US" altLang="ja-JP" dirty="0"/>
          </a:p>
        </p:txBody>
      </p:sp>
      <p:sp>
        <p:nvSpPr>
          <p:cNvPr id="17410"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286664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E09DB-951B-4078-AF5C-B888DE9000D8}" type="slidenum">
              <a:rPr lang="en-US" altLang="ja-JP"/>
              <a:pPr/>
              <a:t>10</a:t>
            </a:fld>
            <a:endParaRPr lang="en-US" altLang="ja-JP" dirty="0"/>
          </a:p>
        </p:txBody>
      </p:sp>
      <p:sp>
        <p:nvSpPr>
          <p:cNvPr id="13314"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1101723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8C374-943F-4C08-8758-B5DD327A9408}" type="slidenum">
              <a:rPr lang="en-US" altLang="ja-JP"/>
              <a:pPr/>
              <a:t>11</a:t>
            </a:fld>
            <a:endParaRPr lang="en-US" altLang="ja-JP" dirty="0"/>
          </a:p>
        </p:txBody>
      </p:sp>
      <p:sp>
        <p:nvSpPr>
          <p:cNvPr id="15362"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218733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9566B-992E-474A-AA53-C60FA8CCBFAB}" type="slidenum">
              <a:rPr lang="en-US" altLang="ja-JP"/>
              <a:pPr/>
              <a:t>12</a:t>
            </a:fld>
            <a:endParaRPr lang="en-US" altLang="ja-JP" dirty="0"/>
          </a:p>
        </p:txBody>
      </p:sp>
      <p:sp>
        <p:nvSpPr>
          <p:cNvPr id="25602"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307059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138FE-5231-45AA-BF40-BB1C5C521A5B}" type="slidenum">
              <a:rPr lang="en-US" altLang="ja-JP"/>
              <a:pPr/>
              <a:t>13</a:t>
            </a:fld>
            <a:endParaRPr lang="en-US" altLang="ja-JP" dirty="0"/>
          </a:p>
        </p:txBody>
      </p:sp>
      <p:sp>
        <p:nvSpPr>
          <p:cNvPr id="27650" name="Rectangle 2"/>
          <p:cNvSpPr>
            <a:spLocks noGrp="1" noRot="1" noChangeAspect="1" noChangeArrowheads="1"/>
          </p:cNvSpPr>
          <p:nvPr>
            <p:ph type="sldImg"/>
          </p:nvPr>
        </p:nvSpPr>
        <p:spPr bwMode="auto">
          <a:xfrm>
            <a:off x="992188" y="768350"/>
            <a:ext cx="5114925" cy="3836988"/>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46574" y="4861441"/>
            <a:ext cx="5206153" cy="4605576"/>
          </a:xfrm>
          <a:prstGeom prst="rect">
            <a:avLst/>
          </a:prstGeom>
          <a:solidFill>
            <a:srgbClr val="FFFFFF"/>
          </a:solidFill>
          <a:ln>
            <a:solidFill>
              <a:srgbClr val="000000"/>
            </a:solidFill>
            <a:miter lim="800000"/>
            <a:headEnd/>
            <a:tailEnd/>
          </a:ln>
        </p:spPr>
        <p:txBody>
          <a:bodyPr/>
          <a:lstStyle/>
          <a:p>
            <a:endParaRPr lang="ja-JP" altLang="ja-JP" dirty="0"/>
          </a:p>
        </p:txBody>
      </p:sp>
    </p:spTree>
    <p:extLst>
      <p:ext uri="{BB962C8B-B14F-4D97-AF65-F5344CB8AC3E}">
        <p14:creationId xmlns:p14="http://schemas.microsoft.com/office/powerpoint/2010/main" val="100661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F1F7E263-F598-45AD-B7CF-080396035B1A}" type="slidenum">
              <a:rPr lang="en-US" altLang="ja-JP"/>
              <a:pPr/>
              <a:t>‹#›</a:t>
            </a:fld>
            <a:endParaRPr lang="en-US" altLang="ja-JP" dirty="0"/>
          </a:p>
        </p:txBody>
      </p:sp>
    </p:spTree>
    <p:extLst>
      <p:ext uri="{BB962C8B-B14F-4D97-AF65-F5344CB8AC3E}">
        <p14:creationId xmlns:p14="http://schemas.microsoft.com/office/powerpoint/2010/main" val="323693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F8A5F5C9-D66B-488F-960E-1C76985411BE}" type="slidenum">
              <a:rPr lang="en-US" altLang="ja-JP"/>
              <a:pPr/>
              <a:t>‹#›</a:t>
            </a:fld>
            <a:endParaRPr lang="en-US" altLang="ja-JP" dirty="0"/>
          </a:p>
        </p:txBody>
      </p:sp>
    </p:spTree>
    <p:extLst>
      <p:ext uri="{BB962C8B-B14F-4D97-AF65-F5344CB8AC3E}">
        <p14:creationId xmlns:p14="http://schemas.microsoft.com/office/powerpoint/2010/main" val="31314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7E490C18-2372-40B4-B04C-07772315A938}" type="slidenum">
              <a:rPr lang="en-US" altLang="ja-JP"/>
              <a:pPr/>
              <a:t>‹#›</a:t>
            </a:fld>
            <a:endParaRPr lang="en-US" altLang="ja-JP" dirty="0"/>
          </a:p>
        </p:txBody>
      </p:sp>
    </p:spTree>
    <p:extLst>
      <p:ext uri="{BB962C8B-B14F-4D97-AF65-F5344CB8AC3E}">
        <p14:creationId xmlns:p14="http://schemas.microsoft.com/office/powerpoint/2010/main" val="239412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66E275F7-6527-4B73-9289-BF6D4D01CA5F}" type="slidenum">
              <a:rPr lang="en-US" altLang="ja-JP"/>
              <a:pPr/>
              <a:t>‹#›</a:t>
            </a:fld>
            <a:endParaRPr lang="en-US" altLang="ja-JP" dirty="0"/>
          </a:p>
        </p:txBody>
      </p:sp>
    </p:spTree>
    <p:extLst>
      <p:ext uri="{BB962C8B-B14F-4D97-AF65-F5344CB8AC3E}">
        <p14:creationId xmlns:p14="http://schemas.microsoft.com/office/powerpoint/2010/main" val="335096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fld id="{9FF2ABA5-59AB-45BA-B07B-478782676A0C}" type="slidenum">
              <a:rPr lang="en-US" altLang="ja-JP"/>
              <a:pPr/>
              <a:t>‹#›</a:t>
            </a:fld>
            <a:endParaRPr lang="en-US" altLang="ja-JP" dirty="0"/>
          </a:p>
        </p:txBody>
      </p:sp>
    </p:spTree>
    <p:extLst>
      <p:ext uri="{BB962C8B-B14F-4D97-AF65-F5344CB8AC3E}">
        <p14:creationId xmlns:p14="http://schemas.microsoft.com/office/powerpoint/2010/main" val="257114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EA22979B-C2D6-4AD0-A3C2-62EA664B063A}" type="slidenum">
              <a:rPr lang="en-US" altLang="ja-JP"/>
              <a:pPr/>
              <a:t>‹#›</a:t>
            </a:fld>
            <a:endParaRPr lang="en-US" altLang="ja-JP" dirty="0"/>
          </a:p>
        </p:txBody>
      </p:sp>
    </p:spTree>
    <p:extLst>
      <p:ext uri="{BB962C8B-B14F-4D97-AF65-F5344CB8AC3E}">
        <p14:creationId xmlns:p14="http://schemas.microsoft.com/office/powerpoint/2010/main" val="100149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dirty="0"/>
          </a:p>
        </p:txBody>
      </p:sp>
      <p:sp>
        <p:nvSpPr>
          <p:cNvPr id="8" name="フッター プレースホルダー 7"/>
          <p:cNvSpPr>
            <a:spLocks noGrp="1"/>
          </p:cNvSpPr>
          <p:nvPr>
            <p:ph type="ftr" sz="quarter" idx="11"/>
          </p:nvPr>
        </p:nvSpPr>
        <p:spPr/>
        <p:txBody>
          <a:bodyPr/>
          <a:lstStyle>
            <a:lvl1pPr>
              <a:defRPr/>
            </a:lvl1pPr>
          </a:lstStyle>
          <a:p>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fld id="{571D59E4-2DA1-4D25-BC8B-81BCCF75A961}" type="slidenum">
              <a:rPr lang="en-US" altLang="ja-JP"/>
              <a:pPr/>
              <a:t>‹#›</a:t>
            </a:fld>
            <a:endParaRPr lang="en-US" altLang="ja-JP" dirty="0"/>
          </a:p>
        </p:txBody>
      </p:sp>
    </p:spTree>
    <p:extLst>
      <p:ext uri="{BB962C8B-B14F-4D97-AF65-F5344CB8AC3E}">
        <p14:creationId xmlns:p14="http://schemas.microsoft.com/office/powerpoint/2010/main" val="194533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dirty="0"/>
          </a:p>
        </p:txBody>
      </p:sp>
      <p:sp>
        <p:nvSpPr>
          <p:cNvPr id="4" name="フッター プレースホルダー 3"/>
          <p:cNvSpPr>
            <a:spLocks noGrp="1"/>
          </p:cNvSpPr>
          <p:nvPr>
            <p:ph type="ftr" sz="quarter" idx="11"/>
          </p:nvPr>
        </p:nvSpPr>
        <p:spPr/>
        <p:txBody>
          <a:bodyPr/>
          <a:lstStyle>
            <a:lvl1pPr>
              <a:defRPr/>
            </a:lvl1pPr>
          </a:lstStyle>
          <a:p>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fld id="{B3323A9A-E22B-436D-9FB9-DA00C9F225FD}" type="slidenum">
              <a:rPr lang="en-US" altLang="ja-JP"/>
              <a:pPr/>
              <a:t>‹#›</a:t>
            </a:fld>
            <a:endParaRPr lang="en-US" altLang="ja-JP" dirty="0"/>
          </a:p>
        </p:txBody>
      </p:sp>
    </p:spTree>
    <p:extLst>
      <p:ext uri="{BB962C8B-B14F-4D97-AF65-F5344CB8AC3E}">
        <p14:creationId xmlns:p14="http://schemas.microsoft.com/office/powerpoint/2010/main" val="294280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p>
        </p:txBody>
      </p:sp>
      <p:sp>
        <p:nvSpPr>
          <p:cNvPr id="3" name="フッター プレースホルダー 2"/>
          <p:cNvSpPr>
            <a:spLocks noGrp="1"/>
          </p:cNvSpPr>
          <p:nvPr>
            <p:ph type="ftr" sz="quarter" idx="11"/>
          </p:nvPr>
        </p:nvSpPr>
        <p:spPr/>
        <p:txBody>
          <a:bodyPr/>
          <a:lstStyle>
            <a:lvl1pPr>
              <a:defRPr/>
            </a:lvl1pPr>
          </a:lstStyle>
          <a:p>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fld id="{BEB2AF74-2613-4D45-BA7A-127B00F5C7D8}" type="slidenum">
              <a:rPr lang="en-US" altLang="ja-JP"/>
              <a:pPr/>
              <a:t>‹#›</a:t>
            </a:fld>
            <a:endParaRPr lang="en-US" altLang="ja-JP" dirty="0"/>
          </a:p>
        </p:txBody>
      </p:sp>
    </p:spTree>
    <p:extLst>
      <p:ext uri="{BB962C8B-B14F-4D97-AF65-F5344CB8AC3E}">
        <p14:creationId xmlns:p14="http://schemas.microsoft.com/office/powerpoint/2010/main" val="176745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DFE2FF4C-1A4A-4FE1-A2AE-C8B43555632D}" type="slidenum">
              <a:rPr lang="en-US" altLang="ja-JP"/>
              <a:pPr/>
              <a:t>‹#›</a:t>
            </a:fld>
            <a:endParaRPr lang="en-US" altLang="ja-JP" dirty="0"/>
          </a:p>
        </p:txBody>
      </p:sp>
    </p:spTree>
    <p:extLst>
      <p:ext uri="{BB962C8B-B14F-4D97-AF65-F5344CB8AC3E}">
        <p14:creationId xmlns:p14="http://schemas.microsoft.com/office/powerpoint/2010/main" val="282688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fld id="{BD097674-DF22-40E7-9AC9-7A734131C8C1}" type="slidenum">
              <a:rPr lang="en-US" altLang="ja-JP"/>
              <a:pPr/>
              <a:t>‹#›</a:t>
            </a:fld>
            <a:endParaRPr lang="en-US" altLang="ja-JP" dirty="0"/>
          </a:p>
        </p:txBody>
      </p:sp>
    </p:spTree>
    <p:extLst>
      <p:ext uri="{BB962C8B-B14F-4D97-AF65-F5344CB8AC3E}">
        <p14:creationId xmlns:p14="http://schemas.microsoft.com/office/powerpoint/2010/main" val="171410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184DAA0E-FFCA-4024-8C72-479496933608}" type="slidenum">
              <a:rPr lang="en-US" altLang="ja-JP"/>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1" charset="-128"/>
        </a:defRPr>
      </a:lvl2pPr>
      <a:lvl3pPr algn="ctr" rtl="0" fontAlgn="base">
        <a:spcBef>
          <a:spcPct val="0"/>
        </a:spcBef>
        <a:spcAft>
          <a:spcPct val="0"/>
        </a:spcAft>
        <a:defRPr kumimoji="1" sz="4400">
          <a:solidFill>
            <a:schemeClr val="tx2"/>
          </a:solidFill>
          <a:latin typeface="Arial" charset="0"/>
          <a:ea typeface="ＭＳ Ｐゴシック" pitchFamily="1" charset="-128"/>
        </a:defRPr>
      </a:lvl3pPr>
      <a:lvl4pPr algn="ctr" rtl="0" fontAlgn="base">
        <a:spcBef>
          <a:spcPct val="0"/>
        </a:spcBef>
        <a:spcAft>
          <a:spcPct val="0"/>
        </a:spcAft>
        <a:defRPr kumimoji="1" sz="4400">
          <a:solidFill>
            <a:schemeClr val="tx2"/>
          </a:solidFill>
          <a:latin typeface="Arial" charset="0"/>
          <a:ea typeface="ＭＳ Ｐゴシック" pitchFamily="1" charset="-128"/>
        </a:defRPr>
      </a:lvl4pPr>
      <a:lvl5pPr algn="ctr" rtl="0" fontAlgn="base">
        <a:spcBef>
          <a:spcPct val="0"/>
        </a:spcBef>
        <a:spcAft>
          <a:spcPct val="0"/>
        </a:spcAft>
        <a:defRPr kumimoji="1" sz="4400">
          <a:solidFill>
            <a:schemeClr val="tx2"/>
          </a:solidFill>
          <a:latin typeface="Arial" charset="0"/>
          <a:ea typeface="ＭＳ Ｐゴシック" pitchFamily="1" charset="-128"/>
        </a:defRPr>
      </a:lvl5pPr>
      <a:lvl6pPr marL="457200" algn="ctr" rtl="0" fontAlgn="base">
        <a:spcBef>
          <a:spcPct val="0"/>
        </a:spcBef>
        <a:spcAft>
          <a:spcPct val="0"/>
        </a:spcAft>
        <a:defRPr kumimoji="1" sz="4400">
          <a:solidFill>
            <a:schemeClr val="tx2"/>
          </a:solidFill>
          <a:latin typeface="Arial" charset="0"/>
          <a:ea typeface="ＭＳ Ｐゴシック" pitchFamily="1" charset="-128"/>
        </a:defRPr>
      </a:lvl6pPr>
      <a:lvl7pPr marL="914400" algn="ctr" rtl="0" fontAlgn="base">
        <a:spcBef>
          <a:spcPct val="0"/>
        </a:spcBef>
        <a:spcAft>
          <a:spcPct val="0"/>
        </a:spcAft>
        <a:defRPr kumimoji="1" sz="4400">
          <a:solidFill>
            <a:schemeClr val="tx2"/>
          </a:solidFill>
          <a:latin typeface="Arial" charset="0"/>
          <a:ea typeface="ＭＳ Ｐゴシック" pitchFamily="1" charset="-128"/>
        </a:defRPr>
      </a:lvl7pPr>
      <a:lvl8pPr marL="1371600" algn="ctr" rtl="0" fontAlgn="base">
        <a:spcBef>
          <a:spcPct val="0"/>
        </a:spcBef>
        <a:spcAft>
          <a:spcPct val="0"/>
        </a:spcAft>
        <a:defRPr kumimoji="1" sz="4400">
          <a:solidFill>
            <a:schemeClr val="tx2"/>
          </a:solidFill>
          <a:latin typeface="Arial" charset="0"/>
          <a:ea typeface="ＭＳ Ｐゴシック" pitchFamily="1" charset="-128"/>
        </a:defRPr>
      </a:lvl8pPr>
      <a:lvl9pPr marL="1828800" algn="ctr" rtl="0" fontAlgn="base">
        <a:spcBef>
          <a:spcPct val="0"/>
        </a:spcBef>
        <a:spcAft>
          <a:spcPct val="0"/>
        </a:spcAft>
        <a:defRPr kumimoji="1"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044369" y="1128713"/>
            <a:ext cx="7067961"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ja-JP" altLang="en-US" sz="4800" dirty="0"/>
              <a:t>３．宇宙はどんな世界</a:t>
            </a:r>
            <a:endParaRPr lang="en-US" altLang="ja-JP" sz="4800" dirty="0"/>
          </a:p>
          <a:p>
            <a:pPr algn="ctr"/>
            <a:r>
              <a:rPr lang="en-US" altLang="ja-JP" sz="4800" dirty="0"/>
              <a:t>Overview of the Universe</a:t>
            </a:r>
            <a:endParaRPr lang="ja-JP" altLang="en-US" sz="4800" dirty="0"/>
          </a:p>
          <a:p>
            <a:pPr algn="ctr"/>
            <a:r>
              <a:rPr lang="ja-JP" altLang="en-US" dirty="0"/>
              <a:t> </a:t>
            </a:r>
            <a:endParaRPr lang="en-US" altLang="ja-JP" dirty="0"/>
          </a:p>
          <a:p>
            <a:pPr algn="ctr"/>
            <a:endParaRPr lang="en-US" altLang="ja-JP" dirty="0"/>
          </a:p>
          <a:p>
            <a:pPr algn="ctr"/>
            <a:r>
              <a:rPr lang="ja-JP" altLang="en-US" dirty="0"/>
              <a:t>天文学、宇宙物理学に関する基礎知識</a:t>
            </a:r>
            <a:endParaRPr lang="en-US" altLang="ja-JP" dirty="0"/>
          </a:p>
          <a:p>
            <a:pPr algn="ctr"/>
            <a:r>
              <a:rPr lang="en-US" altLang="ja-JP" dirty="0"/>
              <a:t>Introduction to astronomy and astrophysics</a:t>
            </a:r>
            <a:endParaRPr lang="ja-JP" altLang="en-US" dirty="0"/>
          </a:p>
        </p:txBody>
      </p:sp>
      <p:sp>
        <p:nvSpPr>
          <p:cNvPr id="3" name="テキスト ボックス 1">
            <a:extLst>
              <a:ext uri="{FF2B5EF4-FFF2-40B4-BE49-F238E27FC236}">
                <a16:creationId xmlns:a16="http://schemas.microsoft.com/office/drawing/2014/main" id="{E4405E43-6B6D-48E2-B6A1-89DD78F490A9}"/>
              </a:ext>
            </a:extLst>
          </p:cNvPr>
          <p:cNvSpPr txBox="1"/>
          <p:nvPr/>
        </p:nvSpPr>
        <p:spPr>
          <a:xfrm>
            <a:off x="1907704" y="5590787"/>
            <a:ext cx="5328592"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84"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84"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84"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84" charset="-128"/>
                <a:cs typeface="+mn-cs"/>
              </a:defRPr>
            </a:lvl5pPr>
            <a:lvl6pPr marL="2286000" algn="l" defTabSz="914400" rtl="0" eaLnBrk="1" latinLnBrk="0" hangingPunct="1">
              <a:defRPr kumimoji="1" sz="2400" kern="1200">
                <a:solidFill>
                  <a:schemeClr val="tx1"/>
                </a:solidFill>
                <a:latin typeface="Arial" charset="0"/>
                <a:ea typeface="ＭＳ Ｐゴシック" pitchFamily="84" charset="-128"/>
                <a:cs typeface="+mn-cs"/>
              </a:defRPr>
            </a:lvl6pPr>
            <a:lvl7pPr marL="2743200" algn="l" defTabSz="914400" rtl="0" eaLnBrk="1" latinLnBrk="0" hangingPunct="1">
              <a:defRPr kumimoji="1" sz="2400" kern="1200">
                <a:solidFill>
                  <a:schemeClr val="tx1"/>
                </a:solidFill>
                <a:latin typeface="Arial" charset="0"/>
                <a:ea typeface="ＭＳ Ｐゴシック" pitchFamily="84" charset="-128"/>
                <a:cs typeface="+mn-cs"/>
              </a:defRPr>
            </a:lvl7pPr>
            <a:lvl8pPr marL="3200400" algn="l" defTabSz="914400" rtl="0" eaLnBrk="1" latinLnBrk="0" hangingPunct="1">
              <a:defRPr kumimoji="1" sz="2400" kern="1200">
                <a:solidFill>
                  <a:schemeClr val="tx1"/>
                </a:solidFill>
                <a:latin typeface="Arial" charset="0"/>
                <a:ea typeface="ＭＳ Ｐゴシック" pitchFamily="84" charset="-128"/>
                <a:cs typeface="+mn-cs"/>
              </a:defRPr>
            </a:lvl8pPr>
            <a:lvl9pPr marL="3657600" algn="l" defTabSz="914400" rtl="0" eaLnBrk="1" latinLnBrk="0" hangingPunct="1">
              <a:defRPr kumimoji="1" sz="2400" kern="1200">
                <a:solidFill>
                  <a:schemeClr val="tx1"/>
                </a:solidFill>
                <a:latin typeface="Arial" charset="0"/>
                <a:ea typeface="ＭＳ Ｐゴシック" pitchFamily="84" charset="-128"/>
                <a:cs typeface="+mn-cs"/>
              </a:defRPr>
            </a:lvl9pPr>
          </a:lstStyle>
          <a:p>
            <a:pPr algn="ctr"/>
            <a:r>
              <a:rPr kumimoji="1" lang="en-US" altLang="ja-JP" sz="1200" dirty="0"/>
              <a:t>English translation by Tomita Akihiko and Lieza Crisostomo, 11 March 2019</a:t>
            </a:r>
            <a:endParaRPr kumimoji="1" lang="ja-JP"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b="9128"/>
          <a:stretch>
            <a:fillRect/>
          </a:stretch>
        </p:blipFill>
        <p:spPr bwMode="auto">
          <a:xfrm>
            <a:off x="1238250" y="1083568"/>
            <a:ext cx="7448550" cy="35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3"/>
          <p:cNvSpPr txBox="1">
            <a:spLocks noChangeArrowheads="1"/>
          </p:cNvSpPr>
          <p:nvPr/>
        </p:nvSpPr>
        <p:spPr bwMode="auto">
          <a:xfrm>
            <a:off x="899592" y="116632"/>
            <a:ext cx="7704856"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4000" dirty="0">
                <a:solidFill>
                  <a:schemeClr val="accent2"/>
                </a:solidFill>
              </a:rPr>
              <a:t>星の光度は、「桁違い」である</a:t>
            </a:r>
            <a:r>
              <a:rPr lang="en-US" altLang="ja-JP" sz="4000" dirty="0">
                <a:solidFill>
                  <a:schemeClr val="accent2"/>
                </a:solidFill>
              </a:rPr>
              <a:t>!</a:t>
            </a:r>
          </a:p>
          <a:p>
            <a:pPr>
              <a:spcBef>
                <a:spcPts val="0"/>
              </a:spcBef>
            </a:pPr>
            <a:r>
              <a:rPr lang="en-US" altLang="ja-JP" dirty="0">
                <a:solidFill>
                  <a:schemeClr val="accent2"/>
                </a:solidFill>
              </a:rPr>
              <a:t>Luminosity variety of stars spans several orders of mag.</a:t>
            </a:r>
          </a:p>
        </p:txBody>
      </p:sp>
      <p:sp>
        <p:nvSpPr>
          <p:cNvPr id="12292" name="Text Box 4"/>
          <p:cNvSpPr txBox="1">
            <a:spLocks noChangeArrowheads="1"/>
          </p:cNvSpPr>
          <p:nvPr/>
        </p:nvSpPr>
        <p:spPr bwMode="auto">
          <a:xfrm>
            <a:off x="1685925" y="4554994"/>
            <a:ext cx="6553200" cy="236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ja-JP" altLang="en-US" dirty="0">
                <a:solidFill>
                  <a:srgbClr val="990033"/>
                </a:solidFill>
              </a:rPr>
              <a:t>星としての寿命　∝　光度 </a:t>
            </a:r>
            <a:r>
              <a:rPr lang="en-US" altLang="ja-JP" dirty="0">
                <a:solidFill>
                  <a:srgbClr val="990033"/>
                </a:solidFill>
              </a:rPr>
              <a:t>/ </a:t>
            </a:r>
            <a:r>
              <a:rPr lang="ja-JP" altLang="en-US" dirty="0">
                <a:solidFill>
                  <a:srgbClr val="990033"/>
                </a:solidFill>
              </a:rPr>
              <a:t>質量</a:t>
            </a:r>
            <a:endParaRPr lang="en-US" altLang="ja-JP" dirty="0">
              <a:solidFill>
                <a:srgbClr val="990033"/>
              </a:solidFill>
            </a:endParaRPr>
          </a:p>
          <a:p>
            <a:pPr algn="ctr">
              <a:spcBef>
                <a:spcPts val="0"/>
              </a:spcBef>
            </a:pPr>
            <a:r>
              <a:rPr lang="en-US" altLang="ja-JP" sz="2000" dirty="0">
                <a:solidFill>
                  <a:srgbClr val="990033"/>
                </a:solidFill>
              </a:rPr>
              <a:t>lifetime of a star </a:t>
            </a:r>
            <a:r>
              <a:rPr lang="ja-JP" altLang="en-US" sz="2000" dirty="0">
                <a:solidFill>
                  <a:srgbClr val="990033"/>
                </a:solidFill>
              </a:rPr>
              <a:t>∝ </a:t>
            </a:r>
            <a:r>
              <a:rPr lang="en-US" altLang="ja-JP" sz="2000" dirty="0">
                <a:solidFill>
                  <a:srgbClr val="990033"/>
                </a:solidFill>
              </a:rPr>
              <a:t>luminosity / mass</a:t>
            </a:r>
            <a:endParaRPr lang="ja-JP" altLang="en-US" sz="2000" dirty="0">
              <a:solidFill>
                <a:srgbClr val="990033"/>
              </a:solidFill>
            </a:endParaRPr>
          </a:p>
          <a:p>
            <a:pPr algn="ctr"/>
            <a:r>
              <a:rPr lang="ja-JP" altLang="en-US" sz="3600" dirty="0">
                <a:solidFill>
                  <a:schemeClr val="accent2"/>
                </a:solidFill>
              </a:rPr>
              <a:t>→　寿命は「大質量星ほど短い」</a:t>
            </a:r>
            <a:endParaRPr lang="en-US" altLang="ja-JP" sz="3600" dirty="0">
              <a:solidFill>
                <a:schemeClr val="accent2"/>
              </a:solidFill>
            </a:endParaRPr>
          </a:p>
          <a:p>
            <a:pPr algn="ctr"/>
            <a:r>
              <a:rPr lang="en-US" altLang="ja-JP" sz="2000" dirty="0">
                <a:solidFill>
                  <a:schemeClr val="accent2"/>
                </a:solidFill>
              </a:rPr>
              <a:t>The more massive a star is, the shorter its lifetime is.</a:t>
            </a:r>
            <a:endParaRPr lang="ja-JP" altLang="en-US" sz="2000" dirty="0">
              <a:solidFill>
                <a:schemeClr val="accent2"/>
              </a:solidFill>
            </a:endParaRPr>
          </a:p>
          <a:p>
            <a:pPr algn="ctr"/>
            <a:r>
              <a:rPr lang="ja-JP" altLang="en-US" dirty="0">
                <a:solidFill>
                  <a:schemeClr val="hlink"/>
                </a:solidFill>
              </a:rPr>
              <a:t>金持ち程、はやく貧乏になる</a:t>
            </a:r>
            <a:endParaRPr lang="en-US" altLang="ja-JP" dirty="0">
              <a:solidFill>
                <a:schemeClr val="hlink"/>
              </a:solidFill>
            </a:endParaRPr>
          </a:p>
          <a:p>
            <a:pPr algn="ctr"/>
            <a:r>
              <a:rPr lang="en-US" altLang="ja-JP" sz="2000" dirty="0">
                <a:solidFill>
                  <a:schemeClr val="hlink"/>
                </a:solidFill>
              </a:rPr>
              <a:t>The rich gets poorer faster.</a:t>
            </a:r>
          </a:p>
        </p:txBody>
      </p:sp>
      <p:sp>
        <p:nvSpPr>
          <p:cNvPr id="12293" name="Text Box 5"/>
          <p:cNvSpPr txBox="1">
            <a:spLocks noChangeArrowheads="1"/>
          </p:cNvSpPr>
          <p:nvPr/>
        </p:nvSpPr>
        <p:spPr bwMode="auto">
          <a:xfrm>
            <a:off x="304800" y="2182118"/>
            <a:ext cx="1752600" cy="1187450"/>
          </a:xfrm>
          <a:prstGeom prst="rect">
            <a:avLst/>
          </a:prstGeom>
          <a:solidFill>
            <a:srgbClr val="CCFFFF"/>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dirty="0"/>
              <a:t>星「本来の」明るさは、本当に色々</a:t>
            </a:r>
          </a:p>
        </p:txBody>
      </p:sp>
      <p:sp>
        <p:nvSpPr>
          <p:cNvPr id="2" name="テキスト ボックス 1"/>
          <p:cNvSpPr txBox="1"/>
          <p:nvPr/>
        </p:nvSpPr>
        <p:spPr>
          <a:xfrm>
            <a:off x="4139952" y="1265237"/>
            <a:ext cx="2880320" cy="276999"/>
          </a:xfrm>
          <a:prstGeom prst="rect">
            <a:avLst/>
          </a:prstGeom>
          <a:noFill/>
        </p:spPr>
        <p:txBody>
          <a:bodyPr wrap="square" rtlCol="0">
            <a:spAutoFit/>
          </a:bodyPr>
          <a:lstStyle/>
          <a:p>
            <a:r>
              <a:rPr lang="en-US" altLang="ja-JP" sz="1200" dirty="0"/>
              <a:t>Luminosity in the unit of solar luminosity</a:t>
            </a:r>
            <a:endParaRPr kumimoji="1" lang="ja-JP" altLang="en-US" sz="1200" dirty="0"/>
          </a:p>
        </p:txBody>
      </p:sp>
      <p:sp>
        <p:nvSpPr>
          <p:cNvPr id="7" name="テキスト ボックス 6"/>
          <p:cNvSpPr txBox="1"/>
          <p:nvPr/>
        </p:nvSpPr>
        <p:spPr>
          <a:xfrm>
            <a:off x="5508104" y="2726332"/>
            <a:ext cx="2664296" cy="461665"/>
          </a:xfrm>
          <a:prstGeom prst="rect">
            <a:avLst/>
          </a:prstGeom>
          <a:noFill/>
        </p:spPr>
        <p:txBody>
          <a:bodyPr wrap="square" rtlCol="0">
            <a:spAutoFit/>
          </a:bodyPr>
          <a:lstStyle/>
          <a:p>
            <a:r>
              <a:rPr lang="en-US" altLang="ja-JP" sz="1200" dirty="0"/>
              <a:t>Even a slight change in mass leads to a dramatic change in luminosity.</a:t>
            </a:r>
            <a:endParaRPr kumimoji="1" lang="ja-JP" altLang="en-US" sz="1200" dirty="0"/>
          </a:p>
        </p:txBody>
      </p:sp>
      <p:sp>
        <p:nvSpPr>
          <p:cNvPr id="8" name="テキスト ボックス 7"/>
          <p:cNvSpPr txBox="1"/>
          <p:nvPr/>
        </p:nvSpPr>
        <p:spPr>
          <a:xfrm>
            <a:off x="5828184" y="3775273"/>
            <a:ext cx="2200200" cy="276999"/>
          </a:xfrm>
          <a:prstGeom prst="rect">
            <a:avLst/>
          </a:prstGeom>
          <a:noFill/>
        </p:spPr>
        <p:txBody>
          <a:bodyPr wrap="square" rtlCol="0">
            <a:spAutoFit/>
          </a:bodyPr>
          <a:lstStyle/>
          <a:p>
            <a:r>
              <a:rPr lang="en-US" altLang="ja-JP" sz="1200" dirty="0"/>
              <a:t>Mass in the unit of solar mass</a:t>
            </a:r>
            <a:endParaRPr kumimoji="1" lang="ja-JP" altLang="en-US" sz="1200" dirty="0"/>
          </a:p>
        </p:txBody>
      </p:sp>
      <p:sp>
        <p:nvSpPr>
          <p:cNvPr id="9" name="テキスト ボックス 8"/>
          <p:cNvSpPr txBox="1"/>
          <p:nvPr/>
        </p:nvSpPr>
        <p:spPr>
          <a:xfrm>
            <a:off x="0" y="3612019"/>
            <a:ext cx="2267744" cy="1477328"/>
          </a:xfrm>
          <a:prstGeom prst="rect">
            <a:avLst/>
          </a:prstGeom>
          <a:noFill/>
        </p:spPr>
        <p:txBody>
          <a:bodyPr wrap="square" rtlCol="0">
            <a:spAutoFit/>
          </a:bodyPr>
          <a:lstStyle/>
          <a:p>
            <a:r>
              <a:rPr lang="en-US" altLang="ja-JP" sz="1800" dirty="0"/>
              <a:t>Luminosity of stars, true brightness not apparent brightness:</a:t>
            </a:r>
            <a:r>
              <a:rPr lang="ja-JP" altLang="en-US" sz="1800" dirty="0"/>
              <a:t> </a:t>
            </a:r>
            <a:r>
              <a:rPr lang="en-US" altLang="ja-JP" sz="1800" dirty="0"/>
              <a:t>from very faint to very bright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b="9218"/>
          <a:stretch>
            <a:fillRect/>
          </a:stretch>
        </p:blipFill>
        <p:spPr bwMode="auto">
          <a:xfrm>
            <a:off x="838200" y="1268760"/>
            <a:ext cx="7467600"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Line 4"/>
          <p:cNvSpPr>
            <a:spLocks noChangeShapeType="1"/>
          </p:cNvSpPr>
          <p:nvPr/>
        </p:nvSpPr>
        <p:spPr bwMode="auto">
          <a:xfrm flipH="1">
            <a:off x="5334000" y="1268760"/>
            <a:ext cx="381000" cy="1066800"/>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14341" name="Text Box 5"/>
          <p:cNvSpPr txBox="1">
            <a:spLocks noChangeArrowheads="1"/>
          </p:cNvSpPr>
          <p:nvPr/>
        </p:nvSpPr>
        <p:spPr bwMode="auto">
          <a:xfrm>
            <a:off x="1403648" y="116632"/>
            <a:ext cx="7587952"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dirty="0">
                <a:solidFill>
                  <a:schemeClr val="accent2"/>
                </a:solidFill>
              </a:rPr>
              <a:t>星の</a:t>
            </a:r>
            <a:r>
              <a:rPr lang="ja-JP" altLang="en-US" u="sng" dirty="0">
                <a:solidFill>
                  <a:srgbClr val="3333CC"/>
                </a:solidFill>
              </a:rPr>
              <a:t>中心部</a:t>
            </a:r>
            <a:r>
              <a:rPr lang="ja-JP" altLang="en-US" dirty="0">
                <a:solidFill>
                  <a:schemeClr val="accent2"/>
                </a:solidFill>
              </a:rPr>
              <a:t>で「水素→ヘリウム」の核融合が行われている、比較的長期間安定して光り輝く段階：　</a:t>
            </a:r>
            <a:r>
              <a:rPr lang="ja-JP" altLang="en-US" dirty="0">
                <a:solidFill>
                  <a:srgbClr val="990033"/>
                </a:solidFill>
              </a:rPr>
              <a:t>「主系列星」</a:t>
            </a:r>
            <a:endParaRPr lang="en-US" altLang="ja-JP" dirty="0">
              <a:solidFill>
                <a:srgbClr val="990033"/>
              </a:solidFill>
            </a:endParaRPr>
          </a:p>
          <a:p>
            <a:pPr>
              <a:spcBef>
                <a:spcPts val="0"/>
              </a:spcBef>
            </a:pPr>
            <a:r>
              <a:rPr lang="en-US" altLang="ja-JP" sz="1600" dirty="0"/>
              <a:t>At the core of a star, nuclear fusion from H to He occurs and the star shines steadily for a long time: main sequence star.</a:t>
            </a:r>
            <a:endParaRPr lang="ja-JP" altLang="en-US" sz="1600" dirty="0"/>
          </a:p>
        </p:txBody>
      </p:sp>
      <p:sp>
        <p:nvSpPr>
          <p:cNvPr id="14342" name="Text Box 6"/>
          <p:cNvSpPr txBox="1">
            <a:spLocks noChangeArrowheads="1"/>
          </p:cNvSpPr>
          <p:nvPr/>
        </p:nvSpPr>
        <p:spPr bwMode="auto">
          <a:xfrm>
            <a:off x="107504" y="4827785"/>
            <a:ext cx="9036496"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1600" dirty="0">
                <a:solidFill>
                  <a:srgbClr val="336666"/>
                </a:solidFill>
              </a:rPr>
              <a:t>主系列星（太陽も、この段階）では、大質量ほど、高温であり（青白い色になる）、半径が大きい。</a:t>
            </a:r>
            <a:endParaRPr lang="en-US" altLang="ja-JP" sz="1600" dirty="0">
              <a:solidFill>
                <a:srgbClr val="336666"/>
              </a:solidFill>
            </a:endParaRPr>
          </a:p>
          <a:p>
            <a:r>
              <a:rPr lang="en-US" altLang="ja-JP" sz="1600" dirty="0">
                <a:solidFill>
                  <a:srgbClr val="336666"/>
                </a:solidFill>
              </a:rPr>
              <a:t>For main sequence stars (the Sun is also in this stage), the more massive the star is, the higher the surface temperature will be, hence a bluer color, and a bigger radius.</a:t>
            </a:r>
            <a:endParaRPr lang="ja-JP" altLang="en-US" sz="1600" dirty="0">
              <a:solidFill>
                <a:srgbClr val="336666"/>
              </a:solidFill>
            </a:endParaRPr>
          </a:p>
          <a:p>
            <a:pPr>
              <a:spcBef>
                <a:spcPct val="50000"/>
              </a:spcBef>
            </a:pPr>
            <a:r>
              <a:rPr lang="ja-JP" altLang="en-US" sz="1600" dirty="0">
                <a:solidFill>
                  <a:srgbClr val="336666"/>
                </a:solidFill>
              </a:rPr>
              <a:t>ただし、それは一桁程度の違いになるかどうか程度。</a:t>
            </a:r>
            <a:endParaRPr lang="en-US" altLang="ja-JP" sz="1600" dirty="0">
              <a:solidFill>
                <a:srgbClr val="336666"/>
              </a:solidFill>
            </a:endParaRPr>
          </a:p>
          <a:p>
            <a:pPr>
              <a:spcBef>
                <a:spcPts val="0"/>
              </a:spcBef>
            </a:pPr>
            <a:r>
              <a:rPr lang="ja-JP" altLang="en-US" sz="1600" dirty="0">
                <a:solidFill>
                  <a:srgbClr val="336666"/>
                </a:solidFill>
              </a:rPr>
              <a:t>光度は桁違いに大きくなる（距離の効果を無視すれば、明るく見える）。</a:t>
            </a:r>
            <a:endParaRPr lang="en-US" altLang="ja-JP" sz="1600" dirty="0">
              <a:solidFill>
                <a:srgbClr val="336666"/>
              </a:solidFill>
            </a:endParaRPr>
          </a:p>
          <a:p>
            <a:pPr>
              <a:spcBef>
                <a:spcPts val="0"/>
              </a:spcBef>
            </a:pPr>
            <a:r>
              <a:rPr lang="en-US" altLang="ja-JP" sz="1600" dirty="0">
                <a:solidFill>
                  <a:srgbClr val="336666"/>
                </a:solidFill>
              </a:rPr>
              <a:t>For main sequence stars, the varieties in temperature and radius are about an order of magnitude, but luminosity has much wider variety. The luminous one appears quite bright if it is not far.</a:t>
            </a:r>
            <a:endParaRPr lang="ja-JP" altLang="en-US" sz="1600" dirty="0">
              <a:solidFill>
                <a:srgbClr val="336666"/>
              </a:solidFill>
            </a:endParaRPr>
          </a:p>
        </p:txBody>
      </p:sp>
      <p:sp>
        <p:nvSpPr>
          <p:cNvPr id="2" name="テキスト ボックス 1"/>
          <p:cNvSpPr txBox="1"/>
          <p:nvPr/>
        </p:nvSpPr>
        <p:spPr>
          <a:xfrm>
            <a:off x="1043608" y="3789040"/>
            <a:ext cx="2016224" cy="523220"/>
          </a:xfrm>
          <a:prstGeom prst="rect">
            <a:avLst/>
          </a:prstGeom>
          <a:noFill/>
        </p:spPr>
        <p:txBody>
          <a:bodyPr wrap="square" rtlCol="0">
            <a:spAutoFit/>
          </a:bodyPr>
          <a:lstStyle/>
          <a:p>
            <a:r>
              <a:rPr kumimoji="1" lang="en-US" altLang="ja-JP" sz="1400" dirty="0"/>
              <a:t>How much material for formation of a star</a:t>
            </a:r>
            <a:endParaRPr kumimoji="1" lang="ja-JP" altLang="en-US" sz="1400" dirty="0"/>
          </a:p>
        </p:txBody>
      </p:sp>
      <p:sp>
        <p:nvSpPr>
          <p:cNvPr id="3" name="テキスト ボックス 2"/>
          <p:cNvSpPr txBox="1"/>
          <p:nvPr/>
        </p:nvSpPr>
        <p:spPr>
          <a:xfrm>
            <a:off x="4067944" y="1440071"/>
            <a:ext cx="915635" cy="369332"/>
          </a:xfrm>
          <a:prstGeom prst="rect">
            <a:avLst/>
          </a:prstGeom>
          <a:noFill/>
        </p:spPr>
        <p:txBody>
          <a:bodyPr wrap="none" rtlCol="0">
            <a:spAutoFit/>
          </a:bodyPr>
          <a:lstStyle/>
          <a:p>
            <a:r>
              <a:rPr kumimoji="1" lang="en-US" altLang="ja-JP" sz="1800" dirty="0"/>
              <a:t>lifetime</a:t>
            </a:r>
            <a:endParaRPr kumimoji="1" lang="ja-JP" altLang="en-US" sz="1800" dirty="0"/>
          </a:p>
        </p:txBody>
      </p:sp>
      <p:sp>
        <p:nvSpPr>
          <p:cNvPr id="4" name="テキスト ボックス 3"/>
          <p:cNvSpPr txBox="1"/>
          <p:nvPr/>
        </p:nvSpPr>
        <p:spPr>
          <a:xfrm>
            <a:off x="5715000" y="2027783"/>
            <a:ext cx="3087705" cy="307777"/>
          </a:xfrm>
          <a:prstGeom prst="rect">
            <a:avLst/>
          </a:prstGeom>
          <a:noFill/>
        </p:spPr>
        <p:txBody>
          <a:bodyPr wrap="none" rtlCol="0">
            <a:spAutoFit/>
          </a:bodyPr>
          <a:lstStyle/>
          <a:p>
            <a:r>
              <a:rPr lang="en-US" altLang="ja-JP" sz="1400" dirty="0"/>
              <a:t>p</a:t>
            </a:r>
            <a:r>
              <a:rPr kumimoji="1" lang="en-US" altLang="ja-JP" sz="1400" dirty="0"/>
              <a:t>arameters as a main sequence star</a:t>
            </a:r>
            <a:endParaRPr kumimoji="1" lang="ja-JP" altLang="en-US" sz="1400" dirty="0"/>
          </a:p>
        </p:txBody>
      </p:sp>
      <p:sp>
        <p:nvSpPr>
          <p:cNvPr id="5" name="テキスト ボックス 4"/>
          <p:cNvSpPr txBox="1"/>
          <p:nvPr/>
        </p:nvSpPr>
        <p:spPr>
          <a:xfrm>
            <a:off x="5868144" y="2924944"/>
            <a:ext cx="1148071" cy="307777"/>
          </a:xfrm>
          <a:prstGeom prst="rect">
            <a:avLst/>
          </a:prstGeom>
          <a:noFill/>
        </p:spPr>
        <p:txBody>
          <a:bodyPr wrap="none" rtlCol="0">
            <a:spAutoFit/>
          </a:bodyPr>
          <a:lstStyle/>
          <a:p>
            <a:r>
              <a:rPr kumimoji="1" lang="en-US" altLang="ja-JP" sz="1400" dirty="0"/>
              <a:t>temperature</a:t>
            </a:r>
            <a:endParaRPr kumimoji="1" lang="ja-JP" altLang="en-US" sz="1400" dirty="0"/>
          </a:p>
        </p:txBody>
      </p:sp>
      <p:sp>
        <p:nvSpPr>
          <p:cNvPr id="6" name="テキスト ボックス 5"/>
          <p:cNvSpPr txBox="1"/>
          <p:nvPr/>
        </p:nvSpPr>
        <p:spPr>
          <a:xfrm>
            <a:off x="5868144" y="3266826"/>
            <a:ext cx="671979" cy="307777"/>
          </a:xfrm>
          <a:prstGeom prst="rect">
            <a:avLst/>
          </a:prstGeom>
          <a:noFill/>
        </p:spPr>
        <p:txBody>
          <a:bodyPr wrap="none" rtlCol="0">
            <a:spAutoFit/>
          </a:bodyPr>
          <a:lstStyle/>
          <a:p>
            <a:r>
              <a:rPr kumimoji="1" lang="en-US" altLang="ja-JP" sz="1400" dirty="0"/>
              <a:t>radius</a:t>
            </a:r>
            <a:endParaRPr kumimoji="1" lang="ja-JP" altLang="en-US" sz="1400" dirty="0"/>
          </a:p>
        </p:txBody>
      </p:sp>
      <p:sp>
        <p:nvSpPr>
          <p:cNvPr id="7" name="テキスト ボックス 6"/>
          <p:cNvSpPr txBox="1"/>
          <p:nvPr/>
        </p:nvSpPr>
        <p:spPr>
          <a:xfrm>
            <a:off x="5558764" y="4158371"/>
            <a:ext cx="981359" cy="307777"/>
          </a:xfrm>
          <a:prstGeom prst="rect">
            <a:avLst/>
          </a:prstGeom>
          <a:noFill/>
        </p:spPr>
        <p:txBody>
          <a:bodyPr wrap="none" rtlCol="0">
            <a:spAutoFit/>
          </a:bodyPr>
          <a:lstStyle/>
          <a:p>
            <a:r>
              <a:rPr kumimoji="1" lang="en-US" altLang="ja-JP" sz="1400" dirty="0"/>
              <a:t>luminosity</a:t>
            </a:r>
            <a:endParaRPr kumimoji="1" lang="ja-JP" altLang="en-US" sz="1400" dirty="0"/>
          </a:p>
        </p:txBody>
      </p:sp>
      <p:sp>
        <p:nvSpPr>
          <p:cNvPr id="8" name="テキスト ボックス 7"/>
          <p:cNvSpPr txBox="1"/>
          <p:nvPr/>
        </p:nvSpPr>
        <p:spPr>
          <a:xfrm>
            <a:off x="2555776" y="4384849"/>
            <a:ext cx="3038011" cy="307777"/>
          </a:xfrm>
          <a:prstGeom prst="rect">
            <a:avLst/>
          </a:prstGeom>
          <a:noFill/>
        </p:spPr>
        <p:txBody>
          <a:bodyPr wrap="none" rtlCol="0">
            <a:spAutoFit/>
          </a:bodyPr>
          <a:lstStyle/>
          <a:p>
            <a:r>
              <a:rPr kumimoji="1" lang="en-US" altLang="ja-JP" sz="1400" dirty="0"/>
              <a:t>Mass determines many parameters.</a:t>
            </a:r>
            <a:endParaRPr kumimoji="1" lang="ja-JP" alt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b="9065"/>
          <a:stretch>
            <a:fillRect/>
          </a:stretch>
        </p:blipFill>
        <p:spPr bwMode="auto">
          <a:xfrm>
            <a:off x="914400" y="1524000"/>
            <a:ext cx="7286625"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3"/>
          <p:cNvSpPr txBox="1">
            <a:spLocks noChangeArrowheads="1"/>
          </p:cNvSpPr>
          <p:nvPr/>
        </p:nvSpPr>
        <p:spPr bwMode="auto">
          <a:xfrm>
            <a:off x="381000" y="609600"/>
            <a:ext cx="8458200"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sz="3600" dirty="0">
                <a:solidFill>
                  <a:schemeClr val="accent2"/>
                </a:solidFill>
              </a:rPr>
              <a:t>星も中年になると、老廃物がたまって</a:t>
            </a:r>
            <a:r>
              <a:rPr lang="ja-JP" altLang="en-US" sz="3600" dirty="0">
                <a:solidFill>
                  <a:srgbClr val="990033"/>
                </a:solidFill>
              </a:rPr>
              <a:t>太る</a:t>
            </a:r>
            <a:r>
              <a:rPr lang="ja-JP" altLang="en-US" sz="3600" dirty="0">
                <a:solidFill>
                  <a:schemeClr val="accent2"/>
                </a:solidFill>
              </a:rPr>
              <a:t>。</a:t>
            </a:r>
            <a:endParaRPr lang="en-US" altLang="ja-JP" sz="3600" dirty="0">
              <a:solidFill>
                <a:schemeClr val="accent2"/>
              </a:solidFill>
            </a:endParaRPr>
          </a:p>
          <a:p>
            <a:pPr>
              <a:spcBef>
                <a:spcPts val="0"/>
              </a:spcBef>
            </a:pPr>
            <a:r>
              <a:rPr lang="en-US" altLang="ja-JP" sz="2000" dirty="0">
                <a:solidFill>
                  <a:schemeClr val="accent2"/>
                </a:solidFill>
              </a:rPr>
              <a:t>As the star ages, waste material stays inside the star, getting a star fatter.</a:t>
            </a:r>
            <a:endParaRPr lang="ja-JP" altLang="en-US" sz="2000" dirty="0">
              <a:solidFill>
                <a:schemeClr val="accent2"/>
              </a:solidFill>
            </a:endParaRPr>
          </a:p>
        </p:txBody>
      </p:sp>
      <p:sp>
        <p:nvSpPr>
          <p:cNvPr id="2" name="テキスト ボックス 1"/>
          <p:cNvSpPr txBox="1"/>
          <p:nvPr/>
        </p:nvSpPr>
        <p:spPr>
          <a:xfrm>
            <a:off x="3131840" y="1844824"/>
            <a:ext cx="1584176" cy="307777"/>
          </a:xfrm>
          <a:prstGeom prst="rect">
            <a:avLst/>
          </a:prstGeom>
          <a:noFill/>
        </p:spPr>
        <p:txBody>
          <a:bodyPr wrap="square" rtlCol="0">
            <a:spAutoFit/>
          </a:bodyPr>
          <a:lstStyle/>
          <a:p>
            <a:r>
              <a:rPr kumimoji="1" lang="en-US" altLang="ja-JP" sz="1400" dirty="0"/>
              <a:t>As time passes…</a:t>
            </a:r>
            <a:endParaRPr kumimoji="1" lang="ja-JP" altLang="en-US" sz="1400" dirty="0"/>
          </a:p>
        </p:txBody>
      </p:sp>
      <p:sp>
        <p:nvSpPr>
          <p:cNvPr id="3" name="テキスト ボックス 2"/>
          <p:cNvSpPr txBox="1"/>
          <p:nvPr/>
        </p:nvSpPr>
        <p:spPr>
          <a:xfrm>
            <a:off x="1475656" y="4653136"/>
            <a:ext cx="1717137" cy="307777"/>
          </a:xfrm>
          <a:prstGeom prst="rect">
            <a:avLst/>
          </a:prstGeom>
          <a:noFill/>
        </p:spPr>
        <p:txBody>
          <a:bodyPr wrap="none" rtlCol="0">
            <a:spAutoFit/>
          </a:bodyPr>
          <a:lstStyle/>
          <a:p>
            <a:r>
              <a:rPr kumimoji="1" lang="en-US" altLang="ja-JP" sz="1400" dirty="0"/>
              <a:t>H </a:t>
            </a:r>
            <a:r>
              <a:rPr kumimoji="1" lang="ja-JP" altLang="en-US" sz="1400" dirty="0"/>
              <a:t>→ </a:t>
            </a:r>
            <a:r>
              <a:rPr kumimoji="1" lang="en-US" altLang="ja-JP" sz="1400" dirty="0"/>
              <a:t>He at the core</a:t>
            </a:r>
            <a:endParaRPr kumimoji="1" lang="ja-JP" altLang="en-US" sz="1400" dirty="0"/>
          </a:p>
        </p:txBody>
      </p:sp>
      <p:sp>
        <p:nvSpPr>
          <p:cNvPr id="4" name="テキスト ボックス 3"/>
          <p:cNvSpPr txBox="1"/>
          <p:nvPr/>
        </p:nvSpPr>
        <p:spPr>
          <a:xfrm>
            <a:off x="3851920" y="3501008"/>
            <a:ext cx="1224136" cy="954107"/>
          </a:xfrm>
          <a:prstGeom prst="rect">
            <a:avLst/>
          </a:prstGeom>
          <a:noFill/>
        </p:spPr>
        <p:txBody>
          <a:bodyPr wrap="square" rtlCol="0">
            <a:spAutoFit/>
          </a:bodyPr>
          <a:lstStyle/>
          <a:p>
            <a:r>
              <a:rPr kumimoji="1" lang="en-US" altLang="ja-JP" sz="1400" dirty="0"/>
              <a:t>No longer not a main sequence structure</a:t>
            </a:r>
            <a:endParaRPr kumimoji="1" lang="ja-JP" altLang="en-US" sz="1400" dirty="0"/>
          </a:p>
        </p:txBody>
      </p:sp>
      <p:sp>
        <p:nvSpPr>
          <p:cNvPr id="5" name="テキスト ボックス 4"/>
          <p:cNvSpPr txBox="1"/>
          <p:nvPr/>
        </p:nvSpPr>
        <p:spPr>
          <a:xfrm>
            <a:off x="4860032" y="1690935"/>
            <a:ext cx="1775296" cy="307777"/>
          </a:xfrm>
          <a:prstGeom prst="rect">
            <a:avLst/>
          </a:prstGeom>
          <a:noFill/>
        </p:spPr>
        <p:txBody>
          <a:bodyPr wrap="square" rtlCol="0">
            <a:spAutoFit/>
          </a:bodyPr>
          <a:lstStyle/>
          <a:p>
            <a:r>
              <a:rPr kumimoji="1" lang="en-US" altLang="ja-JP" sz="1400" dirty="0"/>
              <a:t>He core , the ember</a:t>
            </a:r>
            <a:endParaRPr kumimoji="1" lang="ja-JP" altLang="en-US" sz="1400" dirty="0"/>
          </a:p>
        </p:txBody>
      </p:sp>
      <p:sp>
        <p:nvSpPr>
          <p:cNvPr id="6" name="テキスト ボックス 5"/>
          <p:cNvSpPr txBox="1"/>
          <p:nvPr/>
        </p:nvSpPr>
        <p:spPr>
          <a:xfrm>
            <a:off x="5774444" y="4365104"/>
            <a:ext cx="1119217" cy="307777"/>
          </a:xfrm>
          <a:prstGeom prst="rect">
            <a:avLst/>
          </a:prstGeom>
          <a:noFill/>
        </p:spPr>
        <p:txBody>
          <a:bodyPr wrap="none" rtlCol="0">
            <a:spAutoFit/>
          </a:bodyPr>
          <a:lstStyle/>
          <a:p>
            <a:r>
              <a:rPr lang="en-US" altLang="ja-JP" sz="1400" dirty="0"/>
              <a:t>o</a:t>
            </a:r>
            <a:r>
              <a:rPr kumimoji="1" lang="en-US" altLang="ja-JP" sz="1400" dirty="0"/>
              <a:t>uter layers</a:t>
            </a:r>
            <a:endParaRPr kumimoji="1" lang="ja-JP" altLang="en-US" sz="1400" dirty="0"/>
          </a:p>
        </p:txBody>
      </p:sp>
      <p:sp>
        <p:nvSpPr>
          <p:cNvPr id="7" name="テキスト ボックス 6"/>
          <p:cNvSpPr txBox="1"/>
          <p:nvPr/>
        </p:nvSpPr>
        <p:spPr>
          <a:xfrm>
            <a:off x="7740352" y="2300947"/>
            <a:ext cx="1403648" cy="738664"/>
          </a:xfrm>
          <a:prstGeom prst="rect">
            <a:avLst/>
          </a:prstGeom>
          <a:noFill/>
        </p:spPr>
        <p:txBody>
          <a:bodyPr wrap="square" rtlCol="0">
            <a:spAutoFit/>
          </a:bodyPr>
          <a:lstStyle/>
          <a:p>
            <a:r>
              <a:rPr lang="en-US" altLang="ja-JP" sz="1400" dirty="0"/>
              <a:t>t</a:t>
            </a:r>
            <a:r>
              <a:rPr kumimoji="1" lang="en-US" altLang="ja-JP" sz="1400" dirty="0"/>
              <a:t>he shell where H </a:t>
            </a:r>
            <a:r>
              <a:rPr kumimoji="1" lang="ja-JP" altLang="en-US" sz="1400" dirty="0"/>
              <a:t>→ </a:t>
            </a:r>
            <a:r>
              <a:rPr kumimoji="1" lang="en-US" altLang="ja-JP" sz="1400" dirty="0"/>
              <a:t>He takes place</a:t>
            </a:r>
            <a:endParaRPr kumimoji="1" lang="ja-JP" altLang="en-US" sz="1400" dirty="0"/>
          </a:p>
        </p:txBody>
      </p:sp>
      <p:sp>
        <p:nvSpPr>
          <p:cNvPr id="8" name="テキスト ボックス 7"/>
          <p:cNvSpPr txBox="1"/>
          <p:nvPr/>
        </p:nvSpPr>
        <p:spPr>
          <a:xfrm>
            <a:off x="6538388" y="4541807"/>
            <a:ext cx="1568058" cy="307777"/>
          </a:xfrm>
          <a:prstGeom prst="rect">
            <a:avLst/>
          </a:prstGeom>
          <a:noFill/>
        </p:spPr>
        <p:txBody>
          <a:bodyPr wrap="none" rtlCol="0">
            <a:spAutoFit/>
          </a:bodyPr>
          <a:lstStyle/>
          <a:p>
            <a:r>
              <a:rPr kumimoji="1" lang="en-US" altLang="ja-JP" sz="1400" dirty="0"/>
              <a:t>H and original He</a:t>
            </a:r>
            <a:endParaRPr kumimoji="1" lang="ja-JP" alt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b="9242"/>
          <a:stretch>
            <a:fillRect/>
          </a:stretch>
        </p:blipFill>
        <p:spPr bwMode="auto">
          <a:xfrm>
            <a:off x="890588" y="1481138"/>
            <a:ext cx="7362825"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860032" y="1628800"/>
            <a:ext cx="3196709" cy="461665"/>
          </a:xfrm>
          <a:prstGeom prst="rect">
            <a:avLst/>
          </a:prstGeom>
          <a:noFill/>
        </p:spPr>
        <p:txBody>
          <a:bodyPr wrap="none" rtlCol="0">
            <a:spAutoFit/>
          </a:bodyPr>
          <a:lstStyle/>
          <a:p>
            <a:r>
              <a:rPr lang="en-US" altLang="ja-JP" dirty="0"/>
              <a:t>c</a:t>
            </a:r>
            <a:r>
              <a:rPr kumimoji="1" lang="en-US" altLang="ja-JP" dirty="0"/>
              <a:t>ontracting of He core</a:t>
            </a:r>
            <a:endParaRPr kumimoji="1" lang="ja-JP" altLang="en-US" dirty="0"/>
          </a:p>
        </p:txBody>
      </p:sp>
      <p:sp>
        <p:nvSpPr>
          <p:cNvPr id="3" name="テキスト ボックス 2"/>
          <p:cNvSpPr txBox="1"/>
          <p:nvPr/>
        </p:nvSpPr>
        <p:spPr>
          <a:xfrm>
            <a:off x="6770340" y="3244627"/>
            <a:ext cx="1377300" cy="369332"/>
          </a:xfrm>
          <a:prstGeom prst="rect">
            <a:avLst/>
          </a:prstGeom>
          <a:noFill/>
        </p:spPr>
        <p:txBody>
          <a:bodyPr wrap="none" rtlCol="0">
            <a:spAutoFit/>
          </a:bodyPr>
          <a:lstStyle/>
          <a:p>
            <a:r>
              <a:rPr kumimoji="1" lang="en-US" altLang="ja-JP" sz="1800" dirty="0"/>
              <a:t>thermalized</a:t>
            </a:r>
            <a:endParaRPr kumimoji="1" lang="ja-JP" altLang="en-US" sz="1800" dirty="0"/>
          </a:p>
        </p:txBody>
      </p:sp>
      <p:sp>
        <p:nvSpPr>
          <p:cNvPr id="4" name="テキスト ボックス 3"/>
          <p:cNvSpPr txBox="1"/>
          <p:nvPr/>
        </p:nvSpPr>
        <p:spPr>
          <a:xfrm>
            <a:off x="6350828" y="4382517"/>
            <a:ext cx="1723549" cy="369332"/>
          </a:xfrm>
          <a:prstGeom prst="rect">
            <a:avLst/>
          </a:prstGeom>
          <a:noFill/>
        </p:spPr>
        <p:txBody>
          <a:bodyPr wrap="none" rtlCol="0">
            <a:spAutoFit/>
          </a:bodyPr>
          <a:lstStyle/>
          <a:p>
            <a:r>
              <a:rPr kumimoji="1" lang="en-US" altLang="ja-JP" sz="1800" dirty="0"/>
              <a:t>H burning shell</a:t>
            </a:r>
            <a:endParaRPr kumimoji="1" lang="ja-JP" altLang="en-US" sz="1800" dirty="0"/>
          </a:p>
        </p:txBody>
      </p:sp>
      <p:sp>
        <p:nvSpPr>
          <p:cNvPr id="5" name="テキスト ボックス 4"/>
          <p:cNvSpPr txBox="1"/>
          <p:nvPr/>
        </p:nvSpPr>
        <p:spPr>
          <a:xfrm>
            <a:off x="3131840" y="3290793"/>
            <a:ext cx="2088232" cy="646331"/>
          </a:xfrm>
          <a:prstGeom prst="rect">
            <a:avLst/>
          </a:prstGeom>
          <a:noFill/>
        </p:spPr>
        <p:txBody>
          <a:bodyPr wrap="square" rtlCol="0">
            <a:spAutoFit/>
          </a:bodyPr>
          <a:lstStyle/>
          <a:p>
            <a:r>
              <a:rPr kumimoji="1" lang="en-US" altLang="ja-JP" sz="1800" dirty="0"/>
              <a:t>Outer layers of</a:t>
            </a:r>
          </a:p>
          <a:p>
            <a:r>
              <a:rPr kumimoji="1" lang="en-US" altLang="ja-JP" sz="1800" dirty="0"/>
              <a:t>H and original He</a:t>
            </a:r>
            <a:endParaRPr kumimoji="1" lang="ja-JP" altLang="en-US" sz="1800" dirty="0"/>
          </a:p>
        </p:txBody>
      </p:sp>
      <p:sp>
        <p:nvSpPr>
          <p:cNvPr id="6" name="テキスト ボックス 5"/>
          <p:cNvSpPr txBox="1"/>
          <p:nvPr/>
        </p:nvSpPr>
        <p:spPr>
          <a:xfrm>
            <a:off x="1403648" y="1988840"/>
            <a:ext cx="1224136" cy="461665"/>
          </a:xfrm>
          <a:prstGeom prst="rect">
            <a:avLst/>
          </a:prstGeom>
          <a:noFill/>
        </p:spPr>
        <p:txBody>
          <a:bodyPr wrap="square" rtlCol="0">
            <a:spAutoFit/>
          </a:bodyPr>
          <a:lstStyle/>
          <a:p>
            <a:r>
              <a:rPr kumimoji="1" lang="en-US" altLang="ja-JP" dirty="0"/>
              <a:t>expand</a:t>
            </a:r>
            <a:endParaRPr kumimoji="1" lang="ja-JP" altLang="en-US" dirty="0"/>
          </a:p>
        </p:txBody>
      </p:sp>
      <p:sp>
        <p:nvSpPr>
          <p:cNvPr id="7" name="テキスト ボックス 6"/>
          <p:cNvSpPr txBox="1"/>
          <p:nvPr/>
        </p:nvSpPr>
        <p:spPr>
          <a:xfrm>
            <a:off x="867644" y="5016500"/>
            <a:ext cx="2408212" cy="523220"/>
          </a:xfrm>
          <a:prstGeom prst="rect">
            <a:avLst/>
          </a:prstGeom>
          <a:noFill/>
        </p:spPr>
        <p:txBody>
          <a:bodyPr wrap="square" rtlCol="0">
            <a:spAutoFit/>
          </a:bodyPr>
          <a:lstStyle/>
          <a:p>
            <a:r>
              <a:rPr lang="en-US" altLang="ja-JP" sz="1400" dirty="0"/>
              <a:t>By expanding, the surface temperature cools down.</a:t>
            </a:r>
            <a:endParaRPr kumimoji="1" lang="ja-JP"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b="9152"/>
          <a:stretch>
            <a:fillRect/>
          </a:stretch>
        </p:blipFill>
        <p:spPr bwMode="auto">
          <a:xfrm>
            <a:off x="914400" y="1439713"/>
            <a:ext cx="739140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3"/>
          <p:cNvSpPr txBox="1">
            <a:spLocks noChangeArrowheads="1"/>
          </p:cNvSpPr>
          <p:nvPr/>
        </p:nvSpPr>
        <p:spPr bwMode="auto">
          <a:xfrm>
            <a:off x="1524000" y="252561"/>
            <a:ext cx="6172200"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ja-JP" altLang="en-US" sz="4000" dirty="0">
                <a:solidFill>
                  <a:schemeClr val="accent2"/>
                </a:solidFill>
              </a:rPr>
              <a:t>ゴミ問題の下請け</a:t>
            </a:r>
            <a:endParaRPr lang="en-US" altLang="ja-JP" sz="4000" dirty="0">
              <a:solidFill>
                <a:schemeClr val="accent2"/>
              </a:solidFill>
            </a:endParaRPr>
          </a:p>
          <a:p>
            <a:pPr algn="ctr">
              <a:spcBef>
                <a:spcPts val="0"/>
              </a:spcBef>
            </a:pPr>
            <a:r>
              <a:rPr lang="en-US" altLang="ja-JP" sz="2000" dirty="0">
                <a:solidFill>
                  <a:schemeClr val="accent2"/>
                </a:solidFill>
              </a:rPr>
              <a:t>subcontract of garbage problem</a:t>
            </a:r>
            <a:endParaRPr lang="ja-JP" altLang="en-US" sz="2000" dirty="0"/>
          </a:p>
        </p:txBody>
      </p:sp>
      <p:sp>
        <p:nvSpPr>
          <p:cNvPr id="28676" name="Text Box 4"/>
          <p:cNvSpPr txBox="1">
            <a:spLocks noChangeArrowheads="1"/>
          </p:cNvSpPr>
          <p:nvPr/>
        </p:nvSpPr>
        <p:spPr bwMode="auto">
          <a:xfrm>
            <a:off x="321897" y="5031955"/>
            <a:ext cx="8661317" cy="14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1600" dirty="0">
                <a:solidFill>
                  <a:srgbClr val="990033"/>
                </a:solidFill>
              </a:rPr>
              <a:t>赤色巨星は、表面温度は低いが（だから「赤色」）、光度は大きい。だから、太陽が赤色巨星化したら地球が干上がるのは、半径が増大（巨星化）するからだけではなく、光度が増大するからである。</a:t>
            </a:r>
            <a:endParaRPr lang="en-US" altLang="ja-JP" sz="1600" dirty="0">
              <a:solidFill>
                <a:srgbClr val="990033"/>
              </a:solidFill>
            </a:endParaRPr>
          </a:p>
          <a:p>
            <a:pPr>
              <a:spcBef>
                <a:spcPct val="50000"/>
              </a:spcBef>
            </a:pPr>
            <a:r>
              <a:rPr lang="en-US" altLang="ja-JP" sz="1600" dirty="0">
                <a:solidFill>
                  <a:srgbClr val="990033"/>
                </a:solidFill>
              </a:rPr>
              <a:t>A red giant has a lower surface temperature, therefore, a redder color, but more luminous. Hence, when the Sun becomes a red giant, the Earth will be boiled up because not only the Sun’s radius is larger but also the Sun radiates much more energy.</a:t>
            </a:r>
            <a:endParaRPr lang="ja-JP" altLang="en-US" sz="1600" dirty="0">
              <a:solidFill>
                <a:srgbClr val="990033"/>
              </a:solidFill>
            </a:endParaRPr>
          </a:p>
        </p:txBody>
      </p:sp>
      <p:sp>
        <p:nvSpPr>
          <p:cNvPr id="2" name="テキスト ボックス 1"/>
          <p:cNvSpPr txBox="1"/>
          <p:nvPr/>
        </p:nvSpPr>
        <p:spPr>
          <a:xfrm>
            <a:off x="3707904" y="1188314"/>
            <a:ext cx="5057859" cy="369332"/>
          </a:xfrm>
          <a:prstGeom prst="rect">
            <a:avLst/>
          </a:prstGeom>
          <a:noFill/>
        </p:spPr>
        <p:txBody>
          <a:bodyPr wrap="none" rtlCol="0">
            <a:spAutoFit/>
          </a:bodyPr>
          <a:lstStyle/>
          <a:p>
            <a:r>
              <a:rPr lang="en-US" altLang="ja-JP" sz="1800" dirty="0"/>
              <a:t>Burning the ember leads to another new ember.</a:t>
            </a:r>
            <a:endParaRPr kumimoji="1" lang="ja-JP" altLang="en-US" sz="1800" dirty="0"/>
          </a:p>
        </p:txBody>
      </p:sp>
      <p:sp>
        <p:nvSpPr>
          <p:cNvPr id="3" name="テキスト ボックス 2"/>
          <p:cNvSpPr txBox="1"/>
          <p:nvPr/>
        </p:nvSpPr>
        <p:spPr>
          <a:xfrm>
            <a:off x="6236833" y="2888346"/>
            <a:ext cx="1492716" cy="646331"/>
          </a:xfrm>
          <a:prstGeom prst="rect">
            <a:avLst/>
          </a:prstGeom>
          <a:noFill/>
        </p:spPr>
        <p:txBody>
          <a:bodyPr wrap="none" rtlCol="0">
            <a:spAutoFit/>
          </a:bodyPr>
          <a:lstStyle/>
          <a:p>
            <a:r>
              <a:rPr kumimoji="1" lang="en-US" altLang="ja-JP" sz="1800" dirty="0"/>
              <a:t>He </a:t>
            </a:r>
            <a:r>
              <a:rPr kumimoji="1" lang="ja-JP" altLang="en-US" sz="1800" dirty="0"/>
              <a:t>→ </a:t>
            </a:r>
            <a:r>
              <a:rPr kumimoji="1" lang="en-US" altLang="ja-JP" sz="1800" dirty="0"/>
              <a:t>C</a:t>
            </a:r>
          </a:p>
          <a:p>
            <a:r>
              <a:rPr kumimoji="1" lang="en-US" altLang="ja-JP" sz="1800" dirty="0"/>
              <a:t>burning shell</a:t>
            </a:r>
            <a:endParaRPr kumimoji="1" lang="ja-JP" altLang="en-US" sz="1800" dirty="0"/>
          </a:p>
        </p:txBody>
      </p:sp>
      <p:sp>
        <p:nvSpPr>
          <p:cNvPr id="7" name="テキスト ボックス 6"/>
          <p:cNvSpPr txBox="1"/>
          <p:nvPr/>
        </p:nvSpPr>
        <p:spPr>
          <a:xfrm>
            <a:off x="6660232" y="4219046"/>
            <a:ext cx="1492716" cy="646331"/>
          </a:xfrm>
          <a:prstGeom prst="rect">
            <a:avLst/>
          </a:prstGeom>
          <a:noFill/>
        </p:spPr>
        <p:txBody>
          <a:bodyPr wrap="none" rtlCol="0">
            <a:spAutoFit/>
          </a:bodyPr>
          <a:lstStyle/>
          <a:p>
            <a:pPr algn="r"/>
            <a:r>
              <a:rPr kumimoji="1" lang="en-US" altLang="ja-JP" sz="1800" dirty="0"/>
              <a:t>H </a:t>
            </a:r>
            <a:r>
              <a:rPr kumimoji="1" lang="ja-JP" altLang="en-US" sz="1800" dirty="0"/>
              <a:t>→ </a:t>
            </a:r>
            <a:r>
              <a:rPr lang="en-US" altLang="ja-JP" sz="1800" dirty="0"/>
              <a:t>He</a:t>
            </a:r>
            <a:endParaRPr kumimoji="1" lang="en-US" altLang="ja-JP" sz="1800" dirty="0"/>
          </a:p>
          <a:p>
            <a:pPr algn="r"/>
            <a:r>
              <a:rPr kumimoji="1" lang="en-US" altLang="ja-JP" sz="1800" dirty="0"/>
              <a:t>burning shell</a:t>
            </a:r>
            <a:endParaRPr kumimoji="1" lang="ja-JP" altLang="en-US" sz="1800" dirty="0"/>
          </a:p>
        </p:txBody>
      </p:sp>
      <p:sp>
        <p:nvSpPr>
          <p:cNvPr id="4" name="テキスト ボックス 3"/>
          <p:cNvSpPr txBox="1"/>
          <p:nvPr/>
        </p:nvSpPr>
        <p:spPr>
          <a:xfrm>
            <a:off x="2267744" y="1519623"/>
            <a:ext cx="1440160" cy="369332"/>
          </a:xfrm>
          <a:prstGeom prst="rect">
            <a:avLst/>
          </a:prstGeom>
          <a:noFill/>
        </p:spPr>
        <p:txBody>
          <a:bodyPr wrap="square" rtlCol="0">
            <a:spAutoFit/>
          </a:bodyPr>
          <a:lstStyle/>
          <a:p>
            <a:r>
              <a:rPr lang="en-US" altLang="ja-JP" sz="1800" dirty="0"/>
              <a:t>r</a:t>
            </a:r>
            <a:r>
              <a:rPr kumimoji="1" lang="en-US" altLang="ja-JP" sz="1800" dirty="0"/>
              <a:t>ealm of H</a:t>
            </a:r>
            <a:endParaRPr kumimoji="1" lang="ja-JP" altLang="en-US" sz="1800" dirty="0"/>
          </a:p>
        </p:txBody>
      </p:sp>
      <p:sp>
        <p:nvSpPr>
          <p:cNvPr id="5" name="テキスト ボックス 4"/>
          <p:cNvSpPr txBox="1"/>
          <p:nvPr/>
        </p:nvSpPr>
        <p:spPr>
          <a:xfrm>
            <a:off x="4601964" y="2124067"/>
            <a:ext cx="1120820" cy="369332"/>
          </a:xfrm>
          <a:prstGeom prst="rect">
            <a:avLst/>
          </a:prstGeom>
          <a:noFill/>
        </p:spPr>
        <p:txBody>
          <a:bodyPr wrap="none" rtlCol="0">
            <a:spAutoFit/>
          </a:bodyPr>
          <a:lstStyle/>
          <a:p>
            <a:r>
              <a:rPr lang="en-US" altLang="ja-JP" sz="1800" dirty="0"/>
              <a:t>c</a:t>
            </a:r>
            <a:r>
              <a:rPr kumimoji="1" lang="en-US" altLang="ja-JP" sz="1800" dirty="0"/>
              <a:t>ore of C</a:t>
            </a:r>
            <a:endParaRPr kumimoji="1" lang="ja-JP" altLang="en-US" sz="1800" dirty="0"/>
          </a:p>
        </p:txBody>
      </p:sp>
      <p:sp>
        <p:nvSpPr>
          <p:cNvPr id="10" name="テキスト ボックス 9"/>
          <p:cNvSpPr txBox="1"/>
          <p:nvPr/>
        </p:nvSpPr>
        <p:spPr>
          <a:xfrm>
            <a:off x="1403648" y="3429547"/>
            <a:ext cx="2060465" cy="584775"/>
          </a:xfrm>
          <a:prstGeom prst="rect">
            <a:avLst/>
          </a:prstGeom>
          <a:noFill/>
        </p:spPr>
        <p:txBody>
          <a:bodyPr wrap="square" rtlCol="0">
            <a:spAutoFit/>
          </a:bodyPr>
          <a:lstStyle/>
          <a:p>
            <a:pPr algn="r"/>
            <a:r>
              <a:rPr lang="en-US" altLang="ja-JP" sz="1800" dirty="0"/>
              <a:t>r</a:t>
            </a:r>
            <a:r>
              <a:rPr kumimoji="1" lang="en-US" altLang="ja-JP" sz="1800" dirty="0"/>
              <a:t>ealm of He</a:t>
            </a:r>
          </a:p>
          <a:p>
            <a:pPr algn="r"/>
            <a:r>
              <a:rPr lang="en-US" altLang="ja-JP" sz="1400" dirty="0"/>
              <a:t>(another engine inside)</a:t>
            </a:r>
            <a:endParaRPr kumimoji="1" lang="ja-JP" altLang="en-US" sz="1400" dirty="0"/>
          </a:p>
        </p:txBody>
      </p:sp>
      <p:cxnSp>
        <p:nvCxnSpPr>
          <p:cNvPr id="8" name="直線コネクタ 7"/>
          <p:cNvCxnSpPr>
            <a:stCxn id="4" idx="2"/>
          </p:cNvCxnSpPr>
          <p:nvPr/>
        </p:nvCxnSpPr>
        <p:spPr>
          <a:xfrm>
            <a:off x="2987824" y="1888955"/>
            <a:ext cx="216024" cy="3150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3203848" y="3226444"/>
            <a:ext cx="396137" cy="2341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454488" y="4002564"/>
            <a:ext cx="1415772" cy="369332"/>
          </a:xfrm>
          <a:prstGeom prst="rect">
            <a:avLst/>
          </a:prstGeom>
          <a:noFill/>
        </p:spPr>
        <p:txBody>
          <a:bodyPr wrap="none" rtlCol="0">
            <a:spAutoFit/>
          </a:bodyPr>
          <a:lstStyle/>
          <a:p>
            <a:r>
              <a:rPr lang="en-US" altLang="ja-JP" sz="1800" dirty="0"/>
              <a:t>l</a:t>
            </a:r>
            <a:r>
              <a:rPr kumimoji="1" lang="en-US" altLang="ja-JP" sz="1800" dirty="0"/>
              <a:t>ayers of He</a:t>
            </a:r>
            <a:endParaRPr kumimoji="1" lang="ja-JP" altLang="en-US" sz="1800" dirty="0"/>
          </a:p>
        </p:txBody>
      </p:sp>
      <p:cxnSp>
        <p:nvCxnSpPr>
          <p:cNvPr id="17" name="直線コネクタ 16"/>
          <p:cNvCxnSpPr/>
          <p:nvPr/>
        </p:nvCxnSpPr>
        <p:spPr>
          <a:xfrm flipH="1" flipV="1">
            <a:off x="4652556" y="3745143"/>
            <a:ext cx="279484" cy="2574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157117" y="4519894"/>
            <a:ext cx="1877437" cy="369332"/>
          </a:xfrm>
          <a:prstGeom prst="rect">
            <a:avLst/>
          </a:prstGeom>
          <a:noFill/>
        </p:spPr>
        <p:txBody>
          <a:bodyPr wrap="none" rtlCol="0">
            <a:spAutoFit/>
          </a:bodyPr>
          <a:lstStyle/>
          <a:p>
            <a:r>
              <a:rPr lang="en-US" altLang="ja-JP" sz="1800" dirty="0"/>
              <a:t>outer l</a:t>
            </a:r>
            <a:r>
              <a:rPr kumimoji="1" lang="en-US" altLang="ja-JP" sz="1800" dirty="0"/>
              <a:t>ayers of H</a:t>
            </a:r>
            <a:endParaRPr kumimoji="1" lang="ja-JP" alt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b="9311"/>
          <a:stretch>
            <a:fillRect/>
          </a:stretch>
        </p:blipFill>
        <p:spPr bwMode="auto">
          <a:xfrm>
            <a:off x="914400" y="1979613"/>
            <a:ext cx="731520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 Box 3"/>
          <p:cNvSpPr txBox="1">
            <a:spLocks noChangeArrowheads="1"/>
          </p:cNvSpPr>
          <p:nvPr/>
        </p:nvSpPr>
        <p:spPr bwMode="auto">
          <a:xfrm>
            <a:off x="990600" y="476672"/>
            <a:ext cx="7162800" cy="11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ja-JP" altLang="en-US" sz="4800" dirty="0">
                <a:solidFill>
                  <a:schemeClr val="accent2"/>
                </a:solidFill>
              </a:rPr>
              <a:t>中小質量星の最期</a:t>
            </a:r>
            <a:endParaRPr lang="en-US" altLang="ja-JP" sz="4800" dirty="0">
              <a:solidFill>
                <a:schemeClr val="accent2"/>
              </a:solidFill>
            </a:endParaRPr>
          </a:p>
          <a:p>
            <a:pPr algn="ctr">
              <a:spcBef>
                <a:spcPts val="0"/>
              </a:spcBef>
            </a:pPr>
            <a:r>
              <a:rPr lang="en-US" altLang="ja-JP" sz="2000" dirty="0">
                <a:solidFill>
                  <a:schemeClr val="accent2"/>
                </a:solidFill>
              </a:rPr>
              <a:t>demise of middle and low-mass stars including the Sun</a:t>
            </a:r>
            <a:endParaRPr lang="ja-JP" altLang="en-US" sz="2000" dirty="0"/>
          </a:p>
        </p:txBody>
      </p:sp>
      <p:sp>
        <p:nvSpPr>
          <p:cNvPr id="2" name="テキスト ボックス 1"/>
          <p:cNvSpPr txBox="1"/>
          <p:nvPr/>
        </p:nvSpPr>
        <p:spPr>
          <a:xfrm>
            <a:off x="997124" y="2978805"/>
            <a:ext cx="1390124" cy="369332"/>
          </a:xfrm>
          <a:prstGeom prst="rect">
            <a:avLst/>
          </a:prstGeom>
          <a:noFill/>
        </p:spPr>
        <p:txBody>
          <a:bodyPr wrap="none" rtlCol="0">
            <a:spAutoFit/>
          </a:bodyPr>
          <a:lstStyle/>
          <a:p>
            <a:r>
              <a:rPr lang="en-US" altLang="ja-JP" sz="1800" dirty="0"/>
              <a:t>o</a:t>
            </a:r>
            <a:r>
              <a:rPr kumimoji="1" lang="en-US" altLang="ja-JP" sz="1800" dirty="0"/>
              <a:t>uter layers</a:t>
            </a:r>
            <a:endParaRPr kumimoji="1" lang="ja-JP" altLang="en-US" sz="1800" dirty="0"/>
          </a:p>
        </p:txBody>
      </p:sp>
      <p:sp>
        <p:nvSpPr>
          <p:cNvPr id="3" name="テキスト ボックス 2"/>
          <p:cNvSpPr txBox="1"/>
          <p:nvPr/>
        </p:nvSpPr>
        <p:spPr>
          <a:xfrm>
            <a:off x="2195736" y="4293096"/>
            <a:ext cx="633507" cy="369332"/>
          </a:xfrm>
          <a:prstGeom prst="rect">
            <a:avLst/>
          </a:prstGeom>
          <a:noFill/>
        </p:spPr>
        <p:txBody>
          <a:bodyPr wrap="none" rtlCol="0">
            <a:spAutoFit/>
          </a:bodyPr>
          <a:lstStyle/>
          <a:p>
            <a:r>
              <a:rPr kumimoji="1" lang="en-US" altLang="ja-JP" sz="1800" dirty="0"/>
              <a:t>core</a:t>
            </a:r>
            <a:endParaRPr kumimoji="1" lang="ja-JP" altLang="en-US" sz="1800" dirty="0"/>
          </a:p>
        </p:txBody>
      </p:sp>
      <p:sp>
        <p:nvSpPr>
          <p:cNvPr id="4" name="テキスト ボックス 3"/>
          <p:cNvSpPr txBox="1"/>
          <p:nvPr/>
        </p:nvSpPr>
        <p:spPr>
          <a:xfrm>
            <a:off x="1259632" y="2027103"/>
            <a:ext cx="1648285" cy="923330"/>
          </a:xfrm>
          <a:prstGeom prst="rect">
            <a:avLst/>
          </a:prstGeom>
          <a:noFill/>
        </p:spPr>
        <p:txBody>
          <a:bodyPr wrap="square" rtlCol="0">
            <a:spAutoFit/>
          </a:bodyPr>
          <a:lstStyle/>
          <a:p>
            <a:r>
              <a:rPr kumimoji="1" lang="en-US" altLang="ja-JP" sz="1800" dirty="0"/>
              <a:t>The Sun,</a:t>
            </a:r>
          </a:p>
          <a:p>
            <a:r>
              <a:rPr kumimoji="1" lang="en-US" altLang="ja-JP" sz="1800" dirty="0"/>
              <a:t>5 billion years from now</a:t>
            </a:r>
            <a:endParaRPr kumimoji="1" lang="ja-JP" altLang="en-US" sz="1800" dirty="0"/>
          </a:p>
        </p:txBody>
      </p:sp>
      <p:sp>
        <p:nvSpPr>
          <p:cNvPr id="5" name="テキスト ボックス 4"/>
          <p:cNvSpPr txBox="1"/>
          <p:nvPr/>
        </p:nvSpPr>
        <p:spPr>
          <a:xfrm>
            <a:off x="5076056" y="3955603"/>
            <a:ext cx="1742785" cy="461665"/>
          </a:xfrm>
          <a:prstGeom prst="rect">
            <a:avLst/>
          </a:prstGeom>
          <a:noFill/>
        </p:spPr>
        <p:txBody>
          <a:bodyPr wrap="none" rtlCol="0">
            <a:spAutoFit/>
          </a:bodyPr>
          <a:lstStyle/>
          <a:p>
            <a:r>
              <a:rPr lang="en-US" altLang="ja-JP" dirty="0"/>
              <a:t>w</a:t>
            </a:r>
            <a:r>
              <a:rPr kumimoji="1" lang="en-US" altLang="ja-JP" dirty="0"/>
              <a:t>hite dwarf</a:t>
            </a:r>
            <a:endParaRPr kumimoji="1" lang="ja-JP" altLang="en-US" dirty="0"/>
          </a:p>
        </p:txBody>
      </p:sp>
      <p:sp>
        <p:nvSpPr>
          <p:cNvPr id="6" name="テキスト ボックス 5"/>
          <p:cNvSpPr txBox="1"/>
          <p:nvPr/>
        </p:nvSpPr>
        <p:spPr>
          <a:xfrm>
            <a:off x="6372200" y="2747972"/>
            <a:ext cx="2464136" cy="461665"/>
          </a:xfrm>
          <a:prstGeom prst="rect">
            <a:avLst/>
          </a:prstGeom>
          <a:noFill/>
        </p:spPr>
        <p:txBody>
          <a:bodyPr wrap="none" rtlCol="0">
            <a:spAutoFit/>
          </a:bodyPr>
          <a:lstStyle/>
          <a:p>
            <a:r>
              <a:rPr lang="en-US" altLang="ja-JP" dirty="0"/>
              <a:t>p</a:t>
            </a:r>
            <a:r>
              <a:rPr kumimoji="1" lang="en-US" altLang="ja-JP" dirty="0"/>
              <a:t>lanetary nebula</a:t>
            </a:r>
            <a:endParaRPr kumimoji="1" lang="ja-JP" altLang="en-US" dirty="0"/>
          </a:p>
        </p:txBody>
      </p:sp>
      <p:sp>
        <p:nvSpPr>
          <p:cNvPr id="7" name="テキスト ボックス 6"/>
          <p:cNvSpPr txBox="1"/>
          <p:nvPr/>
        </p:nvSpPr>
        <p:spPr>
          <a:xfrm>
            <a:off x="5740504" y="1678840"/>
            <a:ext cx="3403496" cy="369332"/>
          </a:xfrm>
          <a:prstGeom prst="rect">
            <a:avLst/>
          </a:prstGeom>
          <a:noFill/>
        </p:spPr>
        <p:txBody>
          <a:bodyPr wrap="none" rtlCol="0">
            <a:spAutoFit/>
          </a:bodyPr>
          <a:lstStyle/>
          <a:p>
            <a:r>
              <a:rPr lang="en-US" altLang="ja-JP" sz="1800" dirty="0"/>
              <a:t>Note: independent of the planet</a:t>
            </a:r>
            <a:endParaRPr kumimoji="1" lang="ja-JP" altLang="en-US" sz="1800" dirty="0"/>
          </a:p>
        </p:txBody>
      </p:sp>
      <p:sp>
        <p:nvSpPr>
          <p:cNvPr id="8" name="テキスト ボックス 7"/>
          <p:cNvSpPr txBox="1"/>
          <p:nvPr/>
        </p:nvSpPr>
        <p:spPr>
          <a:xfrm>
            <a:off x="6516216" y="4723962"/>
            <a:ext cx="2580928" cy="646331"/>
          </a:xfrm>
          <a:prstGeom prst="rect">
            <a:avLst/>
          </a:prstGeom>
          <a:noFill/>
        </p:spPr>
        <p:txBody>
          <a:bodyPr wrap="square" rtlCol="0">
            <a:spAutoFit/>
          </a:bodyPr>
          <a:lstStyle/>
          <a:p>
            <a:r>
              <a:rPr lang="en-US" altLang="ja-JP" sz="1800" dirty="0"/>
              <a:t>r</a:t>
            </a:r>
            <a:r>
              <a:rPr kumimoji="1" lang="en-US" altLang="ja-JP" sz="1800" dirty="0"/>
              <a:t>eturn to</a:t>
            </a:r>
          </a:p>
          <a:p>
            <a:r>
              <a:rPr kumimoji="1" lang="en-US" altLang="ja-JP" sz="1800" dirty="0"/>
              <a:t>the interstellar medium</a:t>
            </a:r>
            <a:endParaRPr kumimoji="1" lang="ja-JP" alt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m57lrg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44450"/>
            <a:ext cx="7112000" cy="681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2" descr="m27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809625"/>
            <a:ext cx="6134100" cy="523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2" name="Picture 2" descr="ngc7293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590550"/>
            <a:ext cx="6057900" cy="567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b="9311"/>
          <a:stretch>
            <a:fillRect/>
          </a:stretch>
        </p:blipFill>
        <p:spPr bwMode="auto">
          <a:xfrm>
            <a:off x="923925" y="1495425"/>
            <a:ext cx="729615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3"/>
          <p:cNvSpPr txBox="1">
            <a:spLocks noChangeArrowheads="1"/>
          </p:cNvSpPr>
          <p:nvPr/>
        </p:nvSpPr>
        <p:spPr bwMode="auto">
          <a:xfrm>
            <a:off x="1143000" y="246062"/>
            <a:ext cx="6858000" cy="11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ja-JP" altLang="en-US" sz="4800" dirty="0">
                <a:solidFill>
                  <a:schemeClr val="accent2"/>
                </a:solidFill>
              </a:rPr>
              <a:t>大質量星の最期</a:t>
            </a:r>
            <a:endParaRPr lang="en-US" altLang="ja-JP" sz="4800" dirty="0">
              <a:solidFill>
                <a:schemeClr val="accent2"/>
              </a:solidFill>
            </a:endParaRPr>
          </a:p>
          <a:p>
            <a:pPr algn="ctr">
              <a:spcBef>
                <a:spcPts val="0"/>
              </a:spcBef>
            </a:pPr>
            <a:r>
              <a:rPr lang="en-US" altLang="ja-JP" sz="2000" dirty="0">
                <a:solidFill>
                  <a:schemeClr val="accent2"/>
                </a:solidFill>
              </a:rPr>
              <a:t>demise of massive stars</a:t>
            </a:r>
            <a:endParaRPr lang="ja-JP" altLang="en-US" sz="2000" dirty="0">
              <a:solidFill>
                <a:schemeClr val="accent2"/>
              </a:solidFill>
            </a:endParaRPr>
          </a:p>
        </p:txBody>
      </p:sp>
      <p:sp>
        <p:nvSpPr>
          <p:cNvPr id="32772" name="Text Box 4"/>
          <p:cNvSpPr txBox="1">
            <a:spLocks noChangeArrowheads="1"/>
          </p:cNvSpPr>
          <p:nvPr/>
        </p:nvSpPr>
        <p:spPr bwMode="auto">
          <a:xfrm>
            <a:off x="1475656" y="5002213"/>
            <a:ext cx="6525344"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ja-JP" altLang="en-US" sz="2800" dirty="0">
                <a:solidFill>
                  <a:srgbClr val="990033"/>
                </a:solidFill>
              </a:rPr>
              <a:t>なかなかしぶとい。</a:t>
            </a:r>
            <a:endParaRPr lang="en-US" altLang="ja-JP" sz="2800" dirty="0">
              <a:solidFill>
                <a:srgbClr val="990033"/>
              </a:solidFill>
            </a:endParaRPr>
          </a:p>
          <a:p>
            <a:pPr algn="ctr">
              <a:spcBef>
                <a:spcPts val="0"/>
              </a:spcBef>
            </a:pPr>
            <a:r>
              <a:rPr lang="en-US" altLang="ja-JP" sz="2800" dirty="0">
                <a:solidFill>
                  <a:srgbClr val="990033"/>
                </a:solidFill>
              </a:rPr>
              <a:t>Quite stubborn, the massive red giant…</a:t>
            </a:r>
            <a:endParaRPr lang="ja-JP" altLang="en-US" sz="2800" dirty="0">
              <a:solidFill>
                <a:srgbClr val="990033"/>
              </a:solidFill>
            </a:endParaRPr>
          </a:p>
        </p:txBody>
      </p:sp>
      <p:sp>
        <p:nvSpPr>
          <p:cNvPr id="2" name="テキスト ボックス 1"/>
          <p:cNvSpPr txBox="1"/>
          <p:nvPr/>
        </p:nvSpPr>
        <p:spPr>
          <a:xfrm>
            <a:off x="5151112" y="1628800"/>
            <a:ext cx="3992888" cy="338554"/>
          </a:xfrm>
          <a:prstGeom prst="rect">
            <a:avLst/>
          </a:prstGeom>
          <a:noFill/>
        </p:spPr>
        <p:txBody>
          <a:bodyPr wrap="none" rtlCol="0">
            <a:spAutoFit/>
          </a:bodyPr>
          <a:lstStyle/>
          <a:p>
            <a:r>
              <a:rPr lang="en-US" altLang="ja-JP" sz="1600" dirty="0"/>
              <a:t>p</a:t>
            </a:r>
            <a:r>
              <a:rPr kumimoji="1" lang="en-US" altLang="ja-JP" sz="1600" dirty="0"/>
              <a:t>utting off the ember-burning on and on…</a:t>
            </a:r>
            <a:endParaRPr kumimoji="1" lang="ja-JP" altLang="en-US" sz="1600" dirty="0"/>
          </a:p>
        </p:txBody>
      </p:sp>
      <p:sp>
        <p:nvSpPr>
          <p:cNvPr id="3" name="テキスト ボックス 2"/>
          <p:cNvSpPr txBox="1"/>
          <p:nvPr/>
        </p:nvSpPr>
        <p:spPr>
          <a:xfrm>
            <a:off x="6263681" y="3284538"/>
            <a:ext cx="2880319" cy="646331"/>
          </a:xfrm>
          <a:prstGeom prst="rect">
            <a:avLst/>
          </a:prstGeom>
          <a:noFill/>
        </p:spPr>
        <p:txBody>
          <a:bodyPr wrap="square" rtlCol="0">
            <a:spAutoFit/>
          </a:bodyPr>
          <a:lstStyle/>
          <a:p>
            <a:r>
              <a:rPr lang="en-US" altLang="ja-JP" sz="1800" dirty="0"/>
              <a:t>a s</a:t>
            </a:r>
            <a:r>
              <a:rPr kumimoji="1" lang="en-US" altLang="ja-JP" sz="1800" dirty="0"/>
              <a:t>chematic cross section of a red giant</a:t>
            </a:r>
            <a:endParaRPr kumimoji="1" lang="ja-JP" alt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5089" y="1424965"/>
            <a:ext cx="8964488" cy="5016758"/>
          </a:xfrm>
          <a:prstGeom prst="rect">
            <a:avLst/>
          </a:prstGeom>
          <a:noFill/>
        </p:spPr>
        <p:txBody>
          <a:bodyPr wrap="square" rtlCol="0">
            <a:spAutoFit/>
          </a:bodyPr>
          <a:lstStyle/>
          <a:p>
            <a:pPr algn="ctr"/>
            <a:r>
              <a:rPr kumimoji="1" lang="ja-JP" altLang="en-US" sz="3200" dirty="0"/>
              <a:t>星の輝きと私たちの存在は、本当につながっている。</a:t>
            </a:r>
            <a:endParaRPr kumimoji="1" lang="en-US" altLang="ja-JP" sz="3200" dirty="0"/>
          </a:p>
          <a:p>
            <a:pPr algn="ctr"/>
            <a:endParaRPr kumimoji="1" lang="en-US" altLang="ja-JP" sz="3200" dirty="0"/>
          </a:p>
          <a:p>
            <a:pPr algn="ctr"/>
            <a:r>
              <a:rPr lang="ja-JP" altLang="en-US" sz="3200" dirty="0"/>
              <a:t>宇宙は姿を劇的に変えて今に至り、</a:t>
            </a:r>
            <a:endParaRPr lang="en-US" altLang="ja-JP" sz="3200" dirty="0"/>
          </a:p>
          <a:p>
            <a:pPr algn="ctr"/>
            <a:r>
              <a:rPr lang="ja-JP" altLang="en-US" sz="3200" dirty="0"/>
              <a:t>その中で私たちが存在している。</a:t>
            </a:r>
            <a:endParaRPr lang="en-US" altLang="ja-JP" sz="3200" dirty="0"/>
          </a:p>
          <a:p>
            <a:pPr algn="ctr"/>
            <a:endParaRPr kumimoji="1" lang="en-US" altLang="ja-JP" sz="3200" dirty="0"/>
          </a:p>
          <a:p>
            <a:pPr algn="ctr"/>
            <a:r>
              <a:rPr lang="en-US" altLang="ja-JP" sz="3200" dirty="0"/>
              <a:t>Brilliant star lights and our own existence are really connected with each other, scientifically!</a:t>
            </a:r>
          </a:p>
          <a:p>
            <a:pPr algn="ctr"/>
            <a:endParaRPr kumimoji="1" lang="en-US" altLang="ja-JP" sz="3200" dirty="0"/>
          </a:p>
          <a:p>
            <a:pPr algn="ctr"/>
            <a:r>
              <a:rPr lang="en-US" altLang="ja-JP" sz="3200" dirty="0"/>
              <a:t>The universe has changed its shape dramatically, and in the long history, just in a second, we live.</a:t>
            </a:r>
            <a:endParaRPr kumimoji="1" lang="ja-JP" altLang="en-US" sz="3200" dirty="0"/>
          </a:p>
        </p:txBody>
      </p:sp>
      <p:sp>
        <p:nvSpPr>
          <p:cNvPr id="3" name="円形吹き出し 6">
            <a:extLst>
              <a:ext uri="{FF2B5EF4-FFF2-40B4-BE49-F238E27FC236}">
                <a16:creationId xmlns:a16="http://schemas.microsoft.com/office/drawing/2014/main" id="{8DB31C3A-B060-4AAB-8C8F-0DD870F90982}"/>
              </a:ext>
            </a:extLst>
          </p:cNvPr>
          <p:cNvSpPr/>
          <p:nvPr/>
        </p:nvSpPr>
        <p:spPr>
          <a:xfrm>
            <a:off x="395536" y="116632"/>
            <a:ext cx="2016224" cy="1008112"/>
          </a:xfrm>
          <a:prstGeom prst="wedgeEllipseCallout">
            <a:avLst>
              <a:gd name="adj1" fmla="val 53284"/>
              <a:gd name="adj2" fmla="val 104429"/>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2800" dirty="0"/>
              <a:t>Really?</a:t>
            </a:r>
            <a:endParaRPr kumimoji="1" lang="ja-JP" altLang="en-US" sz="2800" dirty="0"/>
          </a:p>
        </p:txBody>
      </p:sp>
      <p:sp>
        <p:nvSpPr>
          <p:cNvPr id="4" name="円形吹き出し 30">
            <a:extLst>
              <a:ext uri="{FF2B5EF4-FFF2-40B4-BE49-F238E27FC236}">
                <a16:creationId xmlns:a16="http://schemas.microsoft.com/office/drawing/2014/main" id="{B674FE6C-4DB6-4EBC-81AD-4BC3B4ED02A5}"/>
              </a:ext>
            </a:extLst>
          </p:cNvPr>
          <p:cNvSpPr/>
          <p:nvPr/>
        </p:nvSpPr>
        <p:spPr>
          <a:xfrm>
            <a:off x="6948264" y="116632"/>
            <a:ext cx="2141313" cy="1008112"/>
          </a:xfrm>
          <a:prstGeom prst="wedgeEllipseCallout">
            <a:avLst>
              <a:gd name="adj1" fmla="val -36786"/>
              <a:gd name="adj2" fmla="val 88427"/>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2800" dirty="0"/>
              <a:t>Eureka!</a:t>
            </a:r>
            <a:endParaRPr kumimoji="1" lang="ja-JP" altLang="en-US" sz="2800" dirty="0"/>
          </a:p>
        </p:txBody>
      </p:sp>
    </p:spTree>
    <p:extLst>
      <p:ext uri="{BB962C8B-B14F-4D97-AF65-F5344CB8AC3E}">
        <p14:creationId xmlns:p14="http://schemas.microsoft.com/office/powerpoint/2010/main" val="358110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b="9041"/>
          <a:stretch>
            <a:fillRect/>
          </a:stretch>
        </p:blipFill>
        <p:spPr bwMode="auto">
          <a:xfrm>
            <a:off x="756617" y="914400"/>
            <a:ext cx="7343775" cy="36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ext Box 3"/>
          <p:cNvSpPr txBox="1">
            <a:spLocks noChangeArrowheads="1"/>
          </p:cNvSpPr>
          <p:nvPr/>
        </p:nvSpPr>
        <p:spPr bwMode="auto">
          <a:xfrm>
            <a:off x="1491232" y="63005"/>
            <a:ext cx="6400800"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ja-JP" altLang="en-US" sz="4000" dirty="0">
                <a:solidFill>
                  <a:srgbClr val="3333CC"/>
                </a:solidFill>
              </a:rPr>
              <a:t>最期は破滅的</a:t>
            </a:r>
            <a:endParaRPr lang="en-US" altLang="ja-JP" sz="4000" dirty="0">
              <a:solidFill>
                <a:srgbClr val="3333CC"/>
              </a:solidFill>
            </a:endParaRPr>
          </a:p>
          <a:p>
            <a:pPr algn="ctr">
              <a:spcBef>
                <a:spcPts val="0"/>
              </a:spcBef>
            </a:pPr>
            <a:r>
              <a:rPr lang="en-US" altLang="ja-JP" sz="2000" dirty="0">
                <a:solidFill>
                  <a:srgbClr val="3333CC"/>
                </a:solidFill>
              </a:rPr>
              <a:t>The ending is destructive.</a:t>
            </a:r>
            <a:endParaRPr lang="ja-JP" altLang="en-US" sz="2000" dirty="0">
              <a:solidFill>
                <a:srgbClr val="3333CC"/>
              </a:solidFill>
            </a:endParaRPr>
          </a:p>
        </p:txBody>
      </p:sp>
      <p:sp>
        <p:nvSpPr>
          <p:cNvPr id="34820" name="Text Box 4"/>
          <p:cNvSpPr txBox="1">
            <a:spLocks noChangeArrowheads="1"/>
          </p:cNvSpPr>
          <p:nvPr/>
        </p:nvSpPr>
        <p:spPr bwMode="auto">
          <a:xfrm>
            <a:off x="100744" y="4450295"/>
            <a:ext cx="8964488" cy="20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1600" dirty="0">
                <a:solidFill>
                  <a:srgbClr val="336666"/>
                </a:solidFill>
              </a:rPr>
              <a:t>超新星爆発までに、鉄までの重元素合成を行い、超新星の際に鉄以降のもっと重い元素を合成する。もっと重い元素（たとえば、金銀銅の貴金属）合成は中性子星合体の際も生成されると考えられている（貴金属の由来は、宇宙での元素合成の大きな課題のひとつ）。超新星爆発は、星間物質の収縮を助ける場合もあり、それが新しい星形成につながることがある。破壊が誕生を、死が生を促す、とも言える。</a:t>
            </a:r>
            <a:endParaRPr lang="en-US" altLang="ja-JP" sz="1600" dirty="0">
              <a:solidFill>
                <a:srgbClr val="336666"/>
              </a:solidFill>
            </a:endParaRPr>
          </a:p>
          <a:p>
            <a:r>
              <a:rPr lang="en-US" altLang="ja-JP" sz="1400" dirty="0">
                <a:solidFill>
                  <a:srgbClr val="336666"/>
                </a:solidFill>
              </a:rPr>
              <a:t>Before the supernova explosion, heavy elements up to Fe, the 26</a:t>
            </a:r>
            <a:r>
              <a:rPr lang="en-US" altLang="ja-JP" sz="1400" baseline="30000" dirty="0">
                <a:solidFill>
                  <a:srgbClr val="336666"/>
                </a:solidFill>
              </a:rPr>
              <a:t>th</a:t>
            </a:r>
            <a:r>
              <a:rPr lang="en-US" altLang="ja-JP" sz="1400" dirty="0">
                <a:solidFill>
                  <a:srgbClr val="336666"/>
                </a:solidFill>
              </a:rPr>
              <a:t> element, are made. During the supernova explosion, much heavier elements are created. The heavier elements are also created during the NS merging. The supernova can help trigger the contraction of the interstellar medium leading to a new star formation.</a:t>
            </a:r>
            <a:endParaRPr lang="ja-JP" altLang="en-US" sz="1400" dirty="0">
              <a:solidFill>
                <a:srgbClr val="336666"/>
              </a:solidFill>
            </a:endParaRPr>
          </a:p>
          <a:p>
            <a:pPr>
              <a:spcBef>
                <a:spcPct val="50000"/>
              </a:spcBef>
            </a:pPr>
            <a:r>
              <a:rPr lang="ja-JP" altLang="en-US" sz="1600" dirty="0">
                <a:solidFill>
                  <a:srgbClr val="990033"/>
                </a:solidFill>
              </a:rPr>
              <a:t>私たちの存在は、先代の超新星に追うところ、大。  </a:t>
            </a:r>
            <a:r>
              <a:rPr lang="en-US" altLang="ja-JP" sz="1400" dirty="0">
                <a:solidFill>
                  <a:srgbClr val="990033"/>
                </a:solidFill>
              </a:rPr>
              <a:t>Our existence greatly depends on previous supernovae.</a:t>
            </a:r>
            <a:endParaRPr lang="ja-JP" altLang="en-US" sz="1400" dirty="0">
              <a:solidFill>
                <a:srgbClr val="990033"/>
              </a:solidFill>
            </a:endParaRPr>
          </a:p>
        </p:txBody>
      </p:sp>
      <p:sp>
        <p:nvSpPr>
          <p:cNvPr id="2" name="正方形/長方形 1"/>
          <p:cNvSpPr/>
          <p:nvPr/>
        </p:nvSpPr>
        <p:spPr>
          <a:xfrm>
            <a:off x="3162102" y="1930063"/>
            <a:ext cx="1420886" cy="407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1"/>
                </a:solidFill>
              </a:rPr>
              <a:t>blown off</a:t>
            </a:r>
          </a:p>
          <a:p>
            <a:r>
              <a:rPr lang="en-US" altLang="ja-JP" sz="1600" dirty="0">
                <a:solidFill>
                  <a:schemeClr val="tx1"/>
                </a:solidFill>
              </a:rPr>
              <a:t>by bouncing</a:t>
            </a:r>
            <a:endParaRPr kumimoji="1" lang="ja-JP" altLang="en-US" sz="1600" dirty="0">
              <a:solidFill>
                <a:schemeClr val="tx1"/>
              </a:solidFill>
            </a:endParaRPr>
          </a:p>
        </p:txBody>
      </p:sp>
      <p:sp>
        <p:nvSpPr>
          <p:cNvPr id="3" name="テキスト ボックス 2"/>
          <p:cNvSpPr txBox="1"/>
          <p:nvPr/>
        </p:nvSpPr>
        <p:spPr>
          <a:xfrm>
            <a:off x="72008" y="740114"/>
            <a:ext cx="2956259" cy="338554"/>
          </a:xfrm>
          <a:prstGeom prst="rect">
            <a:avLst/>
          </a:prstGeom>
          <a:noFill/>
        </p:spPr>
        <p:txBody>
          <a:bodyPr wrap="none" rtlCol="0">
            <a:spAutoFit/>
          </a:bodyPr>
          <a:lstStyle/>
          <a:p>
            <a:r>
              <a:rPr lang="en-US" altLang="ja-JP" sz="1600" dirty="0"/>
              <a:t>n</a:t>
            </a:r>
            <a:r>
              <a:rPr kumimoji="1" lang="en-US" altLang="ja-JP" sz="1600" dirty="0"/>
              <a:t>ewly-formed ultra-dense core</a:t>
            </a:r>
            <a:endParaRPr kumimoji="1" lang="ja-JP" altLang="en-US" sz="1600" dirty="0"/>
          </a:p>
        </p:txBody>
      </p:sp>
      <p:sp>
        <p:nvSpPr>
          <p:cNvPr id="4" name="テキスト ボックス 3"/>
          <p:cNvSpPr txBox="1"/>
          <p:nvPr/>
        </p:nvSpPr>
        <p:spPr>
          <a:xfrm>
            <a:off x="3456384" y="973554"/>
            <a:ext cx="2501006" cy="338554"/>
          </a:xfrm>
          <a:prstGeom prst="rect">
            <a:avLst/>
          </a:prstGeom>
          <a:noFill/>
        </p:spPr>
        <p:txBody>
          <a:bodyPr wrap="none" rtlCol="0">
            <a:spAutoFit/>
          </a:bodyPr>
          <a:lstStyle/>
          <a:p>
            <a:r>
              <a:rPr lang="en-US" altLang="ja-JP" sz="1600" dirty="0"/>
              <a:t>n</a:t>
            </a:r>
            <a:r>
              <a:rPr kumimoji="1" lang="en-US" altLang="ja-JP" sz="1600" dirty="0"/>
              <a:t>eutron star or black hole</a:t>
            </a:r>
            <a:endParaRPr kumimoji="1" lang="ja-JP" altLang="en-US" sz="1600" dirty="0"/>
          </a:p>
        </p:txBody>
      </p:sp>
      <p:sp>
        <p:nvSpPr>
          <p:cNvPr id="5" name="テキスト ボックス 4"/>
          <p:cNvSpPr txBox="1"/>
          <p:nvPr/>
        </p:nvSpPr>
        <p:spPr>
          <a:xfrm>
            <a:off x="931018" y="3468119"/>
            <a:ext cx="2084301" cy="584775"/>
          </a:xfrm>
          <a:prstGeom prst="rect">
            <a:avLst/>
          </a:prstGeom>
          <a:noFill/>
        </p:spPr>
        <p:txBody>
          <a:bodyPr wrap="square" rtlCol="0">
            <a:spAutoFit/>
          </a:bodyPr>
          <a:lstStyle/>
          <a:p>
            <a:r>
              <a:rPr lang="en-US" altLang="ja-JP" sz="1600" dirty="0"/>
              <a:t>i</a:t>
            </a:r>
            <a:r>
              <a:rPr kumimoji="1" lang="en-US" altLang="ja-JP" sz="1600" dirty="0"/>
              <a:t>nfalling, implosion of outer layers</a:t>
            </a:r>
            <a:endParaRPr kumimoji="1" lang="ja-JP" altLang="en-US" sz="1600" dirty="0"/>
          </a:p>
        </p:txBody>
      </p:sp>
      <p:sp>
        <p:nvSpPr>
          <p:cNvPr id="6" name="テキスト ボックス 5"/>
          <p:cNvSpPr txBox="1"/>
          <p:nvPr/>
        </p:nvSpPr>
        <p:spPr>
          <a:xfrm>
            <a:off x="6792098" y="3009332"/>
            <a:ext cx="2172390" cy="369332"/>
          </a:xfrm>
          <a:prstGeom prst="rect">
            <a:avLst/>
          </a:prstGeom>
          <a:noFill/>
        </p:spPr>
        <p:txBody>
          <a:bodyPr wrap="none" rtlCol="0">
            <a:spAutoFit/>
          </a:bodyPr>
          <a:lstStyle/>
          <a:p>
            <a:r>
              <a:rPr lang="en-US" altLang="ja-JP" sz="1800" dirty="0"/>
              <a:t>s</a:t>
            </a:r>
            <a:r>
              <a:rPr kumimoji="1" lang="en-US" altLang="ja-JP" sz="1800" dirty="0"/>
              <a:t>upernova remnant</a:t>
            </a:r>
            <a:endParaRPr kumimoji="1" lang="ja-JP" altLang="en-US" sz="1800" dirty="0"/>
          </a:p>
        </p:txBody>
      </p:sp>
      <p:sp>
        <p:nvSpPr>
          <p:cNvPr id="10" name="テキスト ボックス 9"/>
          <p:cNvSpPr txBox="1"/>
          <p:nvPr/>
        </p:nvSpPr>
        <p:spPr>
          <a:xfrm>
            <a:off x="7524328" y="3612158"/>
            <a:ext cx="1619672" cy="923330"/>
          </a:xfrm>
          <a:prstGeom prst="rect">
            <a:avLst/>
          </a:prstGeom>
          <a:noFill/>
        </p:spPr>
        <p:txBody>
          <a:bodyPr wrap="square" rtlCol="0">
            <a:spAutoFit/>
          </a:bodyPr>
          <a:lstStyle/>
          <a:p>
            <a:pPr algn="r"/>
            <a:r>
              <a:rPr lang="en-US" altLang="ja-JP" sz="1800" dirty="0"/>
              <a:t>r</a:t>
            </a:r>
            <a:r>
              <a:rPr kumimoji="1" lang="en-US" altLang="ja-JP" sz="1800" dirty="0"/>
              <a:t>eturn to the interstellar medium</a:t>
            </a:r>
            <a:endParaRPr kumimoji="1" lang="ja-JP" alt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8280920" cy="5816977"/>
          </a:xfrm>
          <a:prstGeom prst="rect">
            <a:avLst/>
          </a:prstGeom>
          <a:noFill/>
        </p:spPr>
        <p:txBody>
          <a:bodyPr wrap="square" rtlCol="0">
            <a:spAutoFit/>
          </a:bodyPr>
          <a:lstStyle/>
          <a:p>
            <a:r>
              <a:rPr lang="ja-JP" altLang="en-US" sz="2800" dirty="0"/>
              <a:t>星の輝きの「結果」</a:t>
            </a:r>
            <a:endParaRPr lang="en-US" altLang="ja-JP" sz="2800" dirty="0"/>
          </a:p>
          <a:p>
            <a:r>
              <a:rPr lang="ja-JP" altLang="en-US" sz="2800" dirty="0"/>
              <a:t>　</a:t>
            </a:r>
            <a:r>
              <a:rPr lang="en-US" altLang="ja-JP" sz="2800" dirty="0"/>
              <a:t>The “result” of star’s light…</a:t>
            </a:r>
          </a:p>
          <a:p>
            <a:endParaRPr kumimoji="1" lang="en-US" altLang="ja-JP" sz="2800" dirty="0"/>
          </a:p>
          <a:p>
            <a:r>
              <a:rPr lang="ja-JP" altLang="en-US" sz="2800" dirty="0"/>
              <a:t>重元素合成</a:t>
            </a:r>
            <a:endParaRPr lang="en-US" altLang="ja-JP" sz="2800" dirty="0"/>
          </a:p>
          <a:p>
            <a:r>
              <a:rPr lang="ja-JP" altLang="en-US" sz="2800" dirty="0"/>
              <a:t>　</a:t>
            </a:r>
            <a:r>
              <a:rPr lang="en-US" altLang="ja-JP" sz="2800" dirty="0"/>
              <a:t>Heavy elements have been made…</a:t>
            </a:r>
          </a:p>
          <a:p>
            <a:endParaRPr kumimoji="1" lang="en-US" altLang="ja-JP" sz="2800" dirty="0"/>
          </a:p>
          <a:p>
            <a:r>
              <a:rPr lang="ja-JP" altLang="en-US" sz="2800" dirty="0"/>
              <a:t>いずれ、惑星の「大地」</a:t>
            </a:r>
            <a:endParaRPr lang="en-US" altLang="ja-JP" sz="2800" dirty="0"/>
          </a:p>
          <a:p>
            <a:r>
              <a:rPr lang="ja-JP" altLang="en-US" sz="2800" dirty="0"/>
              <a:t>　</a:t>
            </a:r>
            <a:r>
              <a:rPr lang="en-US" altLang="ja-JP" sz="2800" dirty="0"/>
              <a:t>Eventually, the ingredients of “land” of the planets,</a:t>
            </a:r>
          </a:p>
          <a:p>
            <a:r>
              <a:rPr kumimoji="1" lang="ja-JP" altLang="en-US" sz="2800" dirty="0"/>
              <a:t>そして「生命」さらには「知性」へ</a:t>
            </a:r>
            <a:endParaRPr kumimoji="1" lang="en-US" altLang="ja-JP" sz="2800" dirty="0"/>
          </a:p>
          <a:p>
            <a:r>
              <a:rPr lang="ja-JP" altLang="en-US" sz="2800" dirty="0"/>
              <a:t>　</a:t>
            </a:r>
            <a:r>
              <a:rPr lang="en-US" altLang="ja-JP" sz="2800" dirty="0"/>
              <a:t>…and of “life” and furthermore, of “intelligence”…</a:t>
            </a:r>
          </a:p>
          <a:p>
            <a:endParaRPr kumimoji="1" lang="en-US" altLang="ja-JP" sz="2800" dirty="0"/>
          </a:p>
          <a:p>
            <a:r>
              <a:rPr lang="en-US" altLang="ja-JP" sz="3200" dirty="0">
                <a:solidFill>
                  <a:srgbClr val="002060"/>
                </a:solidFill>
              </a:rPr>
              <a:t>We are really part of the universe.</a:t>
            </a:r>
          </a:p>
          <a:p>
            <a:r>
              <a:rPr kumimoji="1" lang="en-US" altLang="ja-JP" sz="3200" dirty="0">
                <a:solidFill>
                  <a:srgbClr val="002060"/>
                </a:solidFill>
              </a:rPr>
              <a:t>We, human beings, are all made of stardust.</a:t>
            </a:r>
            <a:endParaRPr kumimoji="1" lang="ja-JP" altLang="en-US" sz="3200" dirty="0">
              <a:solidFill>
                <a:srgbClr val="002060"/>
              </a:solidFill>
            </a:endParaRPr>
          </a:p>
        </p:txBody>
      </p:sp>
    </p:spTree>
    <p:extLst>
      <p:ext uri="{BB962C8B-B14F-4D97-AF65-F5344CB8AC3E}">
        <p14:creationId xmlns:p14="http://schemas.microsoft.com/office/powerpoint/2010/main" val="1365710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3010" name="Picture 2" descr="m1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590550"/>
            <a:ext cx="6057900" cy="567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058" name="Picture 2" descr="n6960_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381000"/>
            <a:ext cx="7524750"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1203" name="Picture 3" descr="fig1_al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425" y="0"/>
            <a:ext cx="44735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2" descr="fi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84975"/>
          </a:xfrm>
          <a:prstGeom prst="rect">
            <a:avLst/>
          </a:prstGeom>
          <a:noFill/>
          <a:extLst>
            <a:ext uri="{909E8E84-426E-40DD-AFC4-6F175D3DCCD1}">
              <a14:hiddenFill xmlns:a14="http://schemas.microsoft.com/office/drawing/2010/main">
                <a:solidFill>
                  <a:srgbClr val="FFFFFF"/>
                </a:solidFill>
              </a14:hiddenFill>
            </a:ext>
          </a:extLst>
        </p:spPr>
      </p:pic>
      <p:sp>
        <p:nvSpPr>
          <p:cNvPr id="52227" name="Text Box 3"/>
          <p:cNvSpPr txBox="1">
            <a:spLocks noChangeArrowheads="1"/>
          </p:cNvSpPr>
          <p:nvPr/>
        </p:nvSpPr>
        <p:spPr bwMode="auto">
          <a:xfrm>
            <a:off x="6172200" y="63246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dirty="0">
                <a:solidFill>
                  <a:schemeClr val="bg1"/>
                </a:solidFill>
              </a:rPr>
              <a:t>天文学ゼミ学生撮影</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b="6738"/>
          <a:stretch>
            <a:fillRect/>
          </a:stretch>
        </p:blipFill>
        <p:spPr bwMode="auto">
          <a:xfrm>
            <a:off x="179512" y="534070"/>
            <a:ext cx="7324725"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Text Box 3"/>
          <p:cNvSpPr txBox="1">
            <a:spLocks noChangeArrowheads="1"/>
          </p:cNvSpPr>
          <p:nvPr/>
        </p:nvSpPr>
        <p:spPr bwMode="auto">
          <a:xfrm>
            <a:off x="323528" y="5519389"/>
            <a:ext cx="8712968"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1600" dirty="0">
                <a:solidFill>
                  <a:schemeClr val="accent2"/>
                </a:solidFill>
              </a:rPr>
              <a:t>銀河系（私たちの住む、天の川として見ている系）の中、太陽系は中心から外れて位置している。</a:t>
            </a:r>
            <a:endParaRPr lang="en-US" altLang="ja-JP" sz="1600" dirty="0">
              <a:solidFill>
                <a:schemeClr val="accent2"/>
              </a:solidFill>
            </a:endParaRPr>
          </a:p>
          <a:p>
            <a:pPr>
              <a:spcBef>
                <a:spcPts val="0"/>
              </a:spcBef>
            </a:pPr>
            <a:r>
              <a:rPr lang="en-US" altLang="ja-JP" sz="1400" dirty="0">
                <a:solidFill>
                  <a:schemeClr val="accent2"/>
                </a:solidFill>
              </a:rPr>
              <a:t>The solar system is off the center of the Galaxy, the Milky Way galaxy, the system we see as the Milky Way from Earth.</a:t>
            </a:r>
          </a:p>
          <a:p>
            <a:pPr>
              <a:spcBef>
                <a:spcPts val="0"/>
              </a:spcBef>
            </a:pPr>
            <a:r>
              <a:rPr lang="en-US" altLang="ja-JP" sz="1400" dirty="0">
                <a:solidFill>
                  <a:schemeClr val="accent2"/>
                </a:solidFill>
              </a:rPr>
              <a:t>Note: Recent studies show that our galaxy is relatively “barred” spiral galaxy which has a bar-like bulge structure rather than a round-shaped one.</a:t>
            </a:r>
            <a:endParaRPr lang="ja-JP" altLang="en-US" sz="1400" dirty="0">
              <a:solidFill>
                <a:schemeClr val="accent2"/>
              </a:solidFill>
            </a:endParaRPr>
          </a:p>
        </p:txBody>
      </p:sp>
      <p:sp>
        <p:nvSpPr>
          <p:cNvPr id="47109" name="Rectangle 5"/>
          <p:cNvSpPr>
            <a:spLocks noChangeArrowheads="1"/>
          </p:cNvSpPr>
          <p:nvPr/>
        </p:nvSpPr>
        <p:spPr bwMode="auto">
          <a:xfrm>
            <a:off x="3689474" y="1986632"/>
            <a:ext cx="914400" cy="22860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dirty="0"/>
          </a:p>
        </p:txBody>
      </p:sp>
      <p:sp>
        <p:nvSpPr>
          <p:cNvPr id="2" name="テキスト ボックス 1"/>
          <p:cNvSpPr txBox="1"/>
          <p:nvPr/>
        </p:nvSpPr>
        <p:spPr>
          <a:xfrm>
            <a:off x="0" y="58152"/>
            <a:ext cx="9144000" cy="677108"/>
          </a:xfrm>
          <a:prstGeom prst="rect">
            <a:avLst/>
          </a:prstGeom>
          <a:noFill/>
        </p:spPr>
        <p:txBody>
          <a:bodyPr wrap="square" rtlCol="0">
            <a:spAutoFit/>
          </a:bodyPr>
          <a:lstStyle/>
          <a:p>
            <a:pPr algn="ctr"/>
            <a:r>
              <a:rPr kumimoji="1" lang="en-US" altLang="ja-JP" sz="1400" dirty="0"/>
              <a:t>The home of a big family of stars and nebulae where stars are formed.</a:t>
            </a:r>
          </a:p>
          <a:p>
            <a:pPr algn="ctr"/>
            <a:r>
              <a:rPr lang="en-US" altLang="ja-JP" dirty="0"/>
              <a:t>The Galaxy, the Milky Way</a:t>
            </a:r>
            <a:endParaRPr kumimoji="1" lang="ja-JP" altLang="en-US" dirty="0"/>
          </a:p>
        </p:txBody>
      </p:sp>
      <p:sp>
        <p:nvSpPr>
          <p:cNvPr id="3" name="テキスト ボックス 2"/>
          <p:cNvSpPr txBox="1"/>
          <p:nvPr/>
        </p:nvSpPr>
        <p:spPr>
          <a:xfrm>
            <a:off x="2659534" y="751983"/>
            <a:ext cx="1512168" cy="369332"/>
          </a:xfrm>
          <a:prstGeom prst="rect">
            <a:avLst/>
          </a:prstGeom>
          <a:noFill/>
        </p:spPr>
        <p:txBody>
          <a:bodyPr wrap="square" rtlCol="0">
            <a:spAutoFit/>
          </a:bodyPr>
          <a:lstStyle/>
          <a:p>
            <a:r>
              <a:rPr lang="en-US" altLang="ja-JP" sz="1800" dirty="0"/>
              <a:t>f</a:t>
            </a:r>
            <a:r>
              <a:rPr kumimoji="1" lang="en-US" altLang="ja-JP" sz="1800" dirty="0"/>
              <a:t>ace-on view</a:t>
            </a:r>
            <a:endParaRPr kumimoji="1" lang="ja-JP" altLang="en-US" sz="1800" dirty="0"/>
          </a:p>
        </p:txBody>
      </p:sp>
      <p:sp>
        <p:nvSpPr>
          <p:cNvPr id="7" name="テキスト ボックス 6"/>
          <p:cNvSpPr txBox="1"/>
          <p:nvPr/>
        </p:nvSpPr>
        <p:spPr>
          <a:xfrm>
            <a:off x="5902722" y="751983"/>
            <a:ext cx="1683568" cy="369332"/>
          </a:xfrm>
          <a:prstGeom prst="rect">
            <a:avLst/>
          </a:prstGeom>
          <a:noFill/>
        </p:spPr>
        <p:txBody>
          <a:bodyPr wrap="square" rtlCol="0">
            <a:spAutoFit/>
          </a:bodyPr>
          <a:lstStyle/>
          <a:p>
            <a:r>
              <a:rPr lang="en-US" altLang="ja-JP" sz="1800" dirty="0"/>
              <a:t>edge</a:t>
            </a:r>
            <a:r>
              <a:rPr kumimoji="1" lang="en-US" altLang="ja-JP" sz="1800" dirty="0"/>
              <a:t>-on view</a:t>
            </a:r>
            <a:endParaRPr kumimoji="1" lang="ja-JP" altLang="en-US" sz="1800" dirty="0"/>
          </a:p>
        </p:txBody>
      </p:sp>
      <p:sp>
        <p:nvSpPr>
          <p:cNvPr id="4" name="テキスト ボックス 3"/>
          <p:cNvSpPr txBox="1"/>
          <p:nvPr/>
        </p:nvSpPr>
        <p:spPr>
          <a:xfrm>
            <a:off x="2905770" y="1121315"/>
            <a:ext cx="1300356" cy="338554"/>
          </a:xfrm>
          <a:prstGeom prst="rect">
            <a:avLst/>
          </a:prstGeom>
          <a:noFill/>
        </p:spPr>
        <p:txBody>
          <a:bodyPr wrap="none" rtlCol="0">
            <a:spAutoFit/>
          </a:bodyPr>
          <a:lstStyle/>
          <a:p>
            <a:r>
              <a:rPr lang="en-US" altLang="ja-JP" sz="1600" dirty="0"/>
              <a:t>g</a:t>
            </a:r>
            <a:r>
              <a:rPr kumimoji="1" lang="en-US" altLang="ja-JP" sz="1600" dirty="0"/>
              <a:t>alactic disk</a:t>
            </a:r>
            <a:endParaRPr kumimoji="1" lang="ja-JP" altLang="en-US" sz="1600" dirty="0"/>
          </a:p>
        </p:txBody>
      </p:sp>
      <p:sp>
        <p:nvSpPr>
          <p:cNvPr id="5" name="テキスト ボックス 4"/>
          <p:cNvSpPr txBox="1"/>
          <p:nvPr/>
        </p:nvSpPr>
        <p:spPr>
          <a:xfrm>
            <a:off x="3082719" y="1596136"/>
            <a:ext cx="2274982" cy="369332"/>
          </a:xfrm>
          <a:prstGeom prst="rect">
            <a:avLst/>
          </a:prstGeom>
          <a:noFill/>
        </p:spPr>
        <p:txBody>
          <a:bodyPr wrap="none" rtlCol="0">
            <a:spAutoFit/>
          </a:bodyPr>
          <a:lstStyle/>
          <a:p>
            <a:r>
              <a:rPr lang="en-US" altLang="ja-JP" sz="1800" dirty="0">
                <a:solidFill>
                  <a:srgbClr val="FF0000"/>
                </a:solidFill>
              </a:rPr>
              <a:t>Solar system is here</a:t>
            </a:r>
            <a:endParaRPr kumimoji="1" lang="ja-JP" altLang="en-US" sz="1800" dirty="0">
              <a:solidFill>
                <a:srgbClr val="FF0000"/>
              </a:solidFill>
            </a:endParaRPr>
          </a:p>
        </p:txBody>
      </p:sp>
      <p:sp>
        <p:nvSpPr>
          <p:cNvPr id="6" name="テキスト ボックス 5"/>
          <p:cNvSpPr txBox="1"/>
          <p:nvPr/>
        </p:nvSpPr>
        <p:spPr>
          <a:xfrm>
            <a:off x="565274" y="2235944"/>
            <a:ext cx="582211" cy="369332"/>
          </a:xfrm>
          <a:prstGeom prst="rect">
            <a:avLst/>
          </a:prstGeom>
          <a:noFill/>
        </p:spPr>
        <p:txBody>
          <a:bodyPr wrap="none" rtlCol="0">
            <a:spAutoFit/>
          </a:bodyPr>
          <a:lstStyle/>
          <a:p>
            <a:r>
              <a:rPr kumimoji="1" lang="en-US" altLang="ja-JP" sz="1800" dirty="0"/>
              <a:t>arm</a:t>
            </a:r>
            <a:endParaRPr kumimoji="1" lang="ja-JP" altLang="en-US" sz="1800" dirty="0"/>
          </a:p>
        </p:txBody>
      </p:sp>
      <p:sp>
        <p:nvSpPr>
          <p:cNvPr id="8" name="テキスト ボックス 7"/>
          <p:cNvSpPr txBox="1"/>
          <p:nvPr/>
        </p:nvSpPr>
        <p:spPr>
          <a:xfrm>
            <a:off x="3674881" y="2435999"/>
            <a:ext cx="1301959" cy="338554"/>
          </a:xfrm>
          <a:prstGeom prst="rect">
            <a:avLst/>
          </a:prstGeom>
          <a:noFill/>
        </p:spPr>
        <p:txBody>
          <a:bodyPr wrap="none" rtlCol="0">
            <a:spAutoFit/>
          </a:bodyPr>
          <a:lstStyle/>
          <a:p>
            <a:r>
              <a:rPr lang="en-US" altLang="ja-JP" sz="1600" dirty="0"/>
              <a:t>o</a:t>
            </a:r>
            <a:r>
              <a:rPr kumimoji="1" lang="en-US" altLang="ja-JP" sz="1600" dirty="0"/>
              <a:t>pen cluster</a:t>
            </a:r>
            <a:endParaRPr kumimoji="1" lang="ja-JP" altLang="en-US" sz="1600" dirty="0"/>
          </a:p>
        </p:txBody>
      </p:sp>
      <p:sp>
        <p:nvSpPr>
          <p:cNvPr id="9" name="テキスト ボックス 8"/>
          <p:cNvSpPr txBox="1"/>
          <p:nvPr/>
        </p:nvSpPr>
        <p:spPr>
          <a:xfrm>
            <a:off x="3804272" y="2962983"/>
            <a:ext cx="684803" cy="338554"/>
          </a:xfrm>
          <a:prstGeom prst="rect">
            <a:avLst/>
          </a:prstGeom>
          <a:noFill/>
        </p:spPr>
        <p:txBody>
          <a:bodyPr wrap="none" rtlCol="0">
            <a:spAutoFit/>
          </a:bodyPr>
          <a:lstStyle/>
          <a:p>
            <a:r>
              <a:rPr kumimoji="1" lang="en-US" altLang="ja-JP" sz="1600" dirty="0"/>
              <a:t>bulge</a:t>
            </a:r>
            <a:endParaRPr kumimoji="1" lang="ja-JP" altLang="en-US" sz="1600" dirty="0"/>
          </a:p>
        </p:txBody>
      </p:sp>
      <p:sp>
        <p:nvSpPr>
          <p:cNvPr id="10" name="テキスト ボックス 9"/>
          <p:cNvSpPr txBox="1"/>
          <p:nvPr/>
        </p:nvSpPr>
        <p:spPr>
          <a:xfrm>
            <a:off x="3668177" y="3220819"/>
            <a:ext cx="1641796" cy="338554"/>
          </a:xfrm>
          <a:prstGeom prst="rect">
            <a:avLst/>
          </a:prstGeom>
          <a:noFill/>
        </p:spPr>
        <p:txBody>
          <a:bodyPr wrap="none" rtlCol="0">
            <a:spAutoFit/>
          </a:bodyPr>
          <a:lstStyle/>
          <a:p>
            <a:r>
              <a:rPr lang="en-US" altLang="ja-JP" sz="1600" dirty="0"/>
              <a:t>g</a:t>
            </a:r>
            <a:r>
              <a:rPr kumimoji="1" lang="en-US" altLang="ja-JP" sz="1600" dirty="0"/>
              <a:t>alactic nucleus</a:t>
            </a:r>
            <a:endParaRPr kumimoji="1" lang="ja-JP" altLang="en-US" sz="1600" dirty="0"/>
          </a:p>
        </p:txBody>
      </p:sp>
      <p:sp>
        <p:nvSpPr>
          <p:cNvPr id="11" name="テキスト ボックス 10"/>
          <p:cNvSpPr txBox="1"/>
          <p:nvPr/>
        </p:nvSpPr>
        <p:spPr>
          <a:xfrm>
            <a:off x="3337818" y="4070116"/>
            <a:ext cx="1456937" cy="338554"/>
          </a:xfrm>
          <a:prstGeom prst="rect">
            <a:avLst/>
          </a:prstGeom>
          <a:noFill/>
        </p:spPr>
        <p:txBody>
          <a:bodyPr wrap="none" rtlCol="0">
            <a:spAutoFit/>
          </a:bodyPr>
          <a:lstStyle/>
          <a:p>
            <a:r>
              <a:rPr lang="en-US" altLang="ja-JP" sz="1600" dirty="0"/>
              <a:t>d</a:t>
            </a:r>
            <a:r>
              <a:rPr kumimoji="1" lang="en-US" altLang="ja-JP" sz="1600" dirty="0"/>
              <a:t>iffuse nebula</a:t>
            </a:r>
            <a:endParaRPr kumimoji="1" lang="ja-JP" altLang="en-US" sz="1600" dirty="0"/>
          </a:p>
        </p:txBody>
      </p:sp>
      <p:sp>
        <p:nvSpPr>
          <p:cNvPr id="12" name="テキスト ボックス 11"/>
          <p:cNvSpPr txBox="1"/>
          <p:nvPr/>
        </p:nvSpPr>
        <p:spPr>
          <a:xfrm>
            <a:off x="6434162" y="1459869"/>
            <a:ext cx="570990" cy="338554"/>
          </a:xfrm>
          <a:prstGeom prst="rect">
            <a:avLst/>
          </a:prstGeom>
          <a:noFill/>
        </p:spPr>
        <p:txBody>
          <a:bodyPr wrap="none" rtlCol="0">
            <a:spAutoFit/>
          </a:bodyPr>
          <a:lstStyle/>
          <a:p>
            <a:r>
              <a:rPr kumimoji="1" lang="en-US" altLang="ja-JP" sz="1600" dirty="0"/>
              <a:t>halo</a:t>
            </a:r>
            <a:endParaRPr kumimoji="1" lang="ja-JP" altLang="en-US" sz="1600" dirty="0"/>
          </a:p>
        </p:txBody>
      </p:sp>
      <p:sp>
        <p:nvSpPr>
          <p:cNvPr id="13" name="テキスト ボックス 12"/>
          <p:cNvSpPr txBox="1"/>
          <p:nvPr/>
        </p:nvSpPr>
        <p:spPr>
          <a:xfrm>
            <a:off x="6151923" y="2235944"/>
            <a:ext cx="1574470" cy="338554"/>
          </a:xfrm>
          <a:prstGeom prst="rect">
            <a:avLst/>
          </a:prstGeom>
          <a:noFill/>
        </p:spPr>
        <p:txBody>
          <a:bodyPr wrap="none" rtlCol="0">
            <a:spAutoFit/>
          </a:bodyPr>
          <a:lstStyle/>
          <a:p>
            <a:r>
              <a:rPr lang="en-US" altLang="ja-JP" sz="1600" dirty="0"/>
              <a:t>g</a:t>
            </a:r>
            <a:r>
              <a:rPr kumimoji="1" lang="en-US" altLang="ja-JP" sz="1600" dirty="0"/>
              <a:t>lobular cluster</a:t>
            </a:r>
            <a:endParaRPr kumimoji="1" lang="ja-JP" altLang="en-US" sz="1600" dirty="0"/>
          </a:p>
        </p:txBody>
      </p:sp>
      <p:sp>
        <p:nvSpPr>
          <p:cNvPr id="14" name="テキスト ボックス 13"/>
          <p:cNvSpPr txBox="1"/>
          <p:nvPr/>
        </p:nvSpPr>
        <p:spPr>
          <a:xfrm>
            <a:off x="6151923" y="2881585"/>
            <a:ext cx="2100255" cy="338554"/>
          </a:xfrm>
          <a:prstGeom prst="rect">
            <a:avLst/>
          </a:prstGeom>
          <a:noFill/>
        </p:spPr>
        <p:txBody>
          <a:bodyPr wrap="none" rtlCol="0">
            <a:spAutoFit/>
          </a:bodyPr>
          <a:lstStyle/>
          <a:p>
            <a:r>
              <a:rPr lang="en-US" altLang="ja-JP" sz="1600" dirty="0"/>
              <a:t>z</a:t>
            </a:r>
            <a:r>
              <a:rPr kumimoji="1" lang="en-US" altLang="ja-JP" sz="1600" dirty="0"/>
              <a:t>one of dark nebulae</a:t>
            </a:r>
            <a:endParaRPr kumimoji="1" lang="ja-JP" altLang="en-US" sz="1600" dirty="0"/>
          </a:p>
        </p:txBody>
      </p:sp>
      <p:sp>
        <p:nvSpPr>
          <p:cNvPr id="15" name="テキスト ボックス 14"/>
          <p:cNvSpPr txBox="1"/>
          <p:nvPr/>
        </p:nvSpPr>
        <p:spPr>
          <a:xfrm>
            <a:off x="7380312" y="3140968"/>
            <a:ext cx="1656184" cy="2492990"/>
          </a:xfrm>
          <a:prstGeom prst="rect">
            <a:avLst/>
          </a:prstGeom>
          <a:noFill/>
        </p:spPr>
        <p:txBody>
          <a:bodyPr wrap="square" rtlCol="0">
            <a:spAutoFit/>
          </a:bodyPr>
          <a:lstStyle/>
          <a:p>
            <a:r>
              <a:rPr kumimoji="1" lang="en-US" altLang="ja-JP" sz="1200" dirty="0"/>
              <a:t>At the equatorial plane of the galactic disk, the interstellar medium settles down and its density is higher. The dust is also concentrated into this zone, thus, preventing the background light of stars from viewing, making the dark patches lanes.</a:t>
            </a:r>
            <a:endParaRPr kumimoji="1" lang="ja-JP" alt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30288"/>
            <a:ext cx="8991600" cy="4303712"/>
          </a:xfrm>
          <a:prstGeom prst="rect">
            <a:avLst/>
          </a:prstGeom>
          <a:noFill/>
          <a:extLst>
            <a:ext uri="{909E8E84-426E-40DD-AFC4-6F175D3DCCD1}">
              <a14:hiddenFill xmlns:a14="http://schemas.microsoft.com/office/drawing/2010/main">
                <a:solidFill>
                  <a:srgbClr val="FFFFFF"/>
                </a:solidFill>
              </a14:hiddenFill>
            </a:ext>
          </a:extLst>
        </p:spPr>
      </p:pic>
      <p:sp>
        <p:nvSpPr>
          <p:cNvPr id="53253" name="Text Box 5"/>
          <p:cNvSpPr txBox="1">
            <a:spLocks noChangeArrowheads="1"/>
          </p:cNvSpPr>
          <p:nvPr/>
        </p:nvSpPr>
        <p:spPr bwMode="auto">
          <a:xfrm>
            <a:off x="342900" y="44624"/>
            <a:ext cx="8458200"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sz="3600" dirty="0">
                <a:solidFill>
                  <a:schemeClr val="accent2"/>
                </a:solidFill>
              </a:rPr>
              <a:t>銀河形態の、ハッブルによる「音叉型」分類</a:t>
            </a:r>
            <a:endParaRPr lang="en-US" altLang="ja-JP" sz="3600" dirty="0">
              <a:solidFill>
                <a:schemeClr val="accent2"/>
              </a:solidFill>
            </a:endParaRPr>
          </a:p>
          <a:p>
            <a:pPr>
              <a:spcBef>
                <a:spcPts val="0"/>
              </a:spcBef>
            </a:pPr>
            <a:r>
              <a:rPr lang="en-US" altLang="ja-JP" dirty="0">
                <a:solidFill>
                  <a:schemeClr val="accent2"/>
                </a:solidFill>
              </a:rPr>
              <a:t>Tuning-fork classification of galaxy morphology by Hubble</a:t>
            </a:r>
            <a:endParaRPr lang="ja-JP" altLang="en-US" dirty="0">
              <a:solidFill>
                <a:schemeClr val="accent2"/>
              </a:solidFill>
            </a:endParaRPr>
          </a:p>
        </p:txBody>
      </p:sp>
      <p:sp>
        <p:nvSpPr>
          <p:cNvPr id="53254" name="Text Box 6"/>
          <p:cNvSpPr txBox="1">
            <a:spLocks noChangeArrowheads="1"/>
          </p:cNvSpPr>
          <p:nvPr/>
        </p:nvSpPr>
        <p:spPr bwMode="auto">
          <a:xfrm>
            <a:off x="5940152" y="2885455"/>
            <a:ext cx="2788940" cy="61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1800" dirty="0">
                <a:solidFill>
                  <a:srgbClr val="990033"/>
                </a:solidFill>
              </a:rPr>
              <a:t>銀河系はこのあたり？</a:t>
            </a:r>
            <a:endParaRPr lang="en-US" altLang="ja-JP" sz="1800" dirty="0">
              <a:solidFill>
                <a:srgbClr val="990033"/>
              </a:solidFill>
            </a:endParaRPr>
          </a:p>
          <a:p>
            <a:pPr>
              <a:spcBef>
                <a:spcPts val="0"/>
              </a:spcBef>
            </a:pPr>
            <a:r>
              <a:rPr lang="en-US" altLang="ja-JP" sz="1600" dirty="0">
                <a:solidFill>
                  <a:srgbClr val="990033"/>
                </a:solidFill>
              </a:rPr>
              <a:t>Our Galaxy is around here?</a:t>
            </a:r>
            <a:endParaRPr lang="ja-JP" altLang="en-US" sz="1600" dirty="0">
              <a:solidFill>
                <a:srgbClr val="990033"/>
              </a:solidFill>
            </a:endParaRPr>
          </a:p>
        </p:txBody>
      </p:sp>
      <p:sp>
        <p:nvSpPr>
          <p:cNvPr id="53255" name="Text Box 7"/>
          <p:cNvSpPr txBox="1">
            <a:spLocks noChangeArrowheads="1"/>
          </p:cNvSpPr>
          <p:nvPr/>
        </p:nvSpPr>
        <p:spPr bwMode="auto">
          <a:xfrm>
            <a:off x="755576" y="4498870"/>
            <a:ext cx="3744416" cy="147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2000" dirty="0">
                <a:solidFill>
                  <a:srgbClr val="336666"/>
                </a:solidFill>
              </a:rPr>
              <a:t>扁平に見える方向からの図</a:t>
            </a:r>
            <a:endParaRPr lang="en-US" altLang="ja-JP" sz="2000" dirty="0">
              <a:solidFill>
                <a:srgbClr val="336666"/>
              </a:solidFill>
            </a:endParaRPr>
          </a:p>
          <a:p>
            <a:pPr>
              <a:spcBef>
                <a:spcPct val="50000"/>
              </a:spcBef>
            </a:pPr>
            <a:r>
              <a:rPr lang="en-US" altLang="ja-JP" sz="2000" dirty="0">
                <a:solidFill>
                  <a:srgbClr val="336666"/>
                </a:solidFill>
              </a:rPr>
              <a:t>The edge-on view where we can see the flatness of elliptical and lenticular galaxies</a:t>
            </a:r>
            <a:endParaRPr lang="ja-JP" altLang="en-US" sz="2000" dirty="0">
              <a:solidFill>
                <a:srgbClr val="336666"/>
              </a:solidFill>
            </a:endParaRPr>
          </a:p>
        </p:txBody>
      </p:sp>
      <p:sp>
        <p:nvSpPr>
          <p:cNvPr id="53256" name="Text Box 8"/>
          <p:cNvSpPr txBox="1">
            <a:spLocks noChangeArrowheads="1"/>
          </p:cNvSpPr>
          <p:nvPr/>
        </p:nvSpPr>
        <p:spPr bwMode="auto">
          <a:xfrm>
            <a:off x="4932040" y="5668421"/>
            <a:ext cx="4135760"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2000" dirty="0">
                <a:solidFill>
                  <a:srgbClr val="336666"/>
                </a:solidFill>
              </a:rPr>
              <a:t>円盤部分を正面に見た図</a:t>
            </a:r>
            <a:endParaRPr lang="en-US" altLang="ja-JP" sz="2000" dirty="0">
              <a:solidFill>
                <a:srgbClr val="336666"/>
              </a:solidFill>
            </a:endParaRPr>
          </a:p>
          <a:p>
            <a:pPr>
              <a:spcBef>
                <a:spcPct val="50000"/>
              </a:spcBef>
            </a:pPr>
            <a:r>
              <a:rPr lang="en-US" altLang="ja-JP" sz="2000" dirty="0">
                <a:solidFill>
                  <a:srgbClr val="336666"/>
                </a:solidFill>
              </a:rPr>
              <a:t>The face-on view of spiral galaxies</a:t>
            </a:r>
            <a:endParaRPr lang="ja-JP" altLang="en-US" sz="2000" dirty="0">
              <a:solidFill>
                <a:srgbClr val="336666"/>
              </a:solidFill>
            </a:endParaRPr>
          </a:p>
        </p:txBody>
      </p:sp>
      <p:sp>
        <p:nvSpPr>
          <p:cNvPr id="2" name="テキスト ボックス 1"/>
          <p:cNvSpPr txBox="1"/>
          <p:nvPr/>
        </p:nvSpPr>
        <p:spPr>
          <a:xfrm>
            <a:off x="611560" y="1988840"/>
            <a:ext cx="1736373" cy="369332"/>
          </a:xfrm>
          <a:prstGeom prst="rect">
            <a:avLst/>
          </a:prstGeom>
          <a:noFill/>
        </p:spPr>
        <p:txBody>
          <a:bodyPr wrap="none" rtlCol="0">
            <a:spAutoFit/>
          </a:bodyPr>
          <a:lstStyle/>
          <a:p>
            <a:r>
              <a:rPr lang="en-US" altLang="ja-JP" sz="1800" dirty="0"/>
              <a:t>e</a:t>
            </a:r>
            <a:r>
              <a:rPr kumimoji="1" lang="en-US" altLang="ja-JP" sz="1800" dirty="0"/>
              <a:t>lliptical galaxy</a:t>
            </a:r>
            <a:endParaRPr kumimoji="1" lang="ja-JP" altLang="en-US" sz="1800" dirty="0"/>
          </a:p>
        </p:txBody>
      </p:sp>
      <p:sp>
        <p:nvSpPr>
          <p:cNvPr id="3" name="テキスト ボックス 2"/>
          <p:cNvSpPr txBox="1"/>
          <p:nvPr/>
        </p:nvSpPr>
        <p:spPr>
          <a:xfrm>
            <a:off x="2987824" y="2045951"/>
            <a:ext cx="1838965" cy="369332"/>
          </a:xfrm>
          <a:prstGeom prst="rect">
            <a:avLst/>
          </a:prstGeom>
          <a:noFill/>
        </p:spPr>
        <p:txBody>
          <a:bodyPr wrap="none" rtlCol="0">
            <a:spAutoFit/>
          </a:bodyPr>
          <a:lstStyle/>
          <a:p>
            <a:r>
              <a:rPr lang="en-US" altLang="ja-JP" sz="1800" dirty="0"/>
              <a:t>l</a:t>
            </a:r>
            <a:r>
              <a:rPr kumimoji="1" lang="en-US" altLang="ja-JP" sz="1800" dirty="0"/>
              <a:t>enticular galaxy</a:t>
            </a:r>
            <a:endParaRPr kumimoji="1" lang="ja-JP" altLang="en-US" sz="1800" dirty="0"/>
          </a:p>
        </p:txBody>
      </p:sp>
      <p:sp>
        <p:nvSpPr>
          <p:cNvPr id="9" name="テキスト ボックス 8"/>
          <p:cNvSpPr txBox="1"/>
          <p:nvPr/>
        </p:nvSpPr>
        <p:spPr>
          <a:xfrm>
            <a:off x="6260470" y="1327512"/>
            <a:ext cx="1467068" cy="369332"/>
          </a:xfrm>
          <a:prstGeom prst="rect">
            <a:avLst/>
          </a:prstGeom>
          <a:noFill/>
        </p:spPr>
        <p:txBody>
          <a:bodyPr wrap="none" rtlCol="0">
            <a:spAutoFit/>
          </a:bodyPr>
          <a:lstStyle/>
          <a:p>
            <a:r>
              <a:rPr lang="en-US" altLang="ja-JP" sz="1800" dirty="0"/>
              <a:t>s</a:t>
            </a:r>
            <a:r>
              <a:rPr kumimoji="1" lang="en-US" altLang="ja-JP" sz="1800" dirty="0"/>
              <a:t>piral galaxy</a:t>
            </a:r>
            <a:endParaRPr kumimoji="1" lang="ja-JP" altLang="en-US" sz="1800" dirty="0"/>
          </a:p>
        </p:txBody>
      </p:sp>
      <p:sp>
        <p:nvSpPr>
          <p:cNvPr id="10" name="テキスト ボックス 9"/>
          <p:cNvSpPr txBox="1"/>
          <p:nvPr/>
        </p:nvSpPr>
        <p:spPr>
          <a:xfrm>
            <a:off x="5818041" y="3763421"/>
            <a:ext cx="2351926" cy="369332"/>
          </a:xfrm>
          <a:prstGeom prst="rect">
            <a:avLst/>
          </a:prstGeom>
          <a:noFill/>
        </p:spPr>
        <p:txBody>
          <a:bodyPr wrap="none" rtlCol="0">
            <a:spAutoFit/>
          </a:bodyPr>
          <a:lstStyle/>
          <a:p>
            <a:r>
              <a:rPr lang="en-US" altLang="ja-JP" sz="1800" dirty="0"/>
              <a:t>(barred s</a:t>
            </a:r>
            <a:r>
              <a:rPr kumimoji="1" lang="en-US" altLang="ja-JP" sz="1800" dirty="0"/>
              <a:t>piral galaxy)</a:t>
            </a:r>
            <a:endParaRPr kumimoji="1" lang="ja-JP" altLang="en-US" sz="1800" dirty="0"/>
          </a:p>
        </p:txBody>
      </p:sp>
      <p:sp>
        <p:nvSpPr>
          <p:cNvPr id="4" name="円/楕円 3"/>
          <p:cNvSpPr/>
          <p:nvPr/>
        </p:nvSpPr>
        <p:spPr>
          <a:xfrm>
            <a:off x="6300192" y="3068960"/>
            <a:ext cx="1512168" cy="504056"/>
          </a:xfrm>
          <a:prstGeom prst="ellipse">
            <a:avLst/>
          </a:prstGeom>
          <a:solidFill>
            <a:srgbClr val="990033"/>
          </a:solidFill>
          <a:ln>
            <a:noFill/>
          </a:ln>
          <a:effectLst>
            <a:glow rad="292100">
              <a:srgbClr val="990033">
                <a:alpha val="34000"/>
              </a:srgbClr>
            </a:glow>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b="9128"/>
          <a:stretch>
            <a:fillRect/>
          </a:stretch>
        </p:blipFill>
        <p:spPr bwMode="auto">
          <a:xfrm>
            <a:off x="990600" y="1892254"/>
            <a:ext cx="7315200" cy="35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Text Box 3"/>
          <p:cNvSpPr txBox="1">
            <a:spLocks noChangeArrowheads="1"/>
          </p:cNvSpPr>
          <p:nvPr/>
        </p:nvSpPr>
        <p:spPr bwMode="auto">
          <a:xfrm>
            <a:off x="683568" y="545261"/>
            <a:ext cx="8136904"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ja-JP" altLang="en-US" dirty="0">
                <a:solidFill>
                  <a:schemeClr val="accent2"/>
                </a:solidFill>
              </a:rPr>
              <a:t>重力を「圧力」あるいは「ランダム運動」で支えると「球形」、</a:t>
            </a:r>
          </a:p>
          <a:p>
            <a:r>
              <a:rPr lang="ja-JP" altLang="en-US" dirty="0">
                <a:solidFill>
                  <a:schemeClr val="accent2"/>
                </a:solidFill>
              </a:rPr>
              <a:t>自転が卓越すると、遠心力がきいて「円盤状」になる。</a:t>
            </a:r>
            <a:endParaRPr lang="en-US" altLang="ja-JP" dirty="0">
              <a:solidFill>
                <a:schemeClr val="accent2"/>
              </a:solidFill>
            </a:endParaRPr>
          </a:p>
          <a:p>
            <a:r>
              <a:rPr lang="en-US" altLang="ja-JP" sz="1600" dirty="0">
                <a:solidFill>
                  <a:schemeClr val="accent2"/>
                </a:solidFill>
              </a:rPr>
              <a:t>When gravity counteract with pressure or random motion, the object becomes spherical. When rotation dominates, centrifugal force makes the object “disky.”</a:t>
            </a:r>
            <a:endParaRPr lang="ja-JP" altLang="en-US" sz="1600" dirty="0">
              <a:solidFill>
                <a:schemeClr val="accent2"/>
              </a:solidFill>
            </a:endParaRPr>
          </a:p>
        </p:txBody>
      </p:sp>
      <p:sp>
        <p:nvSpPr>
          <p:cNvPr id="49156" name="Text Box 4"/>
          <p:cNvSpPr txBox="1">
            <a:spLocks noChangeArrowheads="1"/>
          </p:cNvSpPr>
          <p:nvPr/>
        </p:nvSpPr>
        <p:spPr bwMode="auto">
          <a:xfrm>
            <a:off x="242204" y="5540459"/>
            <a:ext cx="8794292" cy="98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1800" dirty="0">
                <a:solidFill>
                  <a:srgbClr val="990033"/>
                </a:solidFill>
              </a:rPr>
              <a:t>太陽系は、銀河系円盤に乗り、銀河系中心を中心に公転している。その周期は２億年程度。</a:t>
            </a:r>
            <a:endParaRPr lang="en-US" altLang="ja-JP" sz="1800" dirty="0">
              <a:solidFill>
                <a:srgbClr val="990033"/>
              </a:solidFill>
            </a:endParaRPr>
          </a:p>
          <a:p>
            <a:pPr>
              <a:spcBef>
                <a:spcPct val="50000"/>
              </a:spcBef>
            </a:pPr>
            <a:r>
              <a:rPr lang="en-US" altLang="ja-JP" sz="1600" dirty="0">
                <a:solidFill>
                  <a:srgbClr val="990033"/>
                </a:solidFill>
              </a:rPr>
              <a:t>The solar system orbits around the galactic center, riding on the galactic disk.</a:t>
            </a:r>
          </a:p>
          <a:p>
            <a:pPr>
              <a:spcBef>
                <a:spcPts val="0"/>
              </a:spcBef>
            </a:pPr>
            <a:r>
              <a:rPr lang="en-US" altLang="ja-JP" sz="1600" dirty="0">
                <a:solidFill>
                  <a:srgbClr val="990033"/>
                </a:solidFill>
              </a:rPr>
              <a:t>The period of the revolution is about 200 million years.</a:t>
            </a:r>
            <a:endParaRPr lang="ja-JP" altLang="en-US" sz="1600" dirty="0">
              <a:solidFill>
                <a:srgbClr val="990033"/>
              </a:solidFill>
            </a:endParaRPr>
          </a:p>
        </p:txBody>
      </p:sp>
      <p:sp>
        <p:nvSpPr>
          <p:cNvPr id="2" name="テキスト ボックス 1"/>
          <p:cNvSpPr txBox="1"/>
          <p:nvPr/>
        </p:nvSpPr>
        <p:spPr>
          <a:xfrm>
            <a:off x="1403648" y="2488534"/>
            <a:ext cx="2331087" cy="338554"/>
          </a:xfrm>
          <a:prstGeom prst="rect">
            <a:avLst/>
          </a:prstGeom>
          <a:noFill/>
        </p:spPr>
        <p:txBody>
          <a:bodyPr wrap="none" rtlCol="0">
            <a:spAutoFit/>
          </a:bodyPr>
          <a:lstStyle/>
          <a:p>
            <a:r>
              <a:rPr lang="en-US" altLang="ja-JP" sz="1600" dirty="0"/>
              <a:t>r</a:t>
            </a:r>
            <a:r>
              <a:rPr kumimoji="1" lang="en-US" altLang="ja-JP" sz="1600" dirty="0"/>
              <a:t>otation-support system</a:t>
            </a:r>
            <a:endParaRPr kumimoji="1" lang="ja-JP" altLang="en-US" sz="1600" dirty="0"/>
          </a:p>
        </p:txBody>
      </p:sp>
      <p:sp>
        <p:nvSpPr>
          <p:cNvPr id="3" name="テキスト ボックス 2"/>
          <p:cNvSpPr txBox="1"/>
          <p:nvPr/>
        </p:nvSpPr>
        <p:spPr>
          <a:xfrm>
            <a:off x="5906781" y="2488534"/>
            <a:ext cx="3015569" cy="338554"/>
          </a:xfrm>
          <a:prstGeom prst="rect">
            <a:avLst/>
          </a:prstGeom>
          <a:noFill/>
        </p:spPr>
        <p:txBody>
          <a:bodyPr wrap="none" rtlCol="0">
            <a:spAutoFit/>
          </a:bodyPr>
          <a:lstStyle/>
          <a:p>
            <a:r>
              <a:rPr lang="en-US" altLang="ja-JP" sz="1600" dirty="0"/>
              <a:t>r</a:t>
            </a:r>
            <a:r>
              <a:rPr kumimoji="1" lang="en-US" altLang="ja-JP" sz="1600" dirty="0"/>
              <a:t>andom motion-support system</a:t>
            </a:r>
            <a:endParaRPr kumimoji="1" lang="ja-JP" altLang="en-US" sz="1600" dirty="0"/>
          </a:p>
        </p:txBody>
      </p:sp>
      <p:sp>
        <p:nvSpPr>
          <p:cNvPr id="4" name="テキスト ボックス 3"/>
          <p:cNvSpPr txBox="1"/>
          <p:nvPr/>
        </p:nvSpPr>
        <p:spPr>
          <a:xfrm>
            <a:off x="1438650" y="3981888"/>
            <a:ext cx="1540806" cy="338554"/>
          </a:xfrm>
          <a:prstGeom prst="rect">
            <a:avLst/>
          </a:prstGeom>
          <a:noFill/>
        </p:spPr>
        <p:txBody>
          <a:bodyPr wrap="none" rtlCol="0">
            <a:spAutoFit/>
          </a:bodyPr>
          <a:lstStyle/>
          <a:p>
            <a:r>
              <a:rPr lang="en-US" altLang="ja-JP" sz="1600" dirty="0"/>
              <a:t>b</a:t>
            </a:r>
            <a:r>
              <a:rPr kumimoji="1" lang="en-US" altLang="ja-JP" sz="1600" dirty="0"/>
              <a:t>ecomes disky</a:t>
            </a:r>
            <a:endParaRPr kumimoji="1" lang="ja-JP" altLang="en-US" sz="1600" dirty="0"/>
          </a:p>
        </p:txBody>
      </p:sp>
      <p:sp>
        <p:nvSpPr>
          <p:cNvPr id="5" name="テキスト ボックス 4"/>
          <p:cNvSpPr txBox="1"/>
          <p:nvPr/>
        </p:nvSpPr>
        <p:spPr>
          <a:xfrm>
            <a:off x="3419872" y="2846391"/>
            <a:ext cx="1632178" cy="338554"/>
          </a:xfrm>
          <a:prstGeom prst="rect">
            <a:avLst/>
          </a:prstGeom>
          <a:noFill/>
        </p:spPr>
        <p:txBody>
          <a:bodyPr wrap="none" rtlCol="0">
            <a:spAutoFit/>
          </a:bodyPr>
          <a:lstStyle/>
          <a:p>
            <a:r>
              <a:rPr lang="en-US" altLang="ja-JP" sz="1600" dirty="0"/>
              <a:t>e</a:t>
            </a:r>
            <a:r>
              <a:rPr kumimoji="1" lang="en-US" altLang="ja-JP" sz="1600" dirty="0"/>
              <a:t>x. galactic disk</a:t>
            </a:r>
            <a:endParaRPr kumimoji="1" lang="ja-JP" altLang="en-US" sz="1600" dirty="0"/>
          </a:p>
        </p:txBody>
      </p:sp>
      <p:sp>
        <p:nvSpPr>
          <p:cNvPr id="9" name="テキスト ボックス 8"/>
          <p:cNvSpPr txBox="1"/>
          <p:nvPr/>
        </p:nvSpPr>
        <p:spPr>
          <a:xfrm>
            <a:off x="6444208" y="3423368"/>
            <a:ext cx="1654620" cy="338554"/>
          </a:xfrm>
          <a:prstGeom prst="rect">
            <a:avLst/>
          </a:prstGeom>
          <a:noFill/>
        </p:spPr>
        <p:txBody>
          <a:bodyPr wrap="none" rtlCol="0">
            <a:spAutoFit/>
          </a:bodyPr>
          <a:lstStyle/>
          <a:p>
            <a:r>
              <a:rPr lang="en-US" altLang="ja-JP" sz="1600" dirty="0"/>
              <a:t>e</a:t>
            </a:r>
            <a:r>
              <a:rPr kumimoji="1" lang="en-US" altLang="ja-JP" sz="1600" dirty="0"/>
              <a:t>x. galactic halo</a:t>
            </a:r>
            <a:endParaRPr kumimoji="1" lang="ja-JP" altLang="en-US" sz="1600" dirty="0"/>
          </a:p>
        </p:txBody>
      </p:sp>
      <p:sp>
        <p:nvSpPr>
          <p:cNvPr id="10" name="テキスト ボックス 9"/>
          <p:cNvSpPr txBox="1"/>
          <p:nvPr/>
        </p:nvSpPr>
        <p:spPr>
          <a:xfrm>
            <a:off x="6311661" y="4188925"/>
            <a:ext cx="1893467" cy="338554"/>
          </a:xfrm>
          <a:prstGeom prst="rect">
            <a:avLst/>
          </a:prstGeom>
          <a:noFill/>
        </p:spPr>
        <p:txBody>
          <a:bodyPr wrap="none" rtlCol="0">
            <a:spAutoFit/>
          </a:bodyPr>
          <a:lstStyle/>
          <a:p>
            <a:r>
              <a:rPr lang="en-US" altLang="ja-JP" sz="1600" dirty="0"/>
              <a:t>b</a:t>
            </a:r>
            <a:r>
              <a:rPr kumimoji="1" lang="en-US" altLang="ja-JP" sz="1600" dirty="0"/>
              <a:t>ecomes spherical</a:t>
            </a:r>
            <a:endParaRPr kumimoji="1" lang="ja-JP" altLang="en-US" sz="1600" dirty="0"/>
          </a:p>
        </p:txBody>
      </p:sp>
      <p:sp>
        <p:nvSpPr>
          <p:cNvPr id="6" name="テキスト ボックス 5"/>
          <p:cNvSpPr txBox="1"/>
          <p:nvPr/>
        </p:nvSpPr>
        <p:spPr>
          <a:xfrm>
            <a:off x="1187624" y="4436176"/>
            <a:ext cx="3864426" cy="461665"/>
          </a:xfrm>
          <a:prstGeom prst="rect">
            <a:avLst/>
          </a:prstGeom>
          <a:noFill/>
        </p:spPr>
        <p:txBody>
          <a:bodyPr wrap="square" rtlCol="0">
            <a:spAutoFit/>
          </a:bodyPr>
          <a:lstStyle/>
          <a:p>
            <a:r>
              <a:rPr kumimoji="1" lang="en-US" altLang="ja-JP" sz="1200" dirty="0"/>
              <a:t>In either case, without the supporting system, the object would collapse into a point by the self gravity.</a:t>
            </a:r>
            <a:endParaRPr kumimoji="1" lang="ja-JP" altLang="en-US" sz="1200" dirty="0"/>
          </a:p>
        </p:txBody>
      </p:sp>
      <p:sp>
        <p:nvSpPr>
          <p:cNvPr id="7" name="テキスト ボックス 6"/>
          <p:cNvSpPr txBox="1"/>
          <p:nvPr/>
        </p:nvSpPr>
        <p:spPr>
          <a:xfrm>
            <a:off x="5507220" y="139654"/>
            <a:ext cx="3350597" cy="461665"/>
          </a:xfrm>
          <a:prstGeom prst="rect">
            <a:avLst/>
          </a:prstGeom>
          <a:noFill/>
        </p:spPr>
        <p:txBody>
          <a:bodyPr wrap="none" rtlCol="0">
            <a:spAutoFit/>
          </a:bodyPr>
          <a:lstStyle/>
          <a:p>
            <a:r>
              <a:rPr lang="en-US" altLang="ja-JP" dirty="0"/>
              <a:t>Shape reflects physics.</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468313" y="3429000"/>
            <a:ext cx="7920038" cy="3429000"/>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5" name="Oval 3"/>
          <p:cNvSpPr>
            <a:spLocks noChangeArrowheads="1"/>
          </p:cNvSpPr>
          <p:nvPr/>
        </p:nvSpPr>
        <p:spPr bwMode="auto">
          <a:xfrm>
            <a:off x="34925" y="360363"/>
            <a:ext cx="5616575" cy="27813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6" name="Oval 4"/>
          <p:cNvSpPr>
            <a:spLocks noChangeArrowheads="1"/>
          </p:cNvSpPr>
          <p:nvPr/>
        </p:nvSpPr>
        <p:spPr bwMode="auto">
          <a:xfrm>
            <a:off x="63840" y="146050"/>
            <a:ext cx="5616575" cy="27813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7" name="Oval 5"/>
          <p:cNvSpPr>
            <a:spLocks noChangeArrowheads="1"/>
          </p:cNvSpPr>
          <p:nvPr/>
        </p:nvSpPr>
        <p:spPr bwMode="auto">
          <a:xfrm>
            <a:off x="1476375" y="1368425"/>
            <a:ext cx="792163"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8" name="Oval 6"/>
          <p:cNvSpPr>
            <a:spLocks noChangeArrowheads="1"/>
          </p:cNvSpPr>
          <p:nvPr/>
        </p:nvSpPr>
        <p:spPr bwMode="auto">
          <a:xfrm>
            <a:off x="1187450" y="1225550"/>
            <a:ext cx="1368425" cy="6477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19" name="AutoShape 7"/>
          <p:cNvSpPr>
            <a:spLocks noChangeArrowheads="1"/>
          </p:cNvSpPr>
          <p:nvPr/>
        </p:nvSpPr>
        <p:spPr bwMode="auto">
          <a:xfrm>
            <a:off x="1619250" y="1296988"/>
            <a:ext cx="433388" cy="433387"/>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pic>
        <p:nvPicPr>
          <p:cNvPr id="38920" name="Picture 8" descr="MCj032613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1441450"/>
            <a:ext cx="3603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Oval 9"/>
          <p:cNvSpPr>
            <a:spLocks noChangeArrowheads="1"/>
          </p:cNvSpPr>
          <p:nvPr/>
        </p:nvSpPr>
        <p:spPr bwMode="auto">
          <a:xfrm>
            <a:off x="1403350" y="1512888"/>
            <a:ext cx="144463" cy="144462"/>
          </a:xfrm>
          <a:prstGeom prst="ellipse">
            <a:avLst/>
          </a:prstGeom>
          <a:solidFill>
            <a:srgbClr val="00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2" name="AutoShape 10"/>
          <p:cNvSpPr>
            <a:spLocks noChangeArrowheads="1"/>
          </p:cNvSpPr>
          <p:nvPr/>
        </p:nvSpPr>
        <p:spPr bwMode="auto">
          <a:xfrm>
            <a:off x="2700338" y="1152525"/>
            <a:ext cx="287337" cy="288925"/>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3" name="AutoShape 11"/>
          <p:cNvSpPr>
            <a:spLocks noChangeArrowheads="1"/>
          </p:cNvSpPr>
          <p:nvPr/>
        </p:nvSpPr>
        <p:spPr bwMode="auto">
          <a:xfrm>
            <a:off x="3203575" y="1512888"/>
            <a:ext cx="288925" cy="288925"/>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4" name="AutoShape 12"/>
          <p:cNvSpPr>
            <a:spLocks noChangeArrowheads="1"/>
          </p:cNvSpPr>
          <p:nvPr/>
        </p:nvSpPr>
        <p:spPr bwMode="auto">
          <a:xfrm>
            <a:off x="2700338" y="1871663"/>
            <a:ext cx="287337" cy="288925"/>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5" name="AutoShape 13"/>
          <p:cNvSpPr>
            <a:spLocks noChangeArrowheads="1"/>
          </p:cNvSpPr>
          <p:nvPr/>
        </p:nvSpPr>
        <p:spPr bwMode="auto">
          <a:xfrm>
            <a:off x="3708400" y="12239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6" name="AutoShape 14"/>
          <p:cNvSpPr>
            <a:spLocks noChangeArrowheads="1"/>
          </p:cNvSpPr>
          <p:nvPr/>
        </p:nvSpPr>
        <p:spPr bwMode="auto">
          <a:xfrm>
            <a:off x="3924300" y="14398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7" name="AutoShape 15"/>
          <p:cNvSpPr>
            <a:spLocks noChangeArrowheads="1"/>
          </p:cNvSpPr>
          <p:nvPr/>
        </p:nvSpPr>
        <p:spPr bwMode="auto">
          <a:xfrm>
            <a:off x="3708400" y="14398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8" name="AutoShape 16"/>
          <p:cNvSpPr>
            <a:spLocks noChangeArrowheads="1"/>
          </p:cNvSpPr>
          <p:nvPr/>
        </p:nvSpPr>
        <p:spPr bwMode="auto">
          <a:xfrm>
            <a:off x="3924300" y="1296988"/>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29" name="AutoShape 17"/>
          <p:cNvSpPr>
            <a:spLocks noChangeArrowheads="1"/>
          </p:cNvSpPr>
          <p:nvPr/>
        </p:nvSpPr>
        <p:spPr bwMode="auto">
          <a:xfrm>
            <a:off x="3635375" y="1296988"/>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0" name="AutoShape 18"/>
          <p:cNvSpPr>
            <a:spLocks noChangeArrowheads="1"/>
          </p:cNvSpPr>
          <p:nvPr/>
        </p:nvSpPr>
        <p:spPr bwMode="auto">
          <a:xfrm>
            <a:off x="3492500" y="12239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1" name="AutoShape 19"/>
          <p:cNvSpPr>
            <a:spLocks noChangeArrowheads="1"/>
          </p:cNvSpPr>
          <p:nvPr/>
        </p:nvSpPr>
        <p:spPr bwMode="auto">
          <a:xfrm>
            <a:off x="3635375" y="1655763"/>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2" name="AutoShape 20"/>
          <p:cNvSpPr>
            <a:spLocks noChangeArrowheads="1"/>
          </p:cNvSpPr>
          <p:nvPr/>
        </p:nvSpPr>
        <p:spPr bwMode="auto">
          <a:xfrm>
            <a:off x="4067175" y="1584325"/>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3" name="AutoShape 21"/>
          <p:cNvSpPr>
            <a:spLocks noChangeArrowheads="1"/>
          </p:cNvSpPr>
          <p:nvPr/>
        </p:nvSpPr>
        <p:spPr bwMode="auto">
          <a:xfrm>
            <a:off x="4211638" y="1296988"/>
            <a:ext cx="144462"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4" name="AutoShape 22"/>
          <p:cNvSpPr>
            <a:spLocks noChangeArrowheads="1"/>
          </p:cNvSpPr>
          <p:nvPr/>
        </p:nvSpPr>
        <p:spPr bwMode="auto">
          <a:xfrm>
            <a:off x="3924300" y="1152525"/>
            <a:ext cx="144463" cy="146050"/>
          </a:xfrm>
          <a:prstGeom prst="sun">
            <a:avLst>
              <a:gd name="adj"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35" name="Cloud"/>
          <p:cNvSpPr>
            <a:spLocks noChangeAspect="1" noEditPoints="1" noChangeArrowheads="1"/>
          </p:cNvSpPr>
          <p:nvPr/>
        </p:nvSpPr>
        <p:spPr bwMode="auto">
          <a:xfrm>
            <a:off x="3059113" y="720725"/>
            <a:ext cx="723900" cy="485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ja-JP" altLang="en-US" dirty="0"/>
          </a:p>
        </p:txBody>
      </p:sp>
      <p:sp>
        <p:nvSpPr>
          <p:cNvPr id="38936" name="Cloud"/>
          <p:cNvSpPr>
            <a:spLocks noChangeAspect="1" noEditPoints="1" noChangeArrowheads="1"/>
          </p:cNvSpPr>
          <p:nvPr/>
        </p:nvSpPr>
        <p:spPr bwMode="auto">
          <a:xfrm>
            <a:off x="4284663" y="1412875"/>
            <a:ext cx="723900" cy="485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ja-JP" altLang="en-US" dirty="0"/>
          </a:p>
        </p:txBody>
      </p:sp>
      <p:grpSp>
        <p:nvGrpSpPr>
          <p:cNvPr id="38937" name="Group 25"/>
          <p:cNvGrpSpPr>
            <a:grpSpLocks/>
          </p:cNvGrpSpPr>
          <p:nvPr/>
        </p:nvGrpSpPr>
        <p:grpSpPr bwMode="auto">
          <a:xfrm>
            <a:off x="5724525" y="1700213"/>
            <a:ext cx="720725" cy="433387"/>
            <a:chOff x="4422" y="1661"/>
            <a:chExt cx="454" cy="273"/>
          </a:xfrm>
        </p:grpSpPr>
        <p:sp>
          <p:nvSpPr>
            <p:cNvPr id="39034" name="Oval 26"/>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35" name="Oval 27"/>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38" name="Group 28"/>
          <p:cNvGrpSpPr>
            <a:grpSpLocks/>
          </p:cNvGrpSpPr>
          <p:nvPr/>
        </p:nvGrpSpPr>
        <p:grpSpPr bwMode="auto">
          <a:xfrm>
            <a:off x="6948488" y="1557338"/>
            <a:ext cx="720725" cy="433387"/>
            <a:chOff x="4422" y="1661"/>
            <a:chExt cx="454" cy="273"/>
          </a:xfrm>
        </p:grpSpPr>
        <p:sp>
          <p:nvSpPr>
            <p:cNvPr id="39032" name="Oval 29"/>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33" name="Oval 30"/>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39" name="Group 31"/>
          <p:cNvGrpSpPr>
            <a:grpSpLocks/>
          </p:cNvGrpSpPr>
          <p:nvPr/>
        </p:nvGrpSpPr>
        <p:grpSpPr bwMode="auto">
          <a:xfrm>
            <a:off x="6659563" y="620713"/>
            <a:ext cx="720725" cy="433387"/>
            <a:chOff x="4422" y="1661"/>
            <a:chExt cx="454" cy="273"/>
          </a:xfrm>
        </p:grpSpPr>
        <p:sp>
          <p:nvSpPr>
            <p:cNvPr id="39030" name="Oval 32"/>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31" name="Oval 33"/>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0" name="Group 34"/>
          <p:cNvGrpSpPr>
            <a:grpSpLocks/>
          </p:cNvGrpSpPr>
          <p:nvPr/>
        </p:nvGrpSpPr>
        <p:grpSpPr bwMode="auto">
          <a:xfrm>
            <a:off x="6156325" y="1125538"/>
            <a:ext cx="720725" cy="433387"/>
            <a:chOff x="4422" y="1661"/>
            <a:chExt cx="454" cy="273"/>
          </a:xfrm>
        </p:grpSpPr>
        <p:sp>
          <p:nvSpPr>
            <p:cNvPr id="39028" name="Oval 35"/>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9" name="Oval 36"/>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1" name="Group 37"/>
          <p:cNvGrpSpPr>
            <a:grpSpLocks/>
          </p:cNvGrpSpPr>
          <p:nvPr/>
        </p:nvGrpSpPr>
        <p:grpSpPr bwMode="auto">
          <a:xfrm>
            <a:off x="5364163" y="549275"/>
            <a:ext cx="720725" cy="433388"/>
            <a:chOff x="4422" y="1661"/>
            <a:chExt cx="454" cy="273"/>
          </a:xfrm>
        </p:grpSpPr>
        <p:sp>
          <p:nvSpPr>
            <p:cNvPr id="39026" name="Oval 38"/>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7" name="Oval 39"/>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2" name="Group 40"/>
          <p:cNvGrpSpPr>
            <a:grpSpLocks/>
          </p:cNvGrpSpPr>
          <p:nvPr/>
        </p:nvGrpSpPr>
        <p:grpSpPr bwMode="auto">
          <a:xfrm>
            <a:off x="7885113" y="620713"/>
            <a:ext cx="431800" cy="217487"/>
            <a:chOff x="4422" y="1661"/>
            <a:chExt cx="454" cy="273"/>
          </a:xfrm>
        </p:grpSpPr>
        <p:sp>
          <p:nvSpPr>
            <p:cNvPr id="39024" name="Oval 41"/>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5" name="Oval 42"/>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3" name="Group 43"/>
          <p:cNvGrpSpPr>
            <a:grpSpLocks/>
          </p:cNvGrpSpPr>
          <p:nvPr/>
        </p:nvGrpSpPr>
        <p:grpSpPr bwMode="auto">
          <a:xfrm>
            <a:off x="8316913" y="1125538"/>
            <a:ext cx="431800" cy="217487"/>
            <a:chOff x="4422" y="1661"/>
            <a:chExt cx="454" cy="273"/>
          </a:xfrm>
        </p:grpSpPr>
        <p:sp>
          <p:nvSpPr>
            <p:cNvPr id="39022" name="Oval 44"/>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3" name="Oval 45"/>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4" name="Group 46"/>
          <p:cNvGrpSpPr>
            <a:grpSpLocks/>
          </p:cNvGrpSpPr>
          <p:nvPr/>
        </p:nvGrpSpPr>
        <p:grpSpPr bwMode="auto">
          <a:xfrm>
            <a:off x="7956550" y="1052513"/>
            <a:ext cx="431800" cy="217487"/>
            <a:chOff x="4422" y="1661"/>
            <a:chExt cx="454" cy="273"/>
          </a:xfrm>
        </p:grpSpPr>
        <p:sp>
          <p:nvSpPr>
            <p:cNvPr id="39020" name="Oval 47"/>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21" name="Oval 48"/>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grpSp>
        <p:nvGrpSpPr>
          <p:cNvPr id="38945" name="Group 49"/>
          <p:cNvGrpSpPr>
            <a:grpSpLocks/>
          </p:cNvGrpSpPr>
          <p:nvPr/>
        </p:nvGrpSpPr>
        <p:grpSpPr bwMode="auto">
          <a:xfrm>
            <a:off x="8316913" y="765175"/>
            <a:ext cx="431800" cy="217488"/>
            <a:chOff x="4422" y="1661"/>
            <a:chExt cx="454" cy="273"/>
          </a:xfrm>
        </p:grpSpPr>
        <p:sp>
          <p:nvSpPr>
            <p:cNvPr id="39018" name="Oval 50"/>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19" name="Oval 51"/>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sp>
        <p:nvSpPr>
          <p:cNvPr id="38946" name="Oval 52"/>
          <p:cNvSpPr>
            <a:spLocks noChangeArrowheads="1"/>
          </p:cNvSpPr>
          <p:nvPr/>
        </p:nvSpPr>
        <p:spPr bwMode="auto">
          <a:xfrm>
            <a:off x="-1189038" y="0"/>
            <a:ext cx="8964613" cy="3600450"/>
          </a:xfrm>
          <a:prstGeom prst="ellipse">
            <a:avLst/>
          </a:prstGeom>
          <a:noFill/>
          <a:ln w="76200">
            <a:solidFill>
              <a:schemeClr val="tx1"/>
            </a:solidFill>
            <a:prstDash val="dash"/>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nvGrpSpPr>
          <p:cNvPr id="38947" name="Group 53"/>
          <p:cNvGrpSpPr>
            <a:grpSpLocks/>
          </p:cNvGrpSpPr>
          <p:nvPr/>
        </p:nvGrpSpPr>
        <p:grpSpPr bwMode="auto">
          <a:xfrm>
            <a:off x="8101013" y="836613"/>
            <a:ext cx="431800" cy="217487"/>
            <a:chOff x="4422" y="1661"/>
            <a:chExt cx="454" cy="273"/>
          </a:xfrm>
        </p:grpSpPr>
        <p:sp>
          <p:nvSpPr>
            <p:cNvPr id="39016" name="Oval 54"/>
            <p:cNvSpPr>
              <a:spLocks noChangeArrowheads="1"/>
            </p:cNvSpPr>
            <p:nvPr/>
          </p:nvSpPr>
          <p:spPr bwMode="auto">
            <a:xfrm>
              <a:off x="4422" y="1707"/>
              <a:ext cx="454" cy="22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17" name="Oval 55"/>
            <p:cNvSpPr>
              <a:spLocks noChangeArrowheads="1"/>
            </p:cNvSpPr>
            <p:nvPr/>
          </p:nvSpPr>
          <p:spPr bwMode="auto">
            <a:xfrm>
              <a:off x="4422" y="1661"/>
              <a:ext cx="454" cy="22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grpSp>
      <p:sp>
        <p:nvSpPr>
          <p:cNvPr id="38948" name="Oval 56"/>
          <p:cNvSpPr>
            <a:spLocks noChangeArrowheads="1"/>
          </p:cNvSpPr>
          <p:nvPr/>
        </p:nvSpPr>
        <p:spPr bwMode="auto">
          <a:xfrm>
            <a:off x="7596188" y="115888"/>
            <a:ext cx="1439862" cy="1512887"/>
          </a:xfrm>
          <a:prstGeom prst="ellipse">
            <a:avLst/>
          </a:prstGeom>
          <a:noFill/>
          <a:ln w="571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pic>
        <p:nvPicPr>
          <p:cNvPr id="38949" name="Picture 57"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472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0" name="Picture 58"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075" y="4992688"/>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1" name="Picture 59"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513" y="44370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2" name="Picture 60"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338" y="53006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61"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1063" y="47974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4" name="Picture 62"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963" y="50133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63"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863" y="49418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6" name="Picture 64"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8763" y="487045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7" name="Picture 65"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863" y="52308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8" name="Picture 66"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51577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9" name="Picture 67"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53736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0" name="Picture 68"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501491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1" name="Picture 69"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8763" y="472598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2" name="Picture 70" descr="MCj039635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863" y="465455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3" name="Picture 71" descr="MCj035032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5300663"/>
            <a:ext cx="9064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4" name="Picture 72" descr="MCj035032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313" y="3716338"/>
            <a:ext cx="9064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65" name="Oval 73"/>
          <p:cNvSpPr>
            <a:spLocks noChangeArrowheads="1"/>
          </p:cNvSpPr>
          <p:nvPr/>
        </p:nvSpPr>
        <p:spPr bwMode="auto">
          <a:xfrm>
            <a:off x="0" y="3789363"/>
            <a:ext cx="5616575" cy="27813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0"/>
              </a:spcBef>
              <a:buFontTx/>
              <a:buNone/>
            </a:pPr>
            <a:endParaRPr lang="ja-JP" altLang="ja-JP" sz="1800" dirty="0"/>
          </a:p>
        </p:txBody>
      </p:sp>
      <p:graphicFrame>
        <p:nvGraphicFramePr>
          <p:cNvPr id="76874" name="Group 74"/>
          <p:cNvGraphicFramePr>
            <a:graphicFrameLocks noGrp="1"/>
          </p:cNvGraphicFramePr>
          <p:nvPr/>
        </p:nvGraphicFramePr>
        <p:xfrm>
          <a:off x="1403350" y="2276475"/>
          <a:ext cx="7513638" cy="762000"/>
        </p:xfrm>
        <a:graphic>
          <a:graphicData uri="http://schemas.openxmlformats.org/drawingml/2006/table">
            <a:tbl>
              <a:tblPr/>
              <a:tblGrid>
                <a:gridCol w="1501775">
                  <a:extLst>
                    <a:ext uri="{9D8B030D-6E8A-4147-A177-3AD203B41FA5}">
                      <a16:colId xmlns:a16="http://schemas.microsoft.com/office/drawing/2014/main" val="20000"/>
                    </a:ext>
                  </a:extLst>
                </a:gridCol>
                <a:gridCol w="1503363">
                  <a:extLst>
                    <a:ext uri="{9D8B030D-6E8A-4147-A177-3AD203B41FA5}">
                      <a16:colId xmlns:a16="http://schemas.microsoft.com/office/drawing/2014/main" val="20001"/>
                    </a:ext>
                  </a:extLst>
                </a:gridCol>
                <a:gridCol w="1503362">
                  <a:extLst>
                    <a:ext uri="{9D8B030D-6E8A-4147-A177-3AD203B41FA5}">
                      <a16:colId xmlns:a16="http://schemas.microsoft.com/office/drawing/2014/main" val="20002"/>
                    </a:ext>
                  </a:extLst>
                </a:gridCol>
                <a:gridCol w="1503363">
                  <a:extLst>
                    <a:ext uri="{9D8B030D-6E8A-4147-A177-3AD203B41FA5}">
                      <a16:colId xmlns:a16="http://schemas.microsoft.com/office/drawing/2014/main" val="20003"/>
                    </a:ext>
                  </a:extLst>
                </a:gridCol>
                <a:gridCol w="1501775">
                  <a:extLst>
                    <a:ext uri="{9D8B030D-6E8A-4147-A177-3AD203B41FA5}">
                      <a16:colId xmlns:a16="http://schemas.microsoft.com/office/drawing/2014/main" val="20004"/>
                    </a:ext>
                  </a:extLst>
                </a:gridCol>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太陽系</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星団</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星雲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銀河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銀河団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宇宙の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地平線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76888" name="Group 88"/>
          <p:cNvGraphicFramePr>
            <a:graphicFrameLocks noGrp="1"/>
          </p:cNvGraphicFramePr>
          <p:nvPr/>
        </p:nvGraphicFramePr>
        <p:xfrm>
          <a:off x="1476375" y="3500438"/>
          <a:ext cx="7513638" cy="433387"/>
        </p:xfrm>
        <a:graphic>
          <a:graphicData uri="http://schemas.openxmlformats.org/drawingml/2006/table">
            <a:tbl>
              <a:tblPr/>
              <a:tblGrid>
                <a:gridCol w="1501775">
                  <a:extLst>
                    <a:ext uri="{9D8B030D-6E8A-4147-A177-3AD203B41FA5}">
                      <a16:colId xmlns:a16="http://schemas.microsoft.com/office/drawing/2014/main" val="20000"/>
                    </a:ext>
                  </a:extLst>
                </a:gridCol>
                <a:gridCol w="1503363">
                  <a:extLst>
                    <a:ext uri="{9D8B030D-6E8A-4147-A177-3AD203B41FA5}">
                      <a16:colId xmlns:a16="http://schemas.microsoft.com/office/drawing/2014/main" val="20001"/>
                    </a:ext>
                  </a:extLst>
                </a:gridCol>
                <a:gridCol w="1503362">
                  <a:extLst>
                    <a:ext uri="{9D8B030D-6E8A-4147-A177-3AD203B41FA5}">
                      <a16:colId xmlns:a16="http://schemas.microsoft.com/office/drawing/2014/main" val="20002"/>
                    </a:ext>
                  </a:extLst>
                </a:gridCol>
                <a:gridCol w="1503363">
                  <a:extLst>
                    <a:ext uri="{9D8B030D-6E8A-4147-A177-3AD203B41FA5}">
                      <a16:colId xmlns:a16="http://schemas.microsoft.com/office/drawing/2014/main" val="20003"/>
                    </a:ext>
                  </a:extLst>
                </a:gridCol>
                <a:gridCol w="1501775">
                  <a:extLst>
                    <a:ext uri="{9D8B030D-6E8A-4147-A177-3AD203B41FA5}">
                      <a16:colId xmlns:a16="http://schemas.microsoft.com/office/drawing/2014/main" val="20004"/>
                    </a:ext>
                  </a:extLst>
                </a:gridCol>
              </a:tblGrid>
              <a:tr h="4333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世帯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市・町・村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bg1"/>
                          </a:solidFill>
                          <a:effectLst/>
                          <a:latin typeface="Arial" charset="0"/>
                          <a:ea typeface="ＭＳ Ｐゴシック" pitchFamily="84" charset="-128"/>
                        </a:rPr>
                        <a:t>地平線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sp>
        <p:nvSpPr>
          <p:cNvPr id="38994" name="Text Box 102"/>
          <p:cNvSpPr txBox="1">
            <a:spLocks noChangeArrowheads="1"/>
          </p:cNvSpPr>
          <p:nvPr/>
        </p:nvSpPr>
        <p:spPr bwMode="auto">
          <a:xfrm>
            <a:off x="4500563" y="602138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en-US" altLang="ja-JP" sz="1800" dirty="0"/>
              <a:t>○○</a:t>
            </a:r>
            <a:r>
              <a:rPr lang="ja-JP" altLang="en-US" sz="1800" dirty="0"/>
              <a:t>県</a:t>
            </a:r>
          </a:p>
        </p:txBody>
      </p:sp>
      <p:sp>
        <p:nvSpPr>
          <p:cNvPr id="38995" name="Text Box 103"/>
          <p:cNvSpPr txBox="1">
            <a:spLocks noChangeArrowheads="1"/>
          </p:cNvSpPr>
          <p:nvPr/>
        </p:nvSpPr>
        <p:spPr bwMode="auto">
          <a:xfrm>
            <a:off x="3995738" y="443706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en-US" altLang="ja-JP" sz="1800" dirty="0"/>
              <a:t>○○</a:t>
            </a:r>
            <a:r>
              <a:rPr lang="ja-JP" altLang="en-US" sz="1800" dirty="0"/>
              <a:t>市</a:t>
            </a:r>
          </a:p>
        </p:txBody>
      </p:sp>
      <p:sp>
        <p:nvSpPr>
          <p:cNvPr id="38996" name="Oval 104"/>
          <p:cNvSpPr>
            <a:spLocks noChangeArrowheads="1"/>
          </p:cNvSpPr>
          <p:nvPr/>
        </p:nvSpPr>
        <p:spPr bwMode="auto">
          <a:xfrm>
            <a:off x="5364163" y="4149725"/>
            <a:ext cx="9366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97" name="Oval 105"/>
          <p:cNvSpPr>
            <a:spLocks noChangeArrowheads="1"/>
          </p:cNvSpPr>
          <p:nvPr/>
        </p:nvSpPr>
        <p:spPr bwMode="auto">
          <a:xfrm>
            <a:off x="6372225" y="4437063"/>
            <a:ext cx="936625" cy="3603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98" name="Oval 106"/>
          <p:cNvSpPr>
            <a:spLocks noChangeArrowheads="1"/>
          </p:cNvSpPr>
          <p:nvPr/>
        </p:nvSpPr>
        <p:spPr bwMode="auto">
          <a:xfrm>
            <a:off x="5724525" y="4797425"/>
            <a:ext cx="9366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8999" name="Oval 107"/>
          <p:cNvSpPr>
            <a:spLocks noChangeArrowheads="1"/>
          </p:cNvSpPr>
          <p:nvPr/>
        </p:nvSpPr>
        <p:spPr bwMode="auto">
          <a:xfrm>
            <a:off x="6156325" y="5229225"/>
            <a:ext cx="9366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0" name="Oval 108"/>
          <p:cNvSpPr>
            <a:spLocks noChangeArrowheads="1"/>
          </p:cNvSpPr>
          <p:nvPr/>
        </p:nvSpPr>
        <p:spPr bwMode="auto">
          <a:xfrm>
            <a:off x="5435600" y="5734050"/>
            <a:ext cx="936625" cy="360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1" name="Oval 109"/>
          <p:cNvSpPr>
            <a:spLocks noChangeArrowheads="1"/>
          </p:cNvSpPr>
          <p:nvPr/>
        </p:nvSpPr>
        <p:spPr bwMode="auto">
          <a:xfrm>
            <a:off x="7956550" y="4221163"/>
            <a:ext cx="287338"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2" name="Oval 110"/>
          <p:cNvSpPr>
            <a:spLocks noChangeArrowheads="1"/>
          </p:cNvSpPr>
          <p:nvPr/>
        </p:nvSpPr>
        <p:spPr bwMode="auto">
          <a:xfrm>
            <a:off x="8172450" y="4437063"/>
            <a:ext cx="287338"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3" name="Oval 111"/>
          <p:cNvSpPr>
            <a:spLocks noChangeArrowheads="1"/>
          </p:cNvSpPr>
          <p:nvPr/>
        </p:nvSpPr>
        <p:spPr bwMode="auto">
          <a:xfrm>
            <a:off x="8459788" y="4437063"/>
            <a:ext cx="287337"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4" name="Oval 112"/>
          <p:cNvSpPr>
            <a:spLocks noChangeArrowheads="1"/>
          </p:cNvSpPr>
          <p:nvPr/>
        </p:nvSpPr>
        <p:spPr bwMode="auto">
          <a:xfrm>
            <a:off x="8243888" y="4724400"/>
            <a:ext cx="287337" cy="1444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5" name="Oval 113"/>
          <p:cNvSpPr>
            <a:spLocks noChangeArrowheads="1"/>
          </p:cNvSpPr>
          <p:nvPr/>
        </p:nvSpPr>
        <p:spPr bwMode="auto">
          <a:xfrm>
            <a:off x="8675688" y="4652963"/>
            <a:ext cx="287337"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6" name="Oval 114"/>
          <p:cNvSpPr>
            <a:spLocks noChangeArrowheads="1"/>
          </p:cNvSpPr>
          <p:nvPr/>
        </p:nvSpPr>
        <p:spPr bwMode="auto">
          <a:xfrm>
            <a:off x="8675688" y="4292600"/>
            <a:ext cx="287337" cy="1444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7" name="Oval 115"/>
          <p:cNvSpPr>
            <a:spLocks noChangeArrowheads="1"/>
          </p:cNvSpPr>
          <p:nvPr/>
        </p:nvSpPr>
        <p:spPr bwMode="auto">
          <a:xfrm>
            <a:off x="8388350" y="4221163"/>
            <a:ext cx="287338" cy="1444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8" name="Oval 116"/>
          <p:cNvSpPr>
            <a:spLocks noChangeArrowheads="1"/>
          </p:cNvSpPr>
          <p:nvPr/>
        </p:nvSpPr>
        <p:spPr bwMode="auto">
          <a:xfrm>
            <a:off x="7740650" y="3933825"/>
            <a:ext cx="1403350" cy="1150938"/>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39009" name="Text Box 117"/>
          <p:cNvSpPr txBox="1">
            <a:spLocks noChangeArrowheads="1"/>
          </p:cNvSpPr>
          <p:nvPr/>
        </p:nvSpPr>
        <p:spPr bwMode="auto">
          <a:xfrm>
            <a:off x="6659563" y="609282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800" dirty="0"/>
              <a:t>国</a:t>
            </a:r>
          </a:p>
        </p:txBody>
      </p:sp>
      <p:sp>
        <p:nvSpPr>
          <p:cNvPr id="39010" name="Text Box 118"/>
          <p:cNvSpPr txBox="1">
            <a:spLocks noChangeArrowheads="1"/>
          </p:cNvSpPr>
          <p:nvPr/>
        </p:nvSpPr>
        <p:spPr bwMode="auto">
          <a:xfrm>
            <a:off x="4140200" y="47625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600" dirty="0"/>
              <a:t>銀河</a:t>
            </a:r>
          </a:p>
        </p:txBody>
      </p:sp>
      <p:sp>
        <p:nvSpPr>
          <p:cNvPr id="39011" name="Text Box 119"/>
          <p:cNvSpPr txBox="1">
            <a:spLocks noChangeArrowheads="1"/>
          </p:cNvSpPr>
          <p:nvPr/>
        </p:nvSpPr>
        <p:spPr bwMode="auto">
          <a:xfrm>
            <a:off x="5435600" y="500063"/>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600" dirty="0"/>
              <a:t>銀河</a:t>
            </a:r>
          </a:p>
        </p:txBody>
      </p:sp>
      <p:sp>
        <p:nvSpPr>
          <p:cNvPr id="39012" name="Text Box 120"/>
          <p:cNvSpPr txBox="1">
            <a:spLocks noChangeArrowheads="1"/>
          </p:cNvSpPr>
          <p:nvPr/>
        </p:nvSpPr>
        <p:spPr bwMode="auto">
          <a:xfrm>
            <a:off x="6300788" y="1889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800" dirty="0"/>
              <a:t>銀河団</a:t>
            </a:r>
          </a:p>
        </p:txBody>
      </p:sp>
      <p:sp>
        <p:nvSpPr>
          <p:cNvPr id="39013" name="Text Box 121"/>
          <p:cNvSpPr txBox="1">
            <a:spLocks noChangeArrowheads="1"/>
          </p:cNvSpPr>
          <p:nvPr/>
        </p:nvSpPr>
        <p:spPr bwMode="auto">
          <a:xfrm>
            <a:off x="8172450" y="260350"/>
            <a:ext cx="79216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50000"/>
              </a:spcBef>
              <a:buFontTx/>
              <a:buNone/>
            </a:pPr>
            <a:r>
              <a:rPr lang="ja-JP" altLang="en-US" sz="1800" dirty="0"/>
              <a:t>解説</a:t>
            </a:r>
          </a:p>
        </p:txBody>
      </p:sp>
      <p:sp>
        <p:nvSpPr>
          <p:cNvPr id="39014" name="Rectangle 122"/>
          <p:cNvSpPr>
            <a:spLocks noGrp="1" noChangeArrowheads="1"/>
          </p:cNvSpPr>
          <p:nvPr>
            <p:ph type="title" idx="4294967295"/>
          </p:nvPr>
        </p:nvSpPr>
        <p:spPr>
          <a:xfrm>
            <a:off x="228600" y="304800"/>
            <a:ext cx="2743200" cy="685800"/>
          </a:xfrm>
          <a:solidFill>
            <a:schemeClr val="bg1">
              <a:alpha val="59999"/>
            </a:schemeClr>
          </a:solidFill>
        </p:spPr>
        <p:txBody>
          <a:bodyPr/>
          <a:lstStyle/>
          <a:p>
            <a:pPr algn="l">
              <a:spcBef>
                <a:spcPct val="50000"/>
              </a:spcBef>
            </a:pPr>
            <a:r>
              <a:rPr lang="ja-JP" altLang="en-US" sz="2800" dirty="0">
                <a:solidFill>
                  <a:schemeClr val="tx1"/>
                </a:solidFill>
              </a:rPr>
              <a:t>宇宙の階層構造</a:t>
            </a:r>
          </a:p>
        </p:txBody>
      </p:sp>
      <p:sp>
        <p:nvSpPr>
          <p:cNvPr id="39015" name="Text Box 123"/>
          <p:cNvSpPr txBox="1">
            <a:spLocks noChangeArrowheads="1"/>
          </p:cNvSpPr>
          <p:nvPr/>
        </p:nvSpPr>
        <p:spPr bwMode="auto">
          <a:xfrm>
            <a:off x="7467600" y="5927725"/>
            <a:ext cx="152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000" dirty="0"/>
              <a:t>柴田晋平氏の資料より</a:t>
            </a:r>
          </a:p>
        </p:txBody>
      </p:sp>
      <p:sp>
        <p:nvSpPr>
          <p:cNvPr id="2" name="テキスト ボックス 1">
            <a:extLst>
              <a:ext uri="{FF2B5EF4-FFF2-40B4-BE49-F238E27FC236}">
                <a16:creationId xmlns:a16="http://schemas.microsoft.com/office/drawing/2014/main" id="{6D76DBF5-B806-411F-A53F-14C2E16A5D52}"/>
              </a:ext>
            </a:extLst>
          </p:cNvPr>
          <p:cNvSpPr txBox="1"/>
          <p:nvPr/>
        </p:nvSpPr>
        <p:spPr>
          <a:xfrm>
            <a:off x="2344399" y="-41505"/>
            <a:ext cx="2592387" cy="646331"/>
          </a:xfrm>
          <a:prstGeom prst="rect">
            <a:avLst/>
          </a:prstGeom>
          <a:noFill/>
        </p:spPr>
        <p:txBody>
          <a:bodyPr wrap="square" rtlCol="0">
            <a:spAutoFit/>
          </a:bodyPr>
          <a:lstStyle/>
          <a:p>
            <a:r>
              <a:rPr kumimoji="1" lang="en-US" altLang="ja-JP" sz="1800" dirty="0"/>
              <a:t>Hierarchical structure of the universe</a:t>
            </a:r>
            <a:endParaRPr kumimoji="1" lang="ja-JP" altLang="en-US" sz="1800" dirty="0"/>
          </a:p>
        </p:txBody>
      </p:sp>
      <p:sp>
        <p:nvSpPr>
          <p:cNvPr id="3" name="テキスト ボックス 2">
            <a:extLst>
              <a:ext uri="{FF2B5EF4-FFF2-40B4-BE49-F238E27FC236}">
                <a16:creationId xmlns:a16="http://schemas.microsoft.com/office/drawing/2014/main" id="{E2C0E33C-8DCF-46B7-84B4-41678A1CFBFA}"/>
              </a:ext>
            </a:extLst>
          </p:cNvPr>
          <p:cNvSpPr txBox="1"/>
          <p:nvPr/>
        </p:nvSpPr>
        <p:spPr>
          <a:xfrm>
            <a:off x="4046423" y="673398"/>
            <a:ext cx="1148102" cy="369332"/>
          </a:xfrm>
          <a:prstGeom prst="rect">
            <a:avLst/>
          </a:prstGeom>
          <a:noFill/>
        </p:spPr>
        <p:txBody>
          <a:bodyPr wrap="square" rtlCol="0">
            <a:spAutoFit/>
          </a:bodyPr>
          <a:lstStyle/>
          <a:p>
            <a:r>
              <a:rPr kumimoji="1" lang="en-US" altLang="ja-JP" sz="1800" dirty="0"/>
              <a:t>galaxy</a:t>
            </a:r>
            <a:endParaRPr kumimoji="1" lang="ja-JP" altLang="en-US" sz="1800" dirty="0"/>
          </a:p>
        </p:txBody>
      </p:sp>
      <p:sp>
        <p:nvSpPr>
          <p:cNvPr id="100" name="テキスト ボックス 99">
            <a:extLst>
              <a:ext uri="{FF2B5EF4-FFF2-40B4-BE49-F238E27FC236}">
                <a16:creationId xmlns:a16="http://schemas.microsoft.com/office/drawing/2014/main" id="{22487A01-2C70-4B24-B3CC-963993C7C2CC}"/>
              </a:ext>
            </a:extLst>
          </p:cNvPr>
          <p:cNvSpPr txBox="1"/>
          <p:nvPr/>
        </p:nvSpPr>
        <p:spPr>
          <a:xfrm>
            <a:off x="4957084" y="197000"/>
            <a:ext cx="1148102" cy="369332"/>
          </a:xfrm>
          <a:prstGeom prst="rect">
            <a:avLst/>
          </a:prstGeom>
          <a:noFill/>
        </p:spPr>
        <p:txBody>
          <a:bodyPr wrap="square" rtlCol="0">
            <a:spAutoFit/>
          </a:bodyPr>
          <a:lstStyle/>
          <a:p>
            <a:r>
              <a:rPr kumimoji="1" lang="en-US" altLang="ja-JP" sz="1800" dirty="0"/>
              <a:t>galaxy</a:t>
            </a:r>
            <a:endParaRPr kumimoji="1" lang="ja-JP" altLang="en-US" sz="1800" dirty="0"/>
          </a:p>
        </p:txBody>
      </p:sp>
      <p:sp>
        <p:nvSpPr>
          <p:cNvPr id="101" name="テキスト ボックス 100">
            <a:extLst>
              <a:ext uri="{FF2B5EF4-FFF2-40B4-BE49-F238E27FC236}">
                <a16:creationId xmlns:a16="http://schemas.microsoft.com/office/drawing/2014/main" id="{C8098EFD-5C55-44BC-8691-6E9AAB906DA8}"/>
              </a:ext>
            </a:extLst>
          </p:cNvPr>
          <p:cNvSpPr txBox="1"/>
          <p:nvPr/>
        </p:nvSpPr>
        <p:spPr>
          <a:xfrm>
            <a:off x="5824992" y="-64966"/>
            <a:ext cx="2230439" cy="369332"/>
          </a:xfrm>
          <a:prstGeom prst="rect">
            <a:avLst/>
          </a:prstGeom>
          <a:noFill/>
        </p:spPr>
        <p:txBody>
          <a:bodyPr wrap="square" rtlCol="0">
            <a:spAutoFit/>
          </a:bodyPr>
          <a:lstStyle/>
          <a:p>
            <a:r>
              <a:rPr lang="en-US" altLang="ja-JP" sz="1800" dirty="0"/>
              <a:t>c</a:t>
            </a:r>
            <a:r>
              <a:rPr kumimoji="1" lang="en-US" altLang="ja-JP" sz="1800" dirty="0"/>
              <a:t>lusters of galaxies</a:t>
            </a:r>
            <a:endParaRPr kumimoji="1" lang="ja-JP" altLang="en-US" sz="1800" dirty="0"/>
          </a:p>
        </p:txBody>
      </p:sp>
      <p:sp>
        <p:nvSpPr>
          <p:cNvPr id="102" name="テキスト ボックス 101">
            <a:extLst>
              <a:ext uri="{FF2B5EF4-FFF2-40B4-BE49-F238E27FC236}">
                <a16:creationId xmlns:a16="http://schemas.microsoft.com/office/drawing/2014/main" id="{22F63B32-0115-4EFF-98AA-3E15DFB65672}"/>
              </a:ext>
            </a:extLst>
          </p:cNvPr>
          <p:cNvSpPr txBox="1"/>
          <p:nvPr/>
        </p:nvSpPr>
        <p:spPr>
          <a:xfrm>
            <a:off x="4428843" y="4692134"/>
            <a:ext cx="1148102" cy="369332"/>
          </a:xfrm>
          <a:prstGeom prst="rect">
            <a:avLst/>
          </a:prstGeom>
          <a:noFill/>
        </p:spPr>
        <p:txBody>
          <a:bodyPr wrap="square" rtlCol="0">
            <a:spAutoFit/>
          </a:bodyPr>
          <a:lstStyle/>
          <a:p>
            <a:r>
              <a:rPr kumimoji="1" lang="en-US" altLang="ja-JP" sz="1800" dirty="0"/>
              <a:t>city</a:t>
            </a:r>
            <a:endParaRPr kumimoji="1" lang="ja-JP" altLang="en-US" sz="1800" dirty="0"/>
          </a:p>
        </p:txBody>
      </p:sp>
      <p:sp>
        <p:nvSpPr>
          <p:cNvPr id="103" name="テキスト ボックス 102">
            <a:extLst>
              <a:ext uri="{FF2B5EF4-FFF2-40B4-BE49-F238E27FC236}">
                <a16:creationId xmlns:a16="http://schemas.microsoft.com/office/drawing/2014/main" id="{D6A38928-6F19-4833-8091-FFEB9EED2EBF}"/>
              </a:ext>
            </a:extLst>
          </p:cNvPr>
          <p:cNvSpPr txBox="1"/>
          <p:nvPr/>
        </p:nvSpPr>
        <p:spPr>
          <a:xfrm>
            <a:off x="4329737" y="6270109"/>
            <a:ext cx="1148102" cy="369332"/>
          </a:xfrm>
          <a:prstGeom prst="rect">
            <a:avLst/>
          </a:prstGeom>
          <a:noFill/>
        </p:spPr>
        <p:txBody>
          <a:bodyPr wrap="square" rtlCol="0">
            <a:spAutoFit/>
          </a:bodyPr>
          <a:lstStyle/>
          <a:p>
            <a:r>
              <a:rPr kumimoji="1" lang="en-US" altLang="ja-JP" sz="1800" dirty="0"/>
              <a:t>state</a:t>
            </a:r>
            <a:endParaRPr kumimoji="1" lang="ja-JP" altLang="en-US" sz="1800" dirty="0"/>
          </a:p>
        </p:txBody>
      </p:sp>
      <p:sp>
        <p:nvSpPr>
          <p:cNvPr id="104" name="テキスト ボックス 103">
            <a:extLst>
              <a:ext uri="{FF2B5EF4-FFF2-40B4-BE49-F238E27FC236}">
                <a16:creationId xmlns:a16="http://schemas.microsoft.com/office/drawing/2014/main" id="{8C3B654F-35CF-47D2-AD34-4DA2621DF6C4}"/>
              </a:ext>
            </a:extLst>
          </p:cNvPr>
          <p:cNvSpPr txBox="1"/>
          <p:nvPr/>
        </p:nvSpPr>
        <p:spPr>
          <a:xfrm>
            <a:off x="6553824" y="6372780"/>
            <a:ext cx="1148102" cy="369332"/>
          </a:xfrm>
          <a:prstGeom prst="rect">
            <a:avLst/>
          </a:prstGeom>
          <a:noFill/>
        </p:spPr>
        <p:txBody>
          <a:bodyPr wrap="square" rtlCol="0">
            <a:spAutoFit/>
          </a:bodyPr>
          <a:lstStyle/>
          <a:p>
            <a:r>
              <a:rPr kumimoji="1" lang="en-US" altLang="ja-JP" sz="1800" dirty="0"/>
              <a:t>country</a:t>
            </a:r>
            <a:endParaRPr kumimoji="1" lang="ja-JP" altLang="en-US" sz="1800" dirty="0"/>
          </a:p>
        </p:txBody>
      </p:sp>
      <p:sp>
        <p:nvSpPr>
          <p:cNvPr id="4" name="テキスト ボックス 3">
            <a:extLst>
              <a:ext uri="{FF2B5EF4-FFF2-40B4-BE49-F238E27FC236}">
                <a16:creationId xmlns:a16="http://schemas.microsoft.com/office/drawing/2014/main" id="{79103934-12D0-4894-B786-FC7A5EC91F3D}"/>
              </a:ext>
            </a:extLst>
          </p:cNvPr>
          <p:cNvSpPr txBox="1"/>
          <p:nvPr/>
        </p:nvSpPr>
        <p:spPr>
          <a:xfrm>
            <a:off x="1356132" y="2491770"/>
            <a:ext cx="8040404" cy="523220"/>
          </a:xfrm>
          <a:prstGeom prst="rect">
            <a:avLst/>
          </a:prstGeom>
          <a:noFill/>
        </p:spPr>
        <p:txBody>
          <a:bodyPr wrap="square" rtlCol="0">
            <a:spAutoFit/>
          </a:bodyPr>
          <a:lstStyle/>
          <a:p>
            <a:r>
              <a:rPr kumimoji="1" lang="en-US" altLang="ja-JP" sz="1400" dirty="0"/>
              <a:t>Solar system, star star cluster, nebula          galaxy          clusters of galaxies horizon of</a:t>
            </a:r>
          </a:p>
          <a:p>
            <a:r>
              <a:rPr lang="en-US" altLang="ja-JP" sz="1400" dirty="0"/>
              <a:t>                                                                                                                                       </a:t>
            </a:r>
            <a:r>
              <a:rPr kumimoji="1" lang="en-US" altLang="ja-JP" sz="1400" dirty="0"/>
              <a:t>the universe</a:t>
            </a:r>
            <a:endParaRPr kumimoji="1" lang="ja-JP" altLang="en-US" sz="1400" dirty="0"/>
          </a:p>
        </p:txBody>
      </p:sp>
      <p:sp>
        <p:nvSpPr>
          <p:cNvPr id="106" name="テキスト ボックス 105">
            <a:extLst>
              <a:ext uri="{FF2B5EF4-FFF2-40B4-BE49-F238E27FC236}">
                <a16:creationId xmlns:a16="http://schemas.microsoft.com/office/drawing/2014/main" id="{82E27061-F7EB-424E-A41F-82ABEEDCFAE4}"/>
              </a:ext>
            </a:extLst>
          </p:cNvPr>
          <p:cNvSpPr txBox="1"/>
          <p:nvPr/>
        </p:nvSpPr>
        <p:spPr>
          <a:xfrm>
            <a:off x="1666306" y="3687898"/>
            <a:ext cx="7056438" cy="307777"/>
          </a:xfrm>
          <a:prstGeom prst="rect">
            <a:avLst/>
          </a:prstGeom>
          <a:noFill/>
        </p:spPr>
        <p:txBody>
          <a:bodyPr wrap="square" rtlCol="0">
            <a:spAutoFit/>
          </a:bodyPr>
          <a:lstStyle/>
          <a:p>
            <a:r>
              <a:rPr kumimoji="1" lang="en-US" altLang="ja-JP" sz="1400" dirty="0"/>
              <a:t>House                     City                         State                     Country                   Horizon</a:t>
            </a:r>
            <a:endParaRPr kumimoji="1" lang="ja-JP" altLang="en-US" sz="1400" dirty="0"/>
          </a:p>
        </p:txBody>
      </p:sp>
    </p:spTree>
    <p:extLst>
      <p:ext uri="{BB962C8B-B14F-4D97-AF65-F5344CB8AC3E}">
        <p14:creationId xmlns:p14="http://schemas.microsoft.com/office/powerpoint/2010/main" val="23506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73410" y="320456"/>
            <a:ext cx="8397180" cy="621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4000" dirty="0"/>
              <a:t>星（</a:t>
            </a:r>
            <a:r>
              <a:rPr lang="en-US" altLang="ja-JP" sz="4000" dirty="0"/>
              <a:t>star</a:t>
            </a:r>
            <a:r>
              <a:rPr lang="ja-JP" altLang="en-US" sz="4000" dirty="0"/>
              <a:t>）</a:t>
            </a:r>
          </a:p>
          <a:p>
            <a:pPr>
              <a:spcBef>
                <a:spcPct val="50000"/>
              </a:spcBef>
            </a:pPr>
            <a:r>
              <a:rPr lang="ja-JP" altLang="en-US" dirty="0">
                <a:solidFill>
                  <a:schemeClr val="accent2"/>
                </a:solidFill>
              </a:rPr>
              <a:t>　ここでは、太陽のように自ら光り輝く恒星（恒星）のこと。</a:t>
            </a:r>
          </a:p>
          <a:p>
            <a:pPr>
              <a:spcBef>
                <a:spcPct val="50000"/>
              </a:spcBef>
            </a:pPr>
            <a:r>
              <a:rPr lang="ja-JP" altLang="en-US" dirty="0">
                <a:solidFill>
                  <a:schemeClr val="accent2"/>
                </a:solidFill>
              </a:rPr>
              <a:t>　星座の星々は恒星です。遥か遠くの太陽たち、です。</a:t>
            </a:r>
            <a:endParaRPr lang="en-US" altLang="ja-JP" dirty="0">
              <a:solidFill>
                <a:schemeClr val="accent2"/>
              </a:solidFill>
            </a:endParaRPr>
          </a:p>
          <a:p>
            <a:pPr>
              <a:spcBef>
                <a:spcPct val="50000"/>
              </a:spcBef>
            </a:pPr>
            <a:r>
              <a:rPr lang="en-US" altLang="ja-JP" sz="2000" dirty="0">
                <a:solidFill>
                  <a:schemeClr val="accent2"/>
                </a:solidFill>
                <a:latin typeface="+mn-lt"/>
              </a:rPr>
              <a:t>The stars refer to fixed stars, self-luminous bodies like the Sun. </a:t>
            </a:r>
          </a:p>
          <a:p>
            <a:pPr>
              <a:spcBef>
                <a:spcPts val="0"/>
              </a:spcBef>
            </a:pPr>
            <a:r>
              <a:rPr lang="en-US" altLang="ja-JP" sz="2000" dirty="0">
                <a:solidFill>
                  <a:schemeClr val="accent2"/>
                </a:solidFill>
                <a:latin typeface="+mn-lt"/>
              </a:rPr>
              <a:t>The pinpoint lights of constellations are stars, the distant Suns.</a:t>
            </a:r>
            <a:endParaRPr lang="ja-JP" altLang="en-US" sz="2000" dirty="0">
              <a:solidFill>
                <a:schemeClr val="accent2"/>
              </a:solidFill>
              <a:latin typeface="+mn-lt"/>
            </a:endParaRPr>
          </a:p>
          <a:p>
            <a:pPr>
              <a:spcBef>
                <a:spcPct val="50000"/>
              </a:spcBef>
            </a:pPr>
            <a:endParaRPr lang="ja-JP" altLang="en-US" dirty="0"/>
          </a:p>
          <a:p>
            <a:pPr>
              <a:spcBef>
                <a:spcPct val="50000"/>
              </a:spcBef>
            </a:pPr>
            <a:r>
              <a:rPr lang="ja-JP" altLang="en-US" dirty="0"/>
              <a:t>ひとこと：</a:t>
            </a:r>
            <a:r>
              <a:rPr lang="ja-JP" altLang="en-US" dirty="0">
                <a:solidFill>
                  <a:srgbClr val="990033"/>
                </a:solidFill>
              </a:rPr>
              <a:t>地球は自ら放射をしていない、ということはない。</a:t>
            </a:r>
          </a:p>
          <a:p>
            <a:r>
              <a:rPr lang="ja-JP" altLang="en-US" dirty="0">
                <a:solidFill>
                  <a:srgbClr val="990033"/>
                </a:solidFill>
              </a:rPr>
              <a:t>　太陽熱のため込み以外に、地球独自の熱源がある。</a:t>
            </a:r>
            <a:endParaRPr lang="en-US" altLang="ja-JP" dirty="0">
              <a:solidFill>
                <a:srgbClr val="990033"/>
              </a:solidFill>
            </a:endParaRPr>
          </a:p>
          <a:p>
            <a:r>
              <a:rPr lang="en-US" altLang="ja-JP" sz="2000" dirty="0"/>
              <a:t>Note: </a:t>
            </a:r>
            <a:r>
              <a:rPr lang="en-US" altLang="ja-JP" sz="2000" dirty="0">
                <a:solidFill>
                  <a:srgbClr val="990033"/>
                </a:solidFill>
              </a:rPr>
              <a:t>That Earth does not radiate by itself is not true.</a:t>
            </a:r>
          </a:p>
          <a:p>
            <a:r>
              <a:rPr lang="en-US" altLang="ja-JP" sz="2000" dirty="0">
                <a:solidFill>
                  <a:srgbClr val="990033"/>
                </a:solidFill>
              </a:rPr>
              <a:t>Other than receiving sunlight and heat, Earth has its own heat source.</a:t>
            </a:r>
            <a:endParaRPr lang="ja-JP" altLang="en-US" sz="2000" dirty="0">
              <a:solidFill>
                <a:srgbClr val="990033"/>
              </a:solidFill>
            </a:endParaRPr>
          </a:p>
          <a:p>
            <a:pPr>
              <a:spcBef>
                <a:spcPct val="50000"/>
              </a:spcBef>
            </a:pPr>
            <a:r>
              <a:rPr lang="ja-JP" altLang="en-US" dirty="0"/>
              <a:t>考えてみよう：</a:t>
            </a:r>
            <a:r>
              <a:rPr lang="ja-JP" altLang="en-US" dirty="0">
                <a:solidFill>
                  <a:srgbClr val="990033"/>
                </a:solidFill>
              </a:rPr>
              <a:t>地震は太陽熱エネルギーが変換されたものか？</a:t>
            </a:r>
          </a:p>
          <a:p>
            <a:r>
              <a:rPr lang="ja-JP" altLang="en-US" dirty="0">
                <a:solidFill>
                  <a:srgbClr val="990033"/>
                </a:solidFill>
              </a:rPr>
              <a:t>　そのエネルギーは、どこからやってきたものか？</a:t>
            </a:r>
            <a:endParaRPr lang="en-US" altLang="ja-JP" dirty="0">
              <a:solidFill>
                <a:srgbClr val="990033"/>
              </a:solidFill>
            </a:endParaRPr>
          </a:p>
          <a:p>
            <a:r>
              <a:rPr lang="en-US" altLang="ja-JP" sz="2000" dirty="0"/>
              <a:t>Think: </a:t>
            </a:r>
            <a:r>
              <a:rPr lang="en-US" altLang="ja-JP" sz="2000" dirty="0">
                <a:solidFill>
                  <a:srgbClr val="990033"/>
                </a:solidFill>
              </a:rPr>
              <a:t>Is earthquake due to conversion of solar heat energy?</a:t>
            </a:r>
          </a:p>
          <a:p>
            <a:r>
              <a:rPr lang="en-US" altLang="ja-JP" sz="2000" dirty="0">
                <a:solidFill>
                  <a:srgbClr val="990033"/>
                </a:solidFill>
              </a:rPr>
              <a:t>Where is the energy source of the earthquake coming from?</a:t>
            </a:r>
            <a:endParaRPr lang="ja-JP" altLang="en-US" sz="2000" dirty="0">
              <a:solidFill>
                <a:srgbClr val="99003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090" y="1345992"/>
            <a:ext cx="7008876" cy="3877056"/>
          </a:xfrm>
          <a:prstGeom prst="rect">
            <a:avLst/>
          </a:prstGeom>
        </p:spPr>
      </p:pic>
      <p:sp>
        <p:nvSpPr>
          <p:cNvPr id="5" name="テキスト ボックス 4"/>
          <p:cNvSpPr txBox="1"/>
          <p:nvPr/>
        </p:nvSpPr>
        <p:spPr>
          <a:xfrm>
            <a:off x="143534" y="4103754"/>
            <a:ext cx="2775119" cy="769441"/>
          </a:xfrm>
          <a:prstGeom prst="rect">
            <a:avLst/>
          </a:prstGeom>
          <a:noFill/>
        </p:spPr>
        <p:txBody>
          <a:bodyPr wrap="none" rtlCol="0">
            <a:spAutoFit/>
          </a:bodyPr>
          <a:lstStyle/>
          <a:p>
            <a:pPr algn="ctr"/>
            <a:r>
              <a:rPr lang="ja-JP" altLang="en-US" dirty="0"/>
              <a:t>ビッグバン</a:t>
            </a:r>
            <a:r>
              <a:rPr kumimoji="1" lang="ja-JP" altLang="en-US" dirty="0"/>
              <a:t>直後</a:t>
            </a:r>
            <a:endParaRPr lang="en-US" altLang="ja-JP" dirty="0"/>
          </a:p>
          <a:p>
            <a:pPr algn="ctr"/>
            <a:r>
              <a:rPr kumimoji="1" lang="en-US" altLang="ja-JP" sz="2000" dirty="0"/>
              <a:t>Just after the Big Bang</a:t>
            </a:r>
          </a:p>
        </p:txBody>
      </p:sp>
      <p:sp>
        <p:nvSpPr>
          <p:cNvPr id="6" name="テキスト ボックス 5"/>
          <p:cNvSpPr txBox="1"/>
          <p:nvPr/>
        </p:nvSpPr>
        <p:spPr>
          <a:xfrm>
            <a:off x="181441" y="4991229"/>
            <a:ext cx="3166423" cy="830997"/>
          </a:xfrm>
          <a:prstGeom prst="rect">
            <a:avLst/>
          </a:prstGeom>
          <a:noFill/>
        </p:spPr>
        <p:txBody>
          <a:bodyPr wrap="square" rtlCol="0">
            <a:spAutoFit/>
          </a:bodyPr>
          <a:lstStyle/>
          <a:p>
            <a:pPr algn="ctr"/>
            <a:r>
              <a:rPr kumimoji="1" lang="ja-JP" altLang="en-US" sz="1600" dirty="0"/>
              <a:t>高温・高密度の密小な空間</a:t>
            </a:r>
            <a:endParaRPr kumimoji="1" lang="en-US" altLang="ja-JP" sz="1600" dirty="0"/>
          </a:p>
          <a:p>
            <a:pPr algn="ctr"/>
            <a:r>
              <a:rPr kumimoji="1" lang="en-US" altLang="ja-JP" sz="1600" dirty="0"/>
              <a:t>High-temperature, high-density compact space</a:t>
            </a:r>
            <a:endParaRPr kumimoji="1" lang="ja-JP" altLang="en-US" sz="1600" dirty="0"/>
          </a:p>
        </p:txBody>
      </p:sp>
      <p:sp>
        <p:nvSpPr>
          <p:cNvPr id="7" name="テキスト ボックス 6"/>
          <p:cNvSpPr txBox="1"/>
          <p:nvPr/>
        </p:nvSpPr>
        <p:spPr>
          <a:xfrm>
            <a:off x="3866605" y="4351924"/>
            <a:ext cx="2230098" cy="338554"/>
          </a:xfrm>
          <a:prstGeom prst="rect">
            <a:avLst/>
          </a:prstGeom>
          <a:noFill/>
        </p:spPr>
        <p:txBody>
          <a:bodyPr wrap="none" rtlCol="0">
            <a:spAutoFit/>
          </a:bodyPr>
          <a:lstStyle/>
          <a:p>
            <a:r>
              <a:rPr lang="ja-JP" altLang="en-US" sz="1600" dirty="0"/>
              <a:t>広大な空間 </a:t>
            </a:r>
            <a:r>
              <a:rPr lang="en-US" altLang="ja-JP" sz="1600" dirty="0"/>
              <a:t>vast space</a:t>
            </a:r>
            <a:endParaRPr kumimoji="1" lang="ja-JP" altLang="en-US" sz="1600" dirty="0"/>
          </a:p>
        </p:txBody>
      </p:sp>
      <p:sp>
        <p:nvSpPr>
          <p:cNvPr id="8" name="テキスト ボックス 7"/>
          <p:cNvSpPr txBox="1"/>
          <p:nvPr/>
        </p:nvSpPr>
        <p:spPr>
          <a:xfrm>
            <a:off x="0" y="1345992"/>
            <a:ext cx="2699792" cy="1107996"/>
          </a:xfrm>
          <a:prstGeom prst="rect">
            <a:avLst/>
          </a:prstGeom>
          <a:noFill/>
        </p:spPr>
        <p:txBody>
          <a:bodyPr wrap="square" rtlCol="0">
            <a:spAutoFit/>
          </a:bodyPr>
          <a:lstStyle/>
          <a:p>
            <a:r>
              <a:rPr lang="ja-JP" altLang="en-US" sz="1800" b="1" dirty="0">
                <a:solidFill>
                  <a:srgbClr val="FF0000"/>
                </a:solidFill>
              </a:rPr>
              <a:t>ほぼ一様等方</a:t>
            </a:r>
            <a:r>
              <a:rPr lang="ja-JP" altLang="en-US" sz="1800" dirty="0"/>
              <a:t>な物質分布</a:t>
            </a:r>
            <a:endParaRPr lang="en-US" altLang="ja-JP" sz="1800" dirty="0"/>
          </a:p>
          <a:p>
            <a:r>
              <a:rPr kumimoji="1" lang="en-US" altLang="ja-JP" sz="1600" dirty="0"/>
              <a:t>Almost completely homogeneous and isotropic distribution of the matter</a:t>
            </a:r>
            <a:endParaRPr kumimoji="1" lang="ja-JP" altLang="en-US" sz="1600" dirty="0"/>
          </a:p>
        </p:txBody>
      </p:sp>
      <p:sp>
        <p:nvSpPr>
          <p:cNvPr id="9" name="テキスト ボックス 8"/>
          <p:cNvSpPr txBox="1"/>
          <p:nvPr/>
        </p:nvSpPr>
        <p:spPr>
          <a:xfrm>
            <a:off x="0" y="2745911"/>
            <a:ext cx="1800200" cy="1077218"/>
          </a:xfrm>
          <a:prstGeom prst="rect">
            <a:avLst/>
          </a:prstGeom>
          <a:noFill/>
        </p:spPr>
        <p:txBody>
          <a:bodyPr wrap="square" rtlCol="0">
            <a:spAutoFit/>
          </a:bodyPr>
          <a:lstStyle/>
          <a:p>
            <a:pPr algn="ctr"/>
            <a:r>
              <a:rPr lang="ja-JP" altLang="en-US" sz="1800" dirty="0"/>
              <a:t>輝く空間内の</a:t>
            </a:r>
            <a:endParaRPr lang="en-US" altLang="ja-JP" sz="1800" dirty="0"/>
          </a:p>
          <a:p>
            <a:pPr algn="ctr"/>
            <a:r>
              <a:rPr lang="ja-JP" altLang="en-US" sz="1800" dirty="0"/>
              <a:t>光子</a:t>
            </a:r>
            <a:endParaRPr lang="en-US" altLang="ja-JP" sz="1800" dirty="0"/>
          </a:p>
          <a:p>
            <a:pPr algn="ctr"/>
            <a:r>
              <a:rPr lang="en-US" altLang="ja-JP" sz="1400" dirty="0"/>
              <a:t>P</a:t>
            </a:r>
            <a:r>
              <a:rPr kumimoji="1" lang="en-US" altLang="ja-JP" sz="1400" dirty="0"/>
              <a:t>hotons</a:t>
            </a:r>
          </a:p>
          <a:p>
            <a:pPr algn="ctr"/>
            <a:r>
              <a:rPr kumimoji="1" lang="en-US" altLang="ja-JP" sz="1400" dirty="0"/>
              <a:t>in the shining space</a:t>
            </a:r>
            <a:endParaRPr kumimoji="1" lang="ja-JP" altLang="en-US" sz="1400" dirty="0"/>
          </a:p>
        </p:txBody>
      </p:sp>
      <p:cxnSp>
        <p:nvCxnSpPr>
          <p:cNvPr id="11" name="直線矢印コネクタ 10"/>
          <p:cNvCxnSpPr/>
          <p:nvPr/>
        </p:nvCxnSpPr>
        <p:spPr>
          <a:xfrm flipV="1">
            <a:off x="1259632" y="3140968"/>
            <a:ext cx="648072" cy="14355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14509" y="616271"/>
            <a:ext cx="3736920" cy="646331"/>
          </a:xfrm>
          <a:prstGeom prst="rect">
            <a:avLst/>
          </a:prstGeom>
          <a:noFill/>
        </p:spPr>
        <p:txBody>
          <a:bodyPr wrap="none" rtlCol="0">
            <a:spAutoFit/>
          </a:bodyPr>
          <a:lstStyle/>
          <a:p>
            <a:pPr algn="ctr"/>
            <a:r>
              <a:rPr kumimoji="1" lang="ja-JP" altLang="en-US" sz="1800" dirty="0">
                <a:solidFill>
                  <a:srgbClr val="FF0000"/>
                </a:solidFill>
              </a:rPr>
              <a:t>重力による構造形成</a:t>
            </a:r>
            <a:endParaRPr kumimoji="1" lang="en-US" altLang="ja-JP" sz="1800" dirty="0">
              <a:solidFill>
                <a:srgbClr val="FF0000"/>
              </a:solidFill>
            </a:endParaRPr>
          </a:p>
          <a:p>
            <a:pPr algn="ctr"/>
            <a:r>
              <a:rPr lang="en-US" altLang="ja-JP" sz="1800" dirty="0">
                <a:solidFill>
                  <a:srgbClr val="FF0000"/>
                </a:solidFill>
              </a:rPr>
              <a:t>Structure formation through gravity</a:t>
            </a:r>
            <a:endParaRPr kumimoji="1" lang="ja-JP" altLang="en-US" sz="1800" dirty="0">
              <a:solidFill>
                <a:srgbClr val="FF0000"/>
              </a:solidFill>
            </a:endParaRPr>
          </a:p>
        </p:txBody>
      </p:sp>
      <p:sp>
        <p:nvSpPr>
          <p:cNvPr id="15" name="テキスト ボックス 14"/>
          <p:cNvSpPr txBox="1"/>
          <p:nvPr/>
        </p:nvSpPr>
        <p:spPr>
          <a:xfrm>
            <a:off x="5612204" y="1504486"/>
            <a:ext cx="1111202" cy="307777"/>
          </a:xfrm>
          <a:prstGeom prst="rect">
            <a:avLst/>
          </a:prstGeom>
          <a:noFill/>
        </p:spPr>
        <p:txBody>
          <a:bodyPr wrap="none" rtlCol="0">
            <a:spAutoFit/>
          </a:bodyPr>
          <a:lstStyle/>
          <a:p>
            <a:r>
              <a:rPr lang="ja-JP" altLang="en-US" sz="1400" dirty="0"/>
              <a:t>銀河 </a:t>
            </a:r>
            <a:r>
              <a:rPr lang="en-US" altLang="ja-JP" sz="1400" dirty="0"/>
              <a:t>galaxy</a:t>
            </a:r>
            <a:endParaRPr kumimoji="1" lang="ja-JP" altLang="en-US" sz="1400" dirty="0"/>
          </a:p>
        </p:txBody>
      </p:sp>
      <p:sp>
        <p:nvSpPr>
          <p:cNvPr id="16" name="テキスト ボックス 15"/>
          <p:cNvSpPr txBox="1"/>
          <p:nvPr/>
        </p:nvSpPr>
        <p:spPr>
          <a:xfrm>
            <a:off x="3750786" y="1335218"/>
            <a:ext cx="1895071" cy="892552"/>
          </a:xfrm>
          <a:prstGeom prst="rect">
            <a:avLst/>
          </a:prstGeom>
          <a:noFill/>
        </p:spPr>
        <p:txBody>
          <a:bodyPr wrap="none" rtlCol="0">
            <a:spAutoFit/>
          </a:bodyPr>
          <a:lstStyle/>
          <a:p>
            <a:r>
              <a:rPr lang="ja-JP" altLang="en-US" sz="2000" b="1" dirty="0">
                <a:solidFill>
                  <a:srgbClr val="FF0000"/>
                </a:solidFill>
              </a:rPr>
              <a:t>ムラが大きい</a:t>
            </a:r>
            <a:endParaRPr lang="en-US" altLang="ja-JP" sz="2000" b="1" dirty="0">
              <a:solidFill>
                <a:srgbClr val="FF0000"/>
              </a:solidFill>
            </a:endParaRPr>
          </a:p>
          <a:p>
            <a:r>
              <a:rPr lang="en-US" altLang="ja-JP" sz="1600" dirty="0"/>
              <a:t>d</a:t>
            </a:r>
            <a:r>
              <a:rPr kumimoji="1" lang="en-US" altLang="ja-JP" sz="1600" dirty="0"/>
              <a:t>ense / less dense</a:t>
            </a:r>
          </a:p>
          <a:p>
            <a:r>
              <a:rPr lang="en-US" altLang="ja-JP" sz="1600" dirty="0"/>
              <a:t>a large variation</a:t>
            </a:r>
            <a:endParaRPr kumimoji="1" lang="ja-JP" altLang="en-US" sz="1600" dirty="0"/>
          </a:p>
        </p:txBody>
      </p:sp>
      <p:sp>
        <p:nvSpPr>
          <p:cNvPr id="17" name="テキスト ボックス 16"/>
          <p:cNvSpPr txBox="1"/>
          <p:nvPr/>
        </p:nvSpPr>
        <p:spPr>
          <a:xfrm>
            <a:off x="5724128" y="4990529"/>
            <a:ext cx="3419872" cy="1754326"/>
          </a:xfrm>
          <a:prstGeom prst="rect">
            <a:avLst/>
          </a:prstGeom>
          <a:noFill/>
        </p:spPr>
        <p:txBody>
          <a:bodyPr wrap="square" rtlCol="0">
            <a:spAutoFit/>
          </a:bodyPr>
          <a:lstStyle/>
          <a:p>
            <a:r>
              <a:rPr lang="ja-JP" altLang="en-US" sz="1200" dirty="0">
                <a:solidFill>
                  <a:srgbClr val="007434"/>
                </a:solidFill>
              </a:rPr>
              <a:t>どこから見ても、互いが離れ合うように見える。局所的に静止していても、互いに離れ合うように見える。それぞれの場所の間の空間が膨張している。</a:t>
            </a:r>
            <a:endParaRPr lang="en-US" altLang="ja-JP" sz="1200" dirty="0">
              <a:solidFill>
                <a:srgbClr val="007434"/>
              </a:solidFill>
            </a:endParaRPr>
          </a:p>
          <a:p>
            <a:r>
              <a:rPr lang="en-US" altLang="ja-JP" sz="1200" dirty="0">
                <a:solidFill>
                  <a:srgbClr val="007434"/>
                </a:solidFill>
              </a:rPr>
              <a:t>From different viewpoints, other galaxies appear to be moving farther from each other. Even though they are still on their local coordinates, they appeared to be separated from each other, due to the expansion of the space between them.</a:t>
            </a:r>
          </a:p>
        </p:txBody>
      </p:sp>
      <p:sp>
        <p:nvSpPr>
          <p:cNvPr id="18" name="テキスト ボックス 17"/>
          <p:cNvSpPr txBox="1"/>
          <p:nvPr/>
        </p:nvSpPr>
        <p:spPr>
          <a:xfrm>
            <a:off x="7478106" y="988683"/>
            <a:ext cx="1665894" cy="2123658"/>
          </a:xfrm>
          <a:prstGeom prst="rect">
            <a:avLst/>
          </a:prstGeom>
          <a:noFill/>
        </p:spPr>
        <p:txBody>
          <a:bodyPr wrap="square" rtlCol="0">
            <a:spAutoFit/>
          </a:bodyPr>
          <a:lstStyle/>
          <a:p>
            <a:r>
              <a:rPr lang="ja-JP" altLang="en-US" sz="1200" dirty="0">
                <a:solidFill>
                  <a:srgbClr val="002060"/>
                </a:solidFill>
              </a:rPr>
              <a:t>高温・高密度時に飛び回っていた光子が、</a:t>
            </a:r>
            <a:r>
              <a:rPr lang="en-US" altLang="ja-JP" sz="1200" dirty="0">
                <a:solidFill>
                  <a:srgbClr val="002060"/>
                </a:solidFill>
              </a:rPr>
              <a:t>138</a:t>
            </a:r>
            <a:r>
              <a:rPr lang="ja-JP" altLang="en-US" sz="1200" dirty="0">
                <a:solidFill>
                  <a:srgbClr val="002060"/>
                </a:solidFill>
              </a:rPr>
              <a:t>億年の時を経て、今も飛び込んでくる。</a:t>
            </a:r>
            <a:endParaRPr lang="en-US" altLang="ja-JP" sz="1200" dirty="0">
              <a:solidFill>
                <a:srgbClr val="002060"/>
              </a:solidFill>
            </a:endParaRPr>
          </a:p>
          <a:p>
            <a:r>
              <a:rPr kumimoji="1" lang="en-US" altLang="ja-JP" sz="1200" dirty="0">
                <a:solidFill>
                  <a:srgbClr val="002060"/>
                </a:solidFill>
              </a:rPr>
              <a:t>After 13.8 billion years, the photons which ran around in the high-temperature and high-density space are coming around even now.</a:t>
            </a:r>
            <a:endParaRPr kumimoji="1" lang="ja-JP" altLang="en-US" sz="1200" dirty="0">
              <a:solidFill>
                <a:srgbClr val="002060"/>
              </a:solidFill>
            </a:endParaRPr>
          </a:p>
        </p:txBody>
      </p:sp>
      <p:cxnSp>
        <p:nvCxnSpPr>
          <p:cNvPr id="20" name="直線矢印コネクタ 19"/>
          <p:cNvCxnSpPr/>
          <p:nvPr/>
        </p:nvCxnSpPr>
        <p:spPr>
          <a:xfrm flipH="1">
            <a:off x="7164288" y="2564904"/>
            <a:ext cx="313818" cy="43204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6012160" y="4766749"/>
            <a:ext cx="528184" cy="223780"/>
          </a:xfrm>
          <a:prstGeom prst="straightConnector1">
            <a:avLst/>
          </a:prstGeom>
          <a:ln w="38100">
            <a:solidFill>
              <a:srgbClr val="007434"/>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609587" y="3751759"/>
            <a:ext cx="2533781" cy="1200329"/>
          </a:xfrm>
          <a:prstGeom prst="rect">
            <a:avLst/>
          </a:prstGeom>
          <a:noFill/>
        </p:spPr>
        <p:txBody>
          <a:bodyPr wrap="square" rtlCol="0">
            <a:spAutoFit/>
          </a:bodyPr>
          <a:lstStyle/>
          <a:p>
            <a:pPr marL="457200" indent="-457200">
              <a:buAutoNum type="arabicPeriod"/>
            </a:pPr>
            <a:r>
              <a:rPr lang="ja-JP" altLang="en-US" dirty="0">
                <a:solidFill>
                  <a:srgbClr val="007434"/>
                </a:solidFill>
              </a:rPr>
              <a:t>宇宙の膨張 </a:t>
            </a:r>
            <a:r>
              <a:rPr lang="en-US" altLang="ja-JP" dirty="0">
                <a:solidFill>
                  <a:srgbClr val="007434"/>
                </a:solidFill>
              </a:rPr>
              <a:t>expansion of the universe</a:t>
            </a:r>
          </a:p>
        </p:txBody>
      </p:sp>
      <p:sp>
        <p:nvSpPr>
          <p:cNvPr id="24" name="テキスト ボックス 23"/>
          <p:cNvSpPr txBox="1"/>
          <p:nvPr/>
        </p:nvSpPr>
        <p:spPr>
          <a:xfrm>
            <a:off x="5580359" y="65533"/>
            <a:ext cx="3010680" cy="1015663"/>
          </a:xfrm>
          <a:prstGeom prst="rect">
            <a:avLst/>
          </a:prstGeom>
          <a:noFill/>
        </p:spPr>
        <p:txBody>
          <a:bodyPr wrap="square" rtlCol="0">
            <a:spAutoFit/>
          </a:bodyPr>
          <a:lstStyle/>
          <a:p>
            <a:pPr marL="457200" indent="-457200">
              <a:buFont typeface="+mj-lt"/>
              <a:buAutoNum type="arabicPeriod" startAt="2"/>
            </a:pPr>
            <a:r>
              <a:rPr kumimoji="1" lang="ja-JP" altLang="en-US" sz="2000" dirty="0">
                <a:solidFill>
                  <a:srgbClr val="002060"/>
                </a:solidFill>
              </a:rPr>
              <a:t>宇宙背景放射 </a:t>
            </a:r>
            <a:r>
              <a:rPr kumimoji="1" lang="en-US" altLang="ja-JP" sz="2000" dirty="0">
                <a:solidFill>
                  <a:srgbClr val="002060"/>
                </a:solidFill>
              </a:rPr>
              <a:t>cosmic background radiation</a:t>
            </a:r>
          </a:p>
        </p:txBody>
      </p:sp>
      <p:sp>
        <p:nvSpPr>
          <p:cNvPr id="25" name="下矢印 24"/>
          <p:cNvSpPr/>
          <p:nvPr/>
        </p:nvSpPr>
        <p:spPr>
          <a:xfrm rot="8916692">
            <a:off x="3358677" y="1054693"/>
            <a:ext cx="432048" cy="1962018"/>
          </a:xfrm>
          <a:prstGeom prst="down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下矢印 25"/>
          <p:cNvSpPr/>
          <p:nvPr/>
        </p:nvSpPr>
        <p:spPr>
          <a:xfrm rot="14315899">
            <a:off x="3260202" y="4407153"/>
            <a:ext cx="432048" cy="880514"/>
          </a:xfrm>
          <a:prstGeom prst="downArrow">
            <a:avLst/>
          </a:prstGeom>
          <a:solidFill>
            <a:srgbClr val="00B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134243" y="5838363"/>
            <a:ext cx="5589886" cy="830997"/>
          </a:xfrm>
          <a:prstGeom prst="rect">
            <a:avLst/>
          </a:prstGeom>
          <a:noFill/>
          <a:ln>
            <a:solidFill>
              <a:srgbClr val="002060"/>
            </a:solidFill>
          </a:ln>
        </p:spPr>
        <p:txBody>
          <a:bodyPr wrap="square" rtlCol="0">
            <a:spAutoFit/>
          </a:bodyPr>
          <a:lstStyle/>
          <a:p>
            <a:pPr algn="ctr"/>
            <a:r>
              <a:rPr lang="ja-JP" altLang="en-US" sz="1600" b="1" dirty="0"/>
              <a:t>観測事実 </a:t>
            </a:r>
            <a:r>
              <a:rPr lang="en-US" altLang="ja-JP" sz="1600" b="1" dirty="0"/>
              <a:t>1,2 </a:t>
            </a:r>
            <a:r>
              <a:rPr lang="ja-JP" altLang="en-US" sz="1600" b="1" dirty="0"/>
              <a:t>などから、</a:t>
            </a:r>
            <a:r>
              <a:rPr kumimoji="1" lang="ja-JP" altLang="en-US" sz="1600" b="1" dirty="0"/>
              <a:t>ビックバン宇宙論を組み立てている。</a:t>
            </a:r>
            <a:endParaRPr kumimoji="1" lang="en-US" altLang="ja-JP" sz="1600" b="1" dirty="0"/>
          </a:p>
          <a:p>
            <a:pPr algn="ctr"/>
            <a:r>
              <a:rPr lang="en-US" altLang="ja-JP" sz="1600" b="1" dirty="0"/>
              <a:t>From observational evidences including 1 and 2,</a:t>
            </a:r>
          </a:p>
          <a:p>
            <a:pPr algn="ctr"/>
            <a:r>
              <a:rPr lang="en-US" altLang="ja-JP" sz="1600" b="1" dirty="0"/>
              <a:t>we construct the Big Bang cosmological model.</a:t>
            </a:r>
          </a:p>
        </p:txBody>
      </p:sp>
      <p:sp>
        <p:nvSpPr>
          <p:cNvPr id="28" name="テキスト ボックス 27"/>
          <p:cNvSpPr txBox="1"/>
          <p:nvPr/>
        </p:nvSpPr>
        <p:spPr>
          <a:xfrm>
            <a:off x="3453672" y="3333237"/>
            <a:ext cx="1527982" cy="523220"/>
          </a:xfrm>
          <a:prstGeom prst="rect">
            <a:avLst/>
          </a:prstGeom>
          <a:noFill/>
        </p:spPr>
        <p:txBody>
          <a:bodyPr wrap="none" rtlCol="0">
            <a:spAutoFit/>
          </a:bodyPr>
          <a:lstStyle/>
          <a:p>
            <a:pPr algn="ctr"/>
            <a:r>
              <a:rPr lang="ja-JP" altLang="en-US" sz="1400" dirty="0"/>
              <a:t>この間、</a:t>
            </a:r>
            <a:r>
              <a:rPr lang="en-US" altLang="ja-JP" sz="1400" dirty="0"/>
              <a:t>138</a:t>
            </a:r>
            <a:r>
              <a:rPr lang="ja-JP" altLang="en-US" sz="1400" dirty="0"/>
              <a:t>億年</a:t>
            </a:r>
            <a:endParaRPr lang="en-US" altLang="ja-JP" sz="1400" dirty="0"/>
          </a:p>
          <a:p>
            <a:pPr algn="ctr"/>
            <a:r>
              <a:rPr kumimoji="1" lang="en-US" altLang="ja-JP" sz="1400" dirty="0"/>
              <a:t>13.8 billion years</a:t>
            </a:r>
            <a:endParaRPr kumimoji="1" lang="ja-JP" altLang="en-US" sz="1400" dirty="0"/>
          </a:p>
        </p:txBody>
      </p:sp>
      <p:sp>
        <p:nvSpPr>
          <p:cNvPr id="2" name="テキスト ボックス 1"/>
          <p:cNvSpPr txBox="1"/>
          <p:nvPr/>
        </p:nvSpPr>
        <p:spPr>
          <a:xfrm>
            <a:off x="181440" y="65533"/>
            <a:ext cx="3958511" cy="461665"/>
          </a:xfrm>
          <a:prstGeom prst="rect">
            <a:avLst/>
          </a:prstGeom>
          <a:noFill/>
        </p:spPr>
        <p:txBody>
          <a:bodyPr wrap="square" rtlCol="0">
            <a:spAutoFit/>
          </a:bodyPr>
          <a:lstStyle/>
          <a:p>
            <a:r>
              <a:rPr kumimoji="1" lang="en-US" altLang="ja-JP" b="1" dirty="0">
                <a:solidFill>
                  <a:srgbClr val="002060"/>
                </a:solidFill>
              </a:rPr>
              <a:t>The Big Bang Cosmology</a:t>
            </a:r>
            <a:endParaRPr kumimoji="1" lang="ja-JP" altLang="en-US" b="1" dirty="0">
              <a:solidFill>
                <a:srgbClr val="002060"/>
              </a:solidFill>
            </a:endParaRPr>
          </a:p>
        </p:txBody>
      </p:sp>
    </p:spTree>
    <p:extLst>
      <p:ext uri="{BB962C8B-B14F-4D97-AF65-F5344CB8AC3E}">
        <p14:creationId xmlns:p14="http://schemas.microsoft.com/office/powerpoint/2010/main" val="80646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406" y="70721"/>
            <a:ext cx="2152504" cy="236615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2" y="2684084"/>
            <a:ext cx="5037124" cy="2155625"/>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402" y="4749608"/>
            <a:ext cx="4625102" cy="2063768"/>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8140" y="2559"/>
            <a:ext cx="1915859" cy="2706361"/>
          </a:xfrm>
          <a:prstGeom prst="rect">
            <a:avLst/>
          </a:prstGeom>
        </p:spPr>
      </p:pic>
      <p:sp>
        <p:nvSpPr>
          <p:cNvPr id="6" name="テキスト ボックス 5"/>
          <p:cNvSpPr txBox="1"/>
          <p:nvPr/>
        </p:nvSpPr>
        <p:spPr>
          <a:xfrm>
            <a:off x="7422569" y="2672044"/>
            <a:ext cx="1619672" cy="1015663"/>
          </a:xfrm>
          <a:prstGeom prst="rect">
            <a:avLst/>
          </a:prstGeom>
          <a:noFill/>
        </p:spPr>
        <p:txBody>
          <a:bodyPr wrap="square" rtlCol="0">
            <a:spAutoFit/>
          </a:bodyPr>
          <a:lstStyle/>
          <a:p>
            <a:pPr algn="ctr"/>
            <a:r>
              <a:rPr lang="ja-JP" altLang="en-US" sz="1200" dirty="0"/>
              <a:t>第</a:t>
            </a:r>
            <a:r>
              <a:rPr lang="en-US" altLang="ja-JP" sz="1200" dirty="0"/>
              <a:t>7</a:t>
            </a:r>
            <a:r>
              <a:rPr lang="ja-JP" altLang="en-US" sz="1200" dirty="0"/>
              <a:t>章　銀河の世界</a:t>
            </a:r>
            <a:endParaRPr lang="en-US" altLang="ja-JP" sz="1200" dirty="0"/>
          </a:p>
          <a:p>
            <a:pPr algn="ctr"/>
            <a:r>
              <a:rPr kumimoji="1" lang="ja-JP" altLang="en-US" sz="1200" dirty="0"/>
              <a:t>（富田晃彦 担当）より</a:t>
            </a:r>
            <a:endParaRPr kumimoji="1" lang="en-US" altLang="ja-JP" sz="1200" dirty="0"/>
          </a:p>
          <a:p>
            <a:pPr algn="ctr"/>
            <a:r>
              <a:rPr lang="en-US" altLang="ja-JP" sz="1200" dirty="0"/>
              <a:t>Chapter 7</a:t>
            </a:r>
          </a:p>
          <a:p>
            <a:pPr algn="ctr"/>
            <a:r>
              <a:rPr lang="en-US" altLang="ja-JP" sz="1200" dirty="0"/>
              <a:t>Realm of galaxies</a:t>
            </a:r>
          </a:p>
          <a:p>
            <a:pPr algn="ctr"/>
            <a:r>
              <a:rPr lang="en-US" altLang="ja-JP" sz="1200" dirty="0"/>
              <a:t>(Tomita, A.)</a:t>
            </a:r>
            <a:endParaRPr kumimoji="1" lang="ja-JP" altLang="en-US" sz="1200" dirty="0"/>
          </a:p>
        </p:txBody>
      </p:sp>
      <p:sp>
        <p:nvSpPr>
          <p:cNvPr id="7" name="テキスト ボックス 6"/>
          <p:cNvSpPr txBox="1"/>
          <p:nvPr/>
        </p:nvSpPr>
        <p:spPr>
          <a:xfrm>
            <a:off x="150614" y="109244"/>
            <a:ext cx="2699792" cy="2492990"/>
          </a:xfrm>
          <a:prstGeom prst="rect">
            <a:avLst/>
          </a:prstGeom>
          <a:noFill/>
          <a:ln w="19050">
            <a:solidFill>
              <a:schemeClr val="accent1">
                <a:shade val="50000"/>
              </a:schemeClr>
            </a:solidFill>
          </a:ln>
        </p:spPr>
        <p:txBody>
          <a:bodyPr wrap="square" rtlCol="0">
            <a:spAutoFit/>
          </a:bodyPr>
          <a:lstStyle/>
          <a:p>
            <a:r>
              <a:rPr lang="en-US" altLang="ja-JP" sz="1200" dirty="0"/>
              <a:t>From a certain statistical fluctuation in space and time, the universe happened 13.8 billion years ago.</a:t>
            </a:r>
          </a:p>
          <a:p>
            <a:endParaRPr lang="en-US" altLang="ja-JP" sz="1200" dirty="0"/>
          </a:p>
          <a:p>
            <a:r>
              <a:rPr lang="en-US" altLang="ja-JP" sz="1200" dirty="0"/>
              <a:t>Very rapid expansion called inflation occurred, though the mechanism is unknown.</a:t>
            </a:r>
          </a:p>
          <a:p>
            <a:endParaRPr lang="en-US" altLang="ja-JP" sz="1200" dirty="0"/>
          </a:p>
          <a:p>
            <a:r>
              <a:rPr lang="en-US" altLang="ja-JP" sz="1200" dirty="0"/>
              <a:t>The fire-ball state, in a narrow sense, we call it the Big Bang. It contained a slight special fluctuation of matter and energy, which later made the objects by gravitational instability.</a:t>
            </a:r>
          </a:p>
        </p:txBody>
      </p:sp>
      <p:sp>
        <p:nvSpPr>
          <p:cNvPr id="9" name="テキスト ボックス 8"/>
          <p:cNvSpPr txBox="1"/>
          <p:nvPr/>
        </p:nvSpPr>
        <p:spPr>
          <a:xfrm>
            <a:off x="4996969" y="654600"/>
            <a:ext cx="2114873" cy="3970318"/>
          </a:xfrm>
          <a:prstGeom prst="rect">
            <a:avLst/>
          </a:prstGeom>
          <a:noFill/>
          <a:ln w="19050">
            <a:solidFill>
              <a:schemeClr val="accent1">
                <a:shade val="50000"/>
              </a:schemeClr>
            </a:solidFill>
          </a:ln>
        </p:spPr>
        <p:txBody>
          <a:bodyPr wrap="square" rtlCol="0">
            <a:spAutoFit/>
          </a:bodyPr>
          <a:lstStyle/>
          <a:p>
            <a:r>
              <a:rPr kumimoji="1" lang="en-US" altLang="ja-JP" sz="1200" dirty="0"/>
              <a:t>The region with slightly higher density of matter, most of them are of dark matter…</a:t>
            </a:r>
          </a:p>
          <a:p>
            <a:endParaRPr lang="en-US" altLang="ja-JP" sz="1200" dirty="0"/>
          </a:p>
          <a:p>
            <a:r>
              <a:rPr kumimoji="1" lang="en-US" altLang="ja-JP" sz="1200" dirty="0"/>
              <a:t>By the self gravity, the clumps of the dark matter grew. </a:t>
            </a:r>
            <a:r>
              <a:rPr lang="en-US" altLang="ja-JP" sz="1200" dirty="0"/>
              <a:t>The distribution of the ordinary “luminous” matter, that is gas of H and He which were forged at the instance of the Big Bang, followed the gravitational “well” made by the dark matter.</a:t>
            </a:r>
          </a:p>
          <a:p>
            <a:endParaRPr kumimoji="1" lang="en-US" altLang="ja-JP" sz="1200" dirty="0"/>
          </a:p>
          <a:p>
            <a:r>
              <a:rPr lang="en-US" altLang="ja-JP" sz="1200" dirty="0"/>
              <a:t>The gas of H and He collapsed locally, turning into the objects.</a:t>
            </a:r>
          </a:p>
          <a:p>
            <a:endParaRPr kumimoji="1" lang="en-US" altLang="ja-JP" sz="1200" dirty="0"/>
          </a:p>
          <a:p>
            <a:r>
              <a:rPr lang="en-US" altLang="ja-JP" sz="1200" dirty="0"/>
              <a:t>The star cluster formed.</a:t>
            </a:r>
            <a:endParaRPr kumimoji="1" lang="en-US" altLang="ja-JP" sz="1200" dirty="0"/>
          </a:p>
        </p:txBody>
      </p:sp>
      <p:sp>
        <p:nvSpPr>
          <p:cNvPr id="8" name="正方形/長方形 7"/>
          <p:cNvSpPr/>
          <p:nvPr/>
        </p:nvSpPr>
        <p:spPr>
          <a:xfrm>
            <a:off x="7266882" y="3761896"/>
            <a:ext cx="1838374" cy="646331"/>
          </a:xfrm>
          <a:prstGeom prst="rect">
            <a:avLst/>
          </a:prstGeom>
          <a:solidFill>
            <a:schemeClr val="accent1"/>
          </a:solidFill>
        </p:spPr>
        <p:txBody>
          <a:bodyPr wrap="square">
            <a:spAutoFit/>
          </a:bodyPr>
          <a:lstStyle/>
          <a:p>
            <a:r>
              <a:rPr lang="en-US" altLang="ja-JP" sz="1200" dirty="0"/>
              <a:t>In the beginning, no one knows, but physics researchers say that…</a:t>
            </a:r>
          </a:p>
        </p:txBody>
      </p:sp>
      <p:sp>
        <p:nvSpPr>
          <p:cNvPr id="10" name="テキスト ボックス 9"/>
          <p:cNvSpPr txBox="1"/>
          <p:nvPr/>
        </p:nvSpPr>
        <p:spPr>
          <a:xfrm>
            <a:off x="116086" y="5561444"/>
            <a:ext cx="4248472" cy="1200329"/>
          </a:xfrm>
          <a:prstGeom prst="rect">
            <a:avLst/>
          </a:prstGeom>
          <a:noFill/>
          <a:ln w="19050">
            <a:solidFill>
              <a:schemeClr val="accent1">
                <a:shade val="50000"/>
              </a:schemeClr>
            </a:solidFill>
          </a:ln>
        </p:spPr>
        <p:txBody>
          <a:bodyPr wrap="square" rtlCol="0">
            <a:spAutoFit/>
          </a:bodyPr>
          <a:lstStyle/>
          <a:p>
            <a:r>
              <a:rPr kumimoji="1" lang="en-US" altLang="ja-JP" sz="1200" dirty="0"/>
              <a:t>The star clusters formed one after another. The huge clouds of gas turned into galaxies.</a:t>
            </a:r>
          </a:p>
          <a:p>
            <a:endParaRPr lang="en-US" altLang="ja-JP" sz="1200" dirty="0"/>
          </a:p>
          <a:p>
            <a:r>
              <a:rPr kumimoji="1" lang="en-US" altLang="ja-JP" sz="1200" dirty="0"/>
              <a:t>Smaller galaxies collided with each other…</a:t>
            </a:r>
          </a:p>
          <a:p>
            <a:endParaRPr lang="en-US" altLang="ja-JP" sz="1200" dirty="0"/>
          </a:p>
          <a:p>
            <a:r>
              <a:rPr lang="en-US" altLang="ja-JP" sz="1200" dirty="0"/>
              <a:t>…have grown</a:t>
            </a:r>
            <a:r>
              <a:rPr kumimoji="1" lang="en-US" altLang="ja-JP" sz="1200" dirty="0"/>
              <a:t> into a giant galaxy.</a:t>
            </a:r>
            <a:endParaRPr kumimoji="1" lang="ja-JP" altLang="en-US" sz="1200" dirty="0"/>
          </a:p>
        </p:txBody>
      </p:sp>
    </p:spTree>
    <p:extLst>
      <p:ext uri="{BB962C8B-B14F-4D97-AF65-F5344CB8AC3E}">
        <p14:creationId xmlns:p14="http://schemas.microsoft.com/office/powerpoint/2010/main" val="1935486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47669"/>
            <a:ext cx="4631070" cy="2569363"/>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5204093"/>
            <a:ext cx="1608466" cy="159182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124" y="2726647"/>
            <a:ext cx="4139112" cy="4069273"/>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108425"/>
            <a:ext cx="2112982" cy="2529483"/>
          </a:xfrm>
          <a:prstGeom prst="rect">
            <a:avLst/>
          </a:prstGeom>
        </p:spPr>
      </p:pic>
      <p:sp>
        <p:nvSpPr>
          <p:cNvPr id="6" name="テキスト ボックス 5"/>
          <p:cNvSpPr txBox="1"/>
          <p:nvPr/>
        </p:nvSpPr>
        <p:spPr>
          <a:xfrm>
            <a:off x="107504" y="19348"/>
            <a:ext cx="2592288" cy="1200329"/>
          </a:xfrm>
          <a:prstGeom prst="rect">
            <a:avLst/>
          </a:prstGeom>
          <a:noFill/>
        </p:spPr>
        <p:txBody>
          <a:bodyPr wrap="square" rtlCol="0">
            <a:spAutoFit/>
          </a:bodyPr>
          <a:lstStyle/>
          <a:p>
            <a:r>
              <a:rPr kumimoji="1" lang="en-US" altLang="ja-JP" dirty="0"/>
              <a:t>How do we learn the expansion of the universe?</a:t>
            </a:r>
            <a:endParaRPr kumimoji="1" lang="ja-JP" altLang="en-US" dirty="0"/>
          </a:p>
        </p:txBody>
      </p:sp>
      <p:sp>
        <p:nvSpPr>
          <p:cNvPr id="7" name="テキスト ボックス 6"/>
          <p:cNvSpPr txBox="1"/>
          <p:nvPr/>
        </p:nvSpPr>
        <p:spPr>
          <a:xfrm>
            <a:off x="2555776" y="371632"/>
            <a:ext cx="2952328" cy="954107"/>
          </a:xfrm>
          <a:prstGeom prst="rect">
            <a:avLst/>
          </a:prstGeom>
          <a:noFill/>
        </p:spPr>
        <p:txBody>
          <a:bodyPr wrap="square" rtlCol="0">
            <a:spAutoFit/>
          </a:bodyPr>
          <a:lstStyle/>
          <a:p>
            <a:r>
              <a:rPr kumimoji="1" lang="en-US" altLang="ja-JP" sz="1400" dirty="0"/>
              <a:t>The expansion of the universe is explained that as time passes, galaxies appear to moving farther away like schematic figure below.</a:t>
            </a:r>
            <a:endParaRPr kumimoji="1" lang="ja-JP" altLang="en-US" sz="1400" dirty="0"/>
          </a:p>
        </p:txBody>
      </p:sp>
      <p:sp>
        <p:nvSpPr>
          <p:cNvPr id="9" name="左右矢印 8"/>
          <p:cNvSpPr/>
          <p:nvPr/>
        </p:nvSpPr>
        <p:spPr>
          <a:xfrm rot="20266296">
            <a:off x="4851229" y="1956598"/>
            <a:ext cx="2032254" cy="361036"/>
          </a:xfrm>
          <a:prstGeom prst="lef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10" name="テキスト ボックス 9"/>
          <p:cNvSpPr txBox="1"/>
          <p:nvPr/>
        </p:nvSpPr>
        <p:spPr>
          <a:xfrm>
            <a:off x="5376661" y="109273"/>
            <a:ext cx="1704058" cy="1938992"/>
          </a:xfrm>
          <a:prstGeom prst="rect">
            <a:avLst/>
          </a:prstGeom>
          <a:noFill/>
        </p:spPr>
        <p:txBody>
          <a:bodyPr wrap="square" rtlCol="0">
            <a:spAutoFit/>
          </a:bodyPr>
          <a:lstStyle/>
          <a:p>
            <a:r>
              <a:rPr kumimoji="1" lang="en-US" altLang="ja-JP" sz="1200" dirty="0"/>
              <a:t>The diagram of the Hubble’s law is </a:t>
            </a:r>
            <a:r>
              <a:rPr kumimoji="1" lang="en-US" altLang="ja-JP" sz="1200" b="1" dirty="0">
                <a:solidFill>
                  <a:srgbClr val="FF0000"/>
                </a:solidFill>
              </a:rPr>
              <a:t>interpreted</a:t>
            </a:r>
            <a:r>
              <a:rPr kumimoji="1" lang="en-US" altLang="ja-JP" sz="1200" dirty="0"/>
              <a:t> to be the expansion of the universe.</a:t>
            </a:r>
          </a:p>
          <a:p>
            <a:r>
              <a:rPr kumimoji="1" lang="en-US" altLang="ja-JP" sz="1200" dirty="0"/>
              <a:t>The expansion of the universe makes the diagram of the Hubble’s law, or </a:t>
            </a:r>
            <a:r>
              <a:rPr lang="en-US" altLang="ja-JP" sz="1200" dirty="0"/>
              <a:t>Hubble–Lemaître law.</a:t>
            </a:r>
            <a:endParaRPr kumimoji="1" lang="ja-JP" altLang="en-US" sz="1200" dirty="0"/>
          </a:p>
        </p:txBody>
      </p:sp>
      <p:sp>
        <p:nvSpPr>
          <p:cNvPr id="11" name="テキスト ボックス 10"/>
          <p:cNvSpPr txBox="1"/>
          <p:nvPr/>
        </p:nvSpPr>
        <p:spPr>
          <a:xfrm>
            <a:off x="-18257" y="3711138"/>
            <a:ext cx="5015381" cy="738664"/>
          </a:xfrm>
          <a:prstGeom prst="rect">
            <a:avLst/>
          </a:prstGeom>
          <a:noFill/>
        </p:spPr>
        <p:txBody>
          <a:bodyPr wrap="square" rtlCol="0">
            <a:spAutoFit/>
          </a:bodyPr>
          <a:lstStyle/>
          <a:p>
            <a:r>
              <a:rPr kumimoji="1" lang="en-US" altLang="ja-JP" sz="1400" dirty="0"/>
              <a:t>The picture on the right shows an example of real data of</a:t>
            </a:r>
          </a:p>
          <a:p>
            <a:r>
              <a:rPr kumimoji="1" lang="en-US" altLang="ja-JP" sz="1400" dirty="0"/>
              <a:t>Hubble’s law. </a:t>
            </a:r>
            <a:r>
              <a:rPr lang="en-US" altLang="ja-JP" sz="1400" dirty="0"/>
              <a:t>Note the absorption lines by ionized calcium, the Fraunhofer H and K lines (not hydrogen and potassium)</a:t>
            </a:r>
            <a:endParaRPr kumimoji="1" lang="ja-JP" altLang="en-US" sz="1400" dirty="0"/>
          </a:p>
        </p:txBody>
      </p:sp>
      <p:sp>
        <p:nvSpPr>
          <p:cNvPr id="12" name="テキスト ボックス 11"/>
          <p:cNvSpPr txBox="1"/>
          <p:nvPr/>
        </p:nvSpPr>
        <p:spPr>
          <a:xfrm>
            <a:off x="1578044" y="6166954"/>
            <a:ext cx="3570019" cy="646331"/>
          </a:xfrm>
          <a:prstGeom prst="rect">
            <a:avLst/>
          </a:prstGeom>
          <a:noFill/>
        </p:spPr>
        <p:txBody>
          <a:bodyPr wrap="square" rtlCol="0">
            <a:spAutoFit/>
          </a:bodyPr>
          <a:lstStyle/>
          <a:p>
            <a:r>
              <a:rPr kumimoji="1" lang="en-US" altLang="ja-JP" sz="1200" dirty="0"/>
              <a:t>In Physics, the </a:t>
            </a:r>
            <a:r>
              <a:rPr lang="en-US" altLang="ja-JP" sz="1200" dirty="0"/>
              <a:t>shift of wavelength in the line spectrum is interpreted as the motion of the light source known as </a:t>
            </a:r>
            <a:r>
              <a:rPr kumimoji="1" lang="en-US" altLang="ja-JP" sz="1200" dirty="0"/>
              <a:t>Doppler shift of light.</a:t>
            </a:r>
          </a:p>
        </p:txBody>
      </p:sp>
      <p:sp>
        <p:nvSpPr>
          <p:cNvPr id="13" name="テキスト ボックス 12"/>
          <p:cNvSpPr txBox="1"/>
          <p:nvPr/>
        </p:nvSpPr>
        <p:spPr>
          <a:xfrm>
            <a:off x="1609591" y="4635042"/>
            <a:ext cx="3493913" cy="1569660"/>
          </a:xfrm>
          <a:prstGeom prst="rect">
            <a:avLst/>
          </a:prstGeom>
          <a:noFill/>
        </p:spPr>
        <p:txBody>
          <a:bodyPr wrap="square" rtlCol="0">
            <a:spAutoFit/>
          </a:bodyPr>
          <a:lstStyle/>
          <a:p>
            <a:pPr marL="171450" indent="-171450">
              <a:buFont typeface="Wingdings" panose="05000000000000000000" pitchFamily="2" charset="2"/>
              <a:buChar char="l"/>
            </a:pPr>
            <a:r>
              <a:rPr kumimoji="1" lang="en-US" altLang="ja-JP" sz="1200" dirty="0">
                <a:solidFill>
                  <a:srgbClr val="0070C0"/>
                </a:solidFill>
              </a:rPr>
              <a:t>The galaxy’s light is the integration of lights of many stars.</a:t>
            </a:r>
          </a:p>
          <a:p>
            <a:pPr marL="171450" indent="-171450">
              <a:buFont typeface="Wingdings" panose="05000000000000000000" pitchFamily="2" charset="2"/>
              <a:buChar char="l"/>
            </a:pPr>
            <a:r>
              <a:rPr lang="en-US" altLang="ja-JP" sz="1200" dirty="0">
                <a:solidFill>
                  <a:srgbClr val="0070C0"/>
                </a:solidFill>
              </a:rPr>
              <a:t>The star’s spectrum is basically the continuum + some absorption lines.</a:t>
            </a:r>
          </a:p>
          <a:p>
            <a:pPr marL="171450" indent="-171450">
              <a:buFont typeface="Wingdings" panose="05000000000000000000" pitchFamily="2" charset="2"/>
              <a:buChar char="l"/>
            </a:pPr>
            <a:r>
              <a:rPr kumimoji="1" lang="en-US" altLang="ja-JP" sz="1200" dirty="0">
                <a:solidFill>
                  <a:srgbClr val="0070C0"/>
                </a:solidFill>
              </a:rPr>
              <a:t>The shift in wavelength is easily recognized by the positions of the absorption lines.</a:t>
            </a:r>
          </a:p>
          <a:p>
            <a:pPr marL="171450" indent="-171450">
              <a:buFont typeface="Wingdings" panose="05000000000000000000" pitchFamily="2" charset="2"/>
              <a:buChar char="l"/>
            </a:pPr>
            <a:r>
              <a:rPr lang="en-US" altLang="ja-JP" sz="1200" dirty="0">
                <a:solidFill>
                  <a:srgbClr val="0070C0"/>
                </a:solidFill>
              </a:rPr>
              <a:t>The gas emission is seen as the emission lines, which is much easier to identify.</a:t>
            </a:r>
            <a:endParaRPr kumimoji="1" lang="ja-JP" altLang="en-US" sz="1200" dirty="0">
              <a:solidFill>
                <a:srgbClr val="0070C0"/>
              </a:solidFill>
            </a:endParaRPr>
          </a:p>
        </p:txBody>
      </p:sp>
      <p:sp>
        <p:nvSpPr>
          <p:cNvPr id="14" name="テキスト ボックス 13"/>
          <p:cNvSpPr txBox="1"/>
          <p:nvPr/>
        </p:nvSpPr>
        <p:spPr>
          <a:xfrm>
            <a:off x="47718" y="4569714"/>
            <a:ext cx="1715970" cy="738664"/>
          </a:xfrm>
          <a:prstGeom prst="rect">
            <a:avLst/>
          </a:prstGeom>
          <a:noFill/>
        </p:spPr>
        <p:txBody>
          <a:bodyPr wrap="square" rtlCol="0">
            <a:spAutoFit/>
          </a:bodyPr>
          <a:lstStyle/>
          <a:p>
            <a:r>
              <a:rPr kumimoji="1" lang="en-US" altLang="ja-JP" sz="1400" dirty="0">
                <a:solidFill>
                  <a:srgbClr val="002060"/>
                </a:solidFill>
              </a:rPr>
              <a:t>Some background for understanding the figure</a:t>
            </a:r>
            <a:endParaRPr kumimoji="1" lang="ja-JP" altLang="en-US" sz="1400" dirty="0">
              <a:solidFill>
                <a:srgbClr val="002060"/>
              </a:solidFill>
            </a:endParaRPr>
          </a:p>
        </p:txBody>
      </p:sp>
      <p:sp>
        <p:nvSpPr>
          <p:cNvPr id="15" name="テキスト ボックス 14"/>
          <p:cNvSpPr txBox="1"/>
          <p:nvPr/>
        </p:nvSpPr>
        <p:spPr>
          <a:xfrm>
            <a:off x="8089451" y="1639833"/>
            <a:ext cx="783432" cy="276999"/>
          </a:xfrm>
          <a:prstGeom prst="rect">
            <a:avLst/>
          </a:prstGeom>
          <a:noFill/>
        </p:spPr>
        <p:txBody>
          <a:bodyPr wrap="square" rtlCol="0">
            <a:spAutoFit/>
          </a:bodyPr>
          <a:lstStyle/>
          <a:p>
            <a:r>
              <a:rPr kumimoji="1" lang="en-US" altLang="ja-JP" sz="1200" dirty="0"/>
              <a:t>distance</a:t>
            </a:r>
            <a:endParaRPr kumimoji="1" lang="ja-JP" altLang="en-US" sz="1200" dirty="0"/>
          </a:p>
        </p:txBody>
      </p:sp>
      <p:sp>
        <p:nvSpPr>
          <p:cNvPr id="16" name="テキスト ボックス 15"/>
          <p:cNvSpPr txBox="1"/>
          <p:nvPr/>
        </p:nvSpPr>
        <p:spPr>
          <a:xfrm>
            <a:off x="6873462" y="-83237"/>
            <a:ext cx="845344" cy="646331"/>
          </a:xfrm>
          <a:prstGeom prst="rect">
            <a:avLst/>
          </a:prstGeom>
          <a:noFill/>
        </p:spPr>
        <p:txBody>
          <a:bodyPr wrap="square" rtlCol="0">
            <a:spAutoFit/>
          </a:bodyPr>
          <a:lstStyle/>
          <a:p>
            <a:r>
              <a:rPr lang="en-US" altLang="ja-JP" sz="1200" dirty="0"/>
              <a:t>r</a:t>
            </a:r>
            <a:r>
              <a:rPr kumimoji="1" lang="en-US" altLang="ja-JP" sz="1200" dirty="0"/>
              <a:t>ecession radial velocity</a:t>
            </a:r>
            <a:endParaRPr kumimoji="1" lang="ja-JP" altLang="en-US" sz="1200" dirty="0"/>
          </a:p>
        </p:txBody>
      </p:sp>
    </p:spTree>
    <p:extLst>
      <p:ext uri="{BB962C8B-B14F-4D97-AF65-F5344CB8AC3E}">
        <p14:creationId xmlns:p14="http://schemas.microsoft.com/office/powerpoint/2010/main" val="281222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b="9331"/>
          <a:stretch>
            <a:fillRect/>
          </a:stretch>
        </p:blipFill>
        <p:spPr bwMode="auto">
          <a:xfrm>
            <a:off x="881062" y="1436486"/>
            <a:ext cx="7381875"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3"/>
          <p:cNvSpPr txBox="1">
            <a:spLocks noChangeArrowheads="1"/>
          </p:cNvSpPr>
          <p:nvPr/>
        </p:nvSpPr>
        <p:spPr bwMode="auto">
          <a:xfrm>
            <a:off x="107504" y="336550"/>
            <a:ext cx="8928992"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3600" dirty="0">
                <a:solidFill>
                  <a:schemeClr val="accent2"/>
                </a:solidFill>
              </a:rPr>
              <a:t>宇宙に浮かぶ物質における、星という「相」</a:t>
            </a:r>
            <a:endParaRPr lang="en-US" altLang="ja-JP" sz="3600" dirty="0">
              <a:solidFill>
                <a:schemeClr val="accent2"/>
              </a:solidFill>
            </a:endParaRPr>
          </a:p>
          <a:p>
            <a:pPr>
              <a:spcBef>
                <a:spcPts val="0"/>
              </a:spcBef>
            </a:pPr>
            <a:r>
              <a:rPr lang="en-US" altLang="ja-JP" sz="2800" dirty="0">
                <a:solidFill>
                  <a:schemeClr val="accent2"/>
                </a:solidFill>
              </a:rPr>
              <a:t>The “phase of matter” in the form of star in the universe</a:t>
            </a:r>
          </a:p>
        </p:txBody>
      </p:sp>
      <p:sp>
        <p:nvSpPr>
          <p:cNvPr id="9220" name="Text Box 4"/>
          <p:cNvSpPr txBox="1">
            <a:spLocks noChangeArrowheads="1"/>
          </p:cNvSpPr>
          <p:nvPr/>
        </p:nvSpPr>
        <p:spPr bwMode="auto">
          <a:xfrm>
            <a:off x="848607" y="4919008"/>
            <a:ext cx="8077200"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ja-JP" altLang="en-US" sz="2000" dirty="0">
                <a:solidFill>
                  <a:srgbClr val="990033"/>
                </a:solidFill>
              </a:rPr>
              <a:t>星という姿になった時、星が誕生、と表現する。</a:t>
            </a:r>
            <a:endParaRPr lang="en-US" altLang="ja-JP" sz="2000" dirty="0">
              <a:solidFill>
                <a:srgbClr val="990033"/>
              </a:solidFill>
            </a:endParaRPr>
          </a:p>
          <a:p>
            <a:r>
              <a:rPr lang="en-US" altLang="ja-JP" sz="2000" dirty="0">
                <a:solidFill>
                  <a:srgbClr val="990033"/>
                </a:solidFill>
              </a:rPr>
              <a:t>When the matter forms stars, we call that stars are born.</a:t>
            </a:r>
            <a:endParaRPr lang="ja-JP" altLang="en-US" sz="2000" dirty="0">
              <a:solidFill>
                <a:srgbClr val="990033"/>
              </a:solidFill>
            </a:endParaRPr>
          </a:p>
          <a:p>
            <a:r>
              <a:rPr lang="ja-JP" altLang="en-US" sz="2000" dirty="0">
                <a:solidFill>
                  <a:srgbClr val="990033"/>
                </a:solidFill>
              </a:rPr>
              <a:t>星という姿でなくなった時、星が死、と表現する。</a:t>
            </a:r>
            <a:endParaRPr lang="en-US" altLang="ja-JP" sz="2000" dirty="0">
              <a:solidFill>
                <a:srgbClr val="990033"/>
              </a:solidFill>
            </a:endParaRPr>
          </a:p>
          <a:p>
            <a:r>
              <a:rPr lang="en-US" altLang="ja-JP" sz="2000" dirty="0">
                <a:solidFill>
                  <a:srgbClr val="990033"/>
                </a:solidFill>
              </a:rPr>
              <a:t>When the matter is no longer stars, we call the stars die.</a:t>
            </a:r>
            <a:endParaRPr lang="ja-JP" altLang="en-US" sz="2000" dirty="0">
              <a:solidFill>
                <a:srgbClr val="990033"/>
              </a:solidFill>
            </a:endParaRPr>
          </a:p>
          <a:p>
            <a:r>
              <a:rPr lang="ja-JP" altLang="en-US" sz="2000" dirty="0">
                <a:solidFill>
                  <a:srgbClr val="990033"/>
                </a:solidFill>
              </a:rPr>
              <a:t>星の姿になったりならなかったり、輪廻転生を繰り返している。</a:t>
            </a:r>
            <a:endParaRPr lang="en-US" altLang="ja-JP" sz="2000" dirty="0">
              <a:solidFill>
                <a:srgbClr val="990033"/>
              </a:solidFill>
            </a:endParaRPr>
          </a:p>
          <a:p>
            <a:r>
              <a:rPr lang="en-US" altLang="ja-JP" sz="2000" dirty="0">
                <a:solidFill>
                  <a:srgbClr val="990033"/>
                </a:solidFill>
              </a:rPr>
              <a:t>At times stars, at other times not stars, the cycle of rebirth.</a:t>
            </a:r>
            <a:endParaRPr lang="ja-JP" altLang="en-US" sz="2000" dirty="0">
              <a:solidFill>
                <a:srgbClr val="990033"/>
              </a:solidFill>
            </a:endParaRPr>
          </a:p>
        </p:txBody>
      </p:sp>
      <p:sp>
        <p:nvSpPr>
          <p:cNvPr id="2" name="テキスト ボックス 1">
            <a:extLst>
              <a:ext uri="{FF2B5EF4-FFF2-40B4-BE49-F238E27FC236}">
                <a16:creationId xmlns:a16="http://schemas.microsoft.com/office/drawing/2014/main" id="{B56D3857-36E0-4328-A50A-EDB268FB4907}"/>
              </a:ext>
            </a:extLst>
          </p:cNvPr>
          <p:cNvSpPr txBox="1"/>
          <p:nvPr/>
        </p:nvSpPr>
        <p:spPr>
          <a:xfrm>
            <a:off x="4887207" y="1585050"/>
            <a:ext cx="1834548" cy="307777"/>
          </a:xfrm>
          <a:prstGeom prst="rect">
            <a:avLst/>
          </a:prstGeom>
          <a:noFill/>
        </p:spPr>
        <p:txBody>
          <a:bodyPr wrap="square" rtlCol="0">
            <a:spAutoFit/>
          </a:bodyPr>
          <a:lstStyle/>
          <a:p>
            <a:r>
              <a:rPr lang="en-US" altLang="ja-JP" sz="1400" dirty="0"/>
              <a:t>i</a:t>
            </a:r>
            <a:r>
              <a:rPr kumimoji="1" lang="en-US" altLang="ja-JP" sz="1400" dirty="0"/>
              <a:t>nterstellar matter</a:t>
            </a:r>
            <a:endParaRPr kumimoji="1" lang="ja-JP" altLang="en-US" sz="1400" dirty="0"/>
          </a:p>
        </p:txBody>
      </p:sp>
      <p:sp>
        <p:nvSpPr>
          <p:cNvPr id="6" name="テキスト ボックス 5">
            <a:extLst>
              <a:ext uri="{FF2B5EF4-FFF2-40B4-BE49-F238E27FC236}">
                <a16:creationId xmlns:a16="http://schemas.microsoft.com/office/drawing/2014/main" id="{720C4921-15D8-42EF-8B68-4AEB87FDC604}"/>
              </a:ext>
            </a:extLst>
          </p:cNvPr>
          <p:cNvSpPr txBox="1"/>
          <p:nvPr/>
        </p:nvSpPr>
        <p:spPr>
          <a:xfrm>
            <a:off x="1187624" y="4417948"/>
            <a:ext cx="1224136" cy="523220"/>
          </a:xfrm>
          <a:prstGeom prst="rect">
            <a:avLst/>
          </a:prstGeom>
          <a:noFill/>
        </p:spPr>
        <p:txBody>
          <a:bodyPr wrap="square" rtlCol="0">
            <a:spAutoFit/>
          </a:bodyPr>
          <a:lstStyle/>
          <a:p>
            <a:r>
              <a:rPr lang="en-US" altLang="ja-JP" sz="1400" dirty="0"/>
              <a:t>diffuse and</a:t>
            </a:r>
          </a:p>
          <a:p>
            <a:r>
              <a:rPr lang="en-US" altLang="ja-JP" sz="1400" dirty="0"/>
              <a:t>low density</a:t>
            </a:r>
            <a:endParaRPr kumimoji="1" lang="ja-JP" altLang="en-US" sz="1400" dirty="0"/>
          </a:p>
        </p:txBody>
      </p:sp>
      <p:sp>
        <p:nvSpPr>
          <p:cNvPr id="7" name="テキスト ボックス 6">
            <a:extLst>
              <a:ext uri="{FF2B5EF4-FFF2-40B4-BE49-F238E27FC236}">
                <a16:creationId xmlns:a16="http://schemas.microsoft.com/office/drawing/2014/main" id="{BFCFE760-DF5D-4AA0-A504-10D2446B3B2E}"/>
              </a:ext>
            </a:extLst>
          </p:cNvPr>
          <p:cNvSpPr txBox="1"/>
          <p:nvPr/>
        </p:nvSpPr>
        <p:spPr>
          <a:xfrm>
            <a:off x="3275856" y="4416502"/>
            <a:ext cx="1224136" cy="523220"/>
          </a:xfrm>
          <a:prstGeom prst="rect">
            <a:avLst/>
          </a:prstGeom>
          <a:noFill/>
        </p:spPr>
        <p:txBody>
          <a:bodyPr wrap="square" rtlCol="0">
            <a:spAutoFit/>
          </a:bodyPr>
          <a:lstStyle/>
          <a:p>
            <a:r>
              <a:rPr lang="en-US" altLang="ja-JP" sz="1400" dirty="0"/>
              <a:t>c</a:t>
            </a:r>
            <a:r>
              <a:rPr kumimoji="1" lang="en-US" altLang="ja-JP" sz="1400" dirty="0"/>
              <a:t>ompact and</a:t>
            </a:r>
          </a:p>
          <a:p>
            <a:r>
              <a:rPr lang="en-US" altLang="ja-JP" sz="1400" dirty="0"/>
              <a:t>high density</a:t>
            </a:r>
            <a:endParaRPr kumimoji="1" lang="ja-JP" altLang="en-US" sz="1400" dirty="0"/>
          </a:p>
        </p:txBody>
      </p:sp>
      <p:sp>
        <p:nvSpPr>
          <p:cNvPr id="8" name="テキスト ボックス 7">
            <a:extLst>
              <a:ext uri="{FF2B5EF4-FFF2-40B4-BE49-F238E27FC236}">
                <a16:creationId xmlns:a16="http://schemas.microsoft.com/office/drawing/2014/main" id="{A469DFC9-A71D-4B18-A8E4-44329AC66C0E}"/>
              </a:ext>
            </a:extLst>
          </p:cNvPr>
          <p:cNvSpPr txBox="1"/>
          <p:nvPr/>
        </p:nvSpPr>
        <p:spPr>
          <a:xfrm>
            <a:off x="3174035" y="1738939"/>
            <a:ext cx="677885" cy="307777"/>
          </a:xfrm>
          <a:prstGeom prst="rect">
            <a:avLst/>
          </a:prstGeom>
          <a:noFill/>
        </p:spPr>
        <p:txBody>
          <a:bodyPr wrap="square" rtlCol="0">
            <a:spAutoFit/>
          </a:bodyPr>
          <a:lstStyle/>
          <a:p>
            <a:r>
              <a:rPr lang="en-US" altLang="ja-JP" sz="1400" dirty="0"/>
              <a:t>death</a:t>
            </a:r>
            <a:endParaRPr kumimoji="1" lang="ja-JP" altLang="en-US" sz="1400" dirty="0"/>
          </a:p>
        </p:txBody>
      </p:sp>
      <p:sp>
        <p:nvSpPr>
          <p:cNvPr id="9" name="テキスト ボックス 8">
            <a:extLst>
              <a:ext uri="{FF2B5EF4-FFF2-40B4-BE49-F238E27FC236}">
                <a16:creationId xmlns:a16="http://schemas.microsoft.com/office/drawing/2014/main" id="{127239F2-0F9F-41BC-9E6B-AD47337B522D}"/>
              </a:ext>
            </a:extLst>
          </p:cNvPr>
          <p:cNvSpPr txBox="1"/>
          <p:nvPr/>
        </p:nvSpPr>
        <p:spPr>
          <a:xfrm>
            <a:off x="3419872" y="3275112"/>
            <a:ext cx="1311051" cy="307777"/>
          </a:xfrm>
          <a:prstGeom prst="rect">
            <a:avLst/>
          </a:prstGeom>
          <a:noFill/>
        </p:spPr>
        <p:txBody>
          <a:bodyPr wrap="square" rtlCol="0">
            <a:spAutoFit/>
          </a:bodyPr>
          <a:lstStyle/>
          <a:p>
            <a:r>
              <a:rPr lang="en-US" altLang="ja-JP" sz="1400" dirty="0"/>
              <a:t>s</a:t>
            </a:r>
            <a:r>
              <a:rPr kumimoji="1" lang="en-US" altLang="ja-JP" sz="1400" dirty="0"/>
              <a:t>tar formation</a:t>
            </a:r>
            <a:endParaRPr kumimoji="1" lang="ja-JP" altLang="en-US" sz="1400" dirty="0"/>
          </a:p>
        </p:txBody>
      </p:sp>
      <p:sp>
        <p:nvSpPr>
          <p:cNvPr id="10" name="テキスト ボックス 9">
            <a:extLst>
              <a:ext uri="{FF2B5EF4-FFF2-40B4-BE49-F238E27FC236}">
                <a16:creationId xmlns:a16="http://schemas.microsoft.com/office/drawing/2014/main" id="{27274E3C-FBCF-47F2-84AA-B409F04ECDA4}"/>
              </a:ext>
            </a:extLst>
          </p:cNvPr>
          <p:cNvSpPr txBox="1"/>
          <p:nvPr/>
        </p:nvSpPr>
        <p:spPr>
          <a:xfrm>
            <a:off x="2669979" y="2905199"/>
            <a:ext cx="749893" cy="307777"/>
          </a:xfrm>
          <a:prstGeom prst="rect">
            <a:avLst/>
          </a:prstGeom>
          <a:noFill/>
        </p:spPr>
        <p:txBody>
          <a:bodyPr wrap="square" rtlCol="0">
            <a:spAutoFit/>
          </a:bodyPr>
          <a:lstStyle/>
          <a:p>
            <a:r>
              <a:rPr lang="en-US" altLang="ja-JP" sz="1400" dirty="0"/>
              <a:t>repeat</a:t>
            </a:r>
            <a:endParaRPr kumimoji="1" lang="ja-JP" altLang="en-US" sz="1400" dirty="0"/>
          </a:p>
        </p:txBody>
      </p:sp>
      <p:sp>
        <p:nvSpPr>
          <p:cNvPr id="11" name="テキスト ボックス 10">
            <a:extLst>
              <a:ext uri="{FF2B5EF4-FFF2-40B4-BE49-F238E27FC236}">
                <a16:creationId xmlns:a16="http://schemas.microsoft.com/office/drawing/2014/main" id="{E6E66901-9288-488E-98B2-28BFCCC958CC}"/>
              </a:ext>
            </a:extLst>
          </p:cNvPr>
          <p:cNvSpPr txBox="1"/>
          <p:nvPr/>
        </p:nvSpPr>
        <p:spPr>
          <a:xfrm>
            <a:off x="1221474" y="1681063"/>
            <a:ext cx="1622334" cy="307777"/>
          </a:xfrm>
          <a:prstGeom prst="rect">
            <a:avLst/>
          </a:prstGeom>
          <a:noFill/>
        </p:spPr>
        <p:txBody>
          <a:bodyPr wrap="square" rtlCol="0">
            <a:spAutoFit/>
          </a:bodyPr>
          <a:lstStyle/>
          <a:p>
            <a:r>
              <a:rPr lang="en-US" altLang="ja-JP" sz="1400" dirty="0"/>
              <a:t>i</a:t>
            </a:r>
            <a:r>
              <a:rPr kumimoji="1" lang="en-US" altLang="ja-JP" sz="1400" dirty="0"/>
              <a:t>nterstellar matter</a:t>
            </a:r>
            <a:endParaRPr kumimoji="1" lang="ja-JP" altLang="en-US" sz="1400" dirty="0"/>
          </a:p>
        </p:txBody>
      </p:sp>
      <p:sp>
        <p:nvSpPr>
          <p:cNvPr id="12" name="テキスト ボックス 11">
            <a:extLst>
              <a:ext uri="{FF2B5EF4-FFF2-40B4-BE49-F238E27FC236}">
                <a16:creationId xmlns:a16="http://schemas.microsoft.com/office/drawing/2014/main" id="{E68FAB88-AE15-4C98-8C28-B2A946409256}"/>
              </a:ext>
            </a:extLst>
          </p:cNvPr>
          <p:cNvSpPr txBox="1"/>
          <p:nvPr/>
        </p:nvSpPr>
        <p:spPr>
          <a:xfrm>
            <a:off x="5580112" y="2492896"/>
            <a:ext cx="864096" cy="307777"/>
          </a:xfrm>
          <a:prstGeom prst="rect">
            <a:avLst/>
          </a:prstGeom>
          <a:noFill/>
        </p:spPr>
        <p:txBody>
          <a:bodyPr wrap="square" rtlCol="0">
            <a:spAutoFit/>
          </a:bodyPr>
          <a:lstStyle/>
          <a:p>
            <a:r>
              <a:rPr lang="en-US" altLang="ja-JP" sz="1400" dirty="0"/>
              <a:t>collapse</a:t>
            </a:r>
            <a:endParaRPr kumimoji="1" lang="ja-JP" altLang="en-US" sz="1400" dirty="0"/>
          </a:p>
        </p:txBody>
      </p:sp>
      <p:sp>
        <p:nvSpPr>
          <p:cNvPr id="13" name="テキスト ボックス 12">
            <a:extLst>
              <a:ext uri="{FF2B5EF4-FFF2-40B4-BE49-F238E27FC236}">
                <a16:creationId xmlns:a16="http://schemas.microsoft.com/office/drawing/2014/main" id="{5E78A14E-56B7-43E6-9E52-4B4141C8DD0F}"/>
              </a:ext>
            </a:extLst>
          </p:cNvPr>
          <p:cNvSpPr txBox="1"/>
          <p:nvPr/>
        </p:nvSpPr>
        <p:spPr>
          <a:xfrm>
            <a:off x="6732240" y="1825079"/>
            <a:ext cx="947044" cy="307777"/>
          </a:xfrm>
          <a:prstGeom prst="rect">
            <a:avLst/>
          </a:prstGeom>
          <a:noFill/>
        </p:spPr>
        <p:txBody>
          <a:bodyPr wrap="square" rtlCol="0">
            <a:spAutoFit/>
          </a:bodyPr>
          <a:lstStyle/>
          <a:p>
            <a:r>
              <a:rPr lang="en-US" altLang="ja-JP" sz="1400" dirty="0"/>
              <a:t>protostar</a:t>
            </a:r>
            <a:endParaRPr kumimoji="1" lang="ja-JP" altLang="en-US" sz="1400" dirty="0"/>
          </a:p>
        </p:txBody>
      </p:sp>
      <p:sp>
        <p:nvSpPr>
          <p:cNvPr id="14" name="テキスト ボックス 13">
            <a:extLst>
              <a:ext uri="{FF2B5EF4-FFF2-40B4-BE49-F238E27FC236}">
                <a16:creationId xmlns:a16="http://schemas.microsoft.com/office/drawing/2014/main" id="{FB46AA9A-A21A-468F-8E2E-D460D2D2C455}"/>
              </a:ext>
            </a:extLst>
          </p:cNvPr>
          <p:cNvSpPr txBox="1"/>
          <p:nvPr/>
        </p:nvSpPr>
        <p:spPr>
          <a:xfrm>
            <a:off x="6809998" y="2329135"/>
            <a:ext cx="1290394" cy="307777"/>
          </a:xfrm>
          <a:prstGeom prst="rect">
            <a:avLst/>
          </a:prstGeom>
          <a:noFill/>
        </p:spPr>
        <p:txBody>
          <a:bodyPr wrap="square" rtlCol="0">
            <a:spAutoFit/>
          </a:bodyPr>
          <a:lstStyle/>
          <a:p>
            <a:r>
              <a:rPr lang="en-US" altLang="ja-JP" sz="1400" dirty="0"/>
              <a:t>nuclear fusion</a:t>
            </a:r>
            <a:endParaRPr kumimoji="1" lang="ja-JP" altLang="en-US" sz="1400" dirty="0"/>
          </a:p>
        </p:txBody>
      </p:sp>
      <p:sp>
        <p:nvSpPr>
          <p:cNvPr id="15" name="テキスト ボックス 14">
            <a:extLst>
              <a:ext uri="{FF2B5EF4-FFF2-40B4-BE49-F238E27FC236}">
                <a16:creationId xmlns:a16="http://schemas.microsoft.com/office/drawing/2014/main" id="{EEFC79E4-00B9-434D-9958-D360CDB17B94}"/>
              </a:ext>
            </a:extLst>
          </p:cNvPr>
          <p:cNvSpPr txBox="1"/>
          <p:nvPr/>
        </p:nvSpPr>
        <p:spPr>
          <a:xfrm>
            <a:off x="6911352" y="4286060"/>
            <a:ext cx="947044" cy="307777"/>
          </a:xfrm>
          <a:prstGeom prst="rect">
            <a:avLst/>
          </a:prstGeom>
          <a:noFill/>
        </p:spPr>
        <p:txBody>
          <a:bodyPr wrap="square" rtlCol="0">
            <a:spAutoFit/>
          </a:bodyPr>
          <a:lstStyle/>
          <a:p>
            <a:r>
              <a:rPr lang="en-US" altLang="ja-JP" sz="1400" dirty="0"/>
              <a:t>red giant</a:t>
            </a:r>
            <a:endParaRPr kumimoji="1" lang="ja-JP" altLang="en-US" sz="1400" dirty="0"/>
          </a:p>
        </p:txBody>
      </p:sp>
      <p:sp>
        <p:nvSpPr>
          <p:cNvPr id="16" name="テキスト ボックス 15">
            <a:extLst>
              <a:ext uri="{FF2B5EF4-FFF2-40B4-BE49-F238E27FC236}">
                <a16:creationId xmlns:a16="http://schemas.microsoft.com/office/drawing/2014/main" id="{C194B02E-5696-4A0B-A321-9EFA2F0506BA}"/>
              </a:ext>
            </a:extLst>
          </p:cNvPr>
          <p:cNvSpPr txBox="1"/>
          <p:nvPr/>
        </p:nvSpPr>
        <p:spPr>
          <a:xfrm>
            <a:off x="4945994" y="4599310"/>
            <a:ext cx="2650341" cy="307777"/>
          </a:xfrm>
          <a:prstGeom prst="rect">
            <a:avLst/>
          </a:prstGeom>
          <a:noFill/>
        </p:spPr>
        <p:txBody>
          <a:bodyPr wrap="square" rtlCol="0">
            <a:spAutoFit/>
          </a:bodyPr>
          <a:lstStyle/>
          <a:p>
            <a:r>
              <a:rPr kumimoji="1" lang="en-US" altLang="ja-JP" sz="1400" dirty="0"/>
              <a:t>ember (white dwarf and others)</a:t>
            </a:r>
            <a:endParaRPr kumimoji="1" lang="ja-JP" altLang="en-US" sz="1400" dirty="0"/>
          </a:p>
        </p:txBody>
      </p:sp>
      <p:sp>
        <p:nvSpPr>
          <p:cNvPr id="17" name="テキスト ボックス 16">
            <a:extLst>
              <a:ext uri="{FF2B5EF4-FFF2-40B4-BE49-F238E27FC236}">
                <a16:creationId xmlns:a16="http://schemas.microsoft.com/office/drawing/2014/main" id="{6B8E4E3E-3E50-43BD-8BB4-7BE4063B64DA}"/>
              </a:ext>
            </a:extLst>
          </p:cNvPr>
          <p:cNvSpPr txBox="1"/>
          <p:nvPr/>
        </p:nvSpPr>
        <p:spPr>
          <a:xfrm>
            <a:off x="5254857" y="2929204"/>
            <a:ext cx="1834548" cy="523220"/>
          </a:xfrm>
          <a:prstGeom prst="rect">
            <a:avLst/>
          </a:prstGeom>
          <a:noFill/>
        </p:spPr>
        <p:txBody>
          <a:bodyPr wrap="square" rtlCol="0">
            <a:spAutoFit/>
          </a:bodyPr>
          <a:lstStyle/>
          <a:p>
            <a:pPr algn="r"/>
            <a:r>
              <a:rPr kumimoji="1" lang="en-US" altLang="ja-JP" sz="1400" dirty="0"/>
              <a:t>main sequence star</a:t>
            </a:r>
          </a:p>
          <a:p>
            <a:pPr algn="r"/>
            <a:r>
              <a:rPr lang="en-US" altLang="ja-JP" sz="1400" dirty="0"/>
              <a:t>(long lived)</a:t>
            </a:r>
            <a:endParaRPr kumimoji="1" lang="ja-JP"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70000" contrast="-50000"/>
                    </a14:imgEffect>
                  </a14:imgLayer>
                </a14:imgProps>
              </a:ext>
              <a:ext uri="{28A0092B-C50C-407E-A947-70E740481C1C}">
                <a14:useLocalDpi xmlns:a14="http://schemas.microsoft.com/office/drawing/2010/main" val="0"/>
              </a:ext>
            </a:extLst>
          </a:blip>
          <a:srcRect b="9218"/>
          <a:stretch>
            <a:fillRect/>
          </a:stretch>
        </p:blipFill>
        <p:spPr bwMode="auto">
          <a:xfrm>
            <a:off x="899592" y="1476375"/>
            <a:ext cx="7315200"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3"/>
          <p:cNvSpPr txBox="1">
            <a:spLocks noChangeArrowheads="1"/>
          </p:cNvSpPr>
          <p:nvPr/>
        </p:nvSpPr>
        <p:spPr bwMode="auto">
          <a:xfrm>
            <a:off x="2933700" y="457200"/>
            <a:ext cx="3276600" cy="11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ja-JP" altLang="en-US" sz="3600" dirty="0">
                <a:solidFill>
                  <a:schemeClr val="accent2"/>
                </a:solidFill>
              </a:rPr>
              <a:t>星が生まれる</a:t>
            </a:r>
            <a:endParaRPr lang="en-US" altLang="ja-JP" sz="3600" dirty="0">
              <a:solidFill>
                <a:schemeClr val="accent2"/>
              </a:solidFill>
            </a:endParaRPr>
          </a:p>
          <a:p>
            <a:pPr algn="ctr">
              <a:spcBef>
                <a:spcPts val="0"/>
              </a:spcBef>
            </a:pPr>
            <a:r>
              <a:rPr lang="en-US" altLang="ja-JP" sz="3200" dirty="0">
                <a:solidFill>
                  <a:schemeClr val="accent2"/>
                </a:solidFill>
              </a:rPr>
              <a:t>Stars are born.</a:t>
            </a:r>
            <a:endParaRPr lang="ja-JP" altLang="en-US" sz="3200" dirty="0">
              <a:solidFill>
                <a:schemeClr val="accent2"/>
              </a:solidFill>
            </a:endParaRPr>
          </a:p>
        </p:txBody>
      </p:sp>
      <p:sp>
        <p:nvSpPr>
          <p:cNvPr id="18436" name="Text Box 4"/>
          <p:cNvSpPr txBox="1">
            <a:spLocks noChangeArrowheads="1"/>
          </p:cNvSpPr>
          <p:nvPr/>
        </p:nvSpPr>
        <p:spPr bwMode="auto">
          <a:xfrm>
            <a:off x="1600200" y="5257800"/>
            <a:ext cx="6324600"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ja-JP" altLang="en-US" sz="2000" dirty="0">
                <a:solidFill>
                  <a:srgbClr val="990033"/>
                </a:solidFill>
              </a:rPr>
              <a:t>重力で縮んでいく。</a:t>
            </a:r>
            <a:endParaRPr lang="en-US" altLang="ja-JP" sz="2000" dirty="0">
              <a:solidFill>
                <a:srgbClr val="990033"/>
              </a:solidFill>
            </a:endParaRPr>
          </a:p>
          <a:p>
            <a:r>
              <a:rPr lang="en-US" altLang="ja-JP" sz="2000" dirty="0">
                <a:solidFill>
                  <a:srgbClr val="990033"/>
                </a:solidFill>
              </a:rPr>
              <a:t>It collapses on itself due to self gravity.</a:t>
            </a:r>
            <a:endParaRPr lang="ja-JP" altLang="en-US" sz="2000" dirty="0">
              <a:solidFill>
                <a:srgbClr val="990033"/>
              </a:solidFill>
            </a:endParaRPr>
          </a:p>
          <a:p>
            <a:r>
              <a:rPr lang="ja-JP" altLang="en-US" sz="2000" dirty="0">
                <a:solidFill>
                  <a:srgbClr val="990033"/>
                </a:solidFill>
              </a:rPr>
              <a:t>「外的な助け」で収縮が促進される場合がある。</a:t>
            </a:r>
            <a:endParaRPr lang="en-US" altLang="ja-JP" sz="2000" dirty="0">
              <a:solidFill>
                <a:srgbClr val="990033"/>
              </a:solidFill>
            </a:endParaRPr>
          </a:p>
          <a:p>
            <a:r>
              <a:rPr lang="en-US" altLang="ja-JP" sz="2000" dirty="0">
                <a:solidFill>
                  <a:srgbClr val="990033"/>
                </a:solidFill>
              </a:rPr>
              <a:t>“Help from outside” can accelerate the collapse.</a:t>
            </a:r>
            <a:endParaRPr lang="ja-JP" altLang="en-US" sz="2000" dirty="0">
              <a:solidFill>
                <a:srgbClr val="990033"/>
              </a:solidFill>
            </a:endParaRPr>
          </a:p>
        </p:txBody>
      </p:sp>
      <p:sp>
        <p:nvSpPr>
          <p:cNvPr id="5" name="テキスト ボックス 4">
            <a:extLst>
              <a:ext uri="{FF2B5EF4-FFF2-40B4-BE49-F238E27FC236}">
                <a16:creationId xmlns:a16="http://schemas.microsoft.com/office/drawing/2014/main" id="{51151837-0E5E-4F16-8F9B-525B1AF8EB39}"/>
              </a:ext>
            </a:extLst>
          </p:cNvPr>
          <p:cNvSpPr txBox="1"/>
          <p:nvPr/>
        </p:nvSpPr>
        <p:spPr>
          <a:xfrm>
            <a:off x="683568" y="1288196"/>
            <a:ext cx="1944216" cy="307777"/>
          </a:xfrm>
          <a:prstGeom prst="rect">
            <a:avLst/>
          </a:prstGeom>
          <a:noFill/>
        </p:spPr>
        <p:txBody>
          <a:bodyPr wrap="square" rtlCol="0">
            <a:spAutoFit/>
          </a:bodyPr>
          <a:lstStyle/>
          <a:p>
            <a:r>
              <a:rPr lang="en-US" altLang="ja-JP" sz="1400" dirty="0"/>
              <a:t>supernova explosion</a:t>
            </a:r>
            <a:endParaRPr kumimoji="1" lang="ja-JP" altLang="en-US" sz="1400" dirty="0"/>
          </a:p>
        </p:txBody>
      </p:sp>
      <p:sp>
        <p:nvSpPr>
          <p:cNvPr id="6" name="テキスト ボックス 5">
            <a:extLst>
              <a:ext uri="{FF2B5EF4-FFF2-40B4-BE49-F238E27FC236}">
                <a16:creationId xmlns:a16="http://schemas.microsoft.com/office/drawing/2014/main" id="{1A1DCEA3-2555-43BD-A58D-01704CAC68B8}"/>
              </a:ext>
            </a:extLst>
          </p:cNvPr>
          <p:cNvSpPr txBox="1"/>
          <p:nvPr/>
        </p:nvSpPr>
        <p:spPr>
          <a:xfrm>
            <a:off x="1259632" y="2785398"/>
            <a:ext cx="1368152" cy="523220"/>
          </a:xfrm>
          <a:prstGeom prst="rect">
            <a:avLst/>
          </a:prstGeom>
          <a:noFill/>
        </p:spPr>
        <p:txBody>
          <a:bodyPr wrap="square" rtlCol="0">
            <a:spAutoFit/>
          </a:bodyPr>
          <a:lstStyle/>
          <a:p>
            <a:pPr algn="ctr"/>
            <a:r>
              <a:rPr lang="en-US" altLang="ja-JP" sz="1400" dirty="0"/>
              <a:t>gas, mainly of H and He</a:t>
            </a:r>
            <a:endParaRPr kumimoji="1" lang="ja-JP" altLang="en-US" sz="1400" dirty="0"/>
          </a:p>
        </p:txBody>
      </p:sp>
      <p:sp>
        <p:nvSpPr>
          <p:cNvPr id="7" name="テキスト ボックス 6">
            <a:extLst>
              <a:ext uri="{FF2B5EF4-FFF2-40B4-BE49-F238E27FC236}">
                <a16:creationId xmlns:a16="http://schemas.microsoft.com/office/drawing/2014/main" id="{50A27147-01A7-48B6-BB10-0E94C17C10AD}"/>
              </a:ext>
            </a:extLst>
          </p:cNvPr>
          <p:cNvSpPr txBox="1"/>
          <p:nvPr/>
        </p:nvSpPr>
        <p:spPr>
          <a:xfrm>
            <a:off x="1271564" y="4345940"/>
            <a:ext cx="1500235" cy="523220"/>
          </a:xfrm>
          <a:prstGeom prst="rect">
            <a:avLst/>
          </a:prstGeom>
          <a:noFill/>
        </p:spPr>
        <p:txBody>
          <a:bodyPr wrap="square" rtlCol="0">
            <a:spAutoFit/>
          </a:bodyPr>
          <a:lstStyle/>
          <a:p>
            <a:pPr algn="ctr"/>
            <a:r>
              <a:rPr lang="en-US" altLang="ja-JP" sz="1400" dirty="0"/>
              <a:t>dust, m</a:t>
            </a:r>
            <a:r>
              <a:rPr kumimoji="1" lang="en-US" altLang="ja-JP" sz="1400" dirty="0"/>
              <a:t>ade of heavy elements</a:t>
            </a:r>
            <a:endParaRPr kumimoji="1" lang="ja-JP" altLang="en-US" sz="1400" dirty="0"/>
          </a:p>
        </p:txBody>
      </p:sp>
      <p:sp>
        <p:nvSpPr>
          <p:cNvPr id="8" name="テキスト ボックス 7">
            <a:extLst>
              <a:ext uri="{FF2B5EF4-FFF2-40B4-BE49-F238E27FC236}">
                <a16:creationId xmlns:a16="http://schemas.microsoft.com/office/drawing/2014/main" id="{9561D6A6-68B2-478F-94E5-BB4D33A3BFA4}"/>
              </a:ext>
            </a:extLst>
          </p:cNvPr>
          <p:cNvSpPr txBox="1"/>
          <p:nvPr/>
        </p:nvSpPr>
        <p:spPr>
          <a:xfrm>
            <a:off x="3923928" y="1595973"/>
            <a:ext cx="1152128" cy="307777"/>
          </a:xfrm>
          <a:prstGeom prst="rect">
            <a:avLst/>
          </a:prstGeom>
          <a:noFill/>
        </p:spPr>
        <p:txBody>
          <a:bodyPr wrap="square" rtlCol="0">
            <a:spAutoFit/>
          </a:bodyPr>
          <a:lstStyle/>
          <a:p>
            <a:r>
              <a:rPr lang="en-US" altLang="ja-JP" sz="1400" dirty="0"/>
              <a:t>shock wave</a:t>
            </a:r>
            <a:endParaRPr kumimoji="1" lang="ja-JP" altLang="en-US" sz="1400" dirty="0"/>
          </a:p>
        </p:txBody>
      </p:sp>
      <p:sp>
        <p:nvSpPr>
          <p:cNvPr id="9" name="テキスト ボックス 8">
            <a:extLst>
              <a:ext uri="{FF2B5EF4-FFF2-40B4-BE49-F238E27FC236}">
                <a16:creationId xmlns:a16="http://schemas.microsoft.com/office/drawing/2014/main" id="{C9DB66B1-9B15-41BD-A9BB-2D1F53E70047}"/>
              </a:ext>
            </a:extLst>
          </p:cNvPr>
          <p:cNvSpPr txBox="1"/>
          <p:nvPr/>
        </p:nvSpPr>
        <p:spPr>
          <a:xfrm>
            <a:off x="3779912" y="2314030"/>
            <a:ext cx="1296144" cy="307777"/>
          </a:xfrm>
          <a:prstGeom prst="rect">
            <a:avLst/>
          </a:prstGeom>
          <a:noFill/>
        </p:spPr>
        <p:txBody>
          <a:bodyPr wrap="square" rtlCol="0">
            <a:spAutoFit/>
          </a:bodyPr>
          <a:lstStyle/>
          <a:p>
            <a:r>
              <a:rPr lang="en-US" altLang="ja-JP" sz="1400" dirty="0"/>
              <a:t>a</a:t>
            </a:r>
            <a:r>
              <a:rPr kumimoji="1" lang="en-US" altLang="ja-JP" sz="1400" dirty="0"/>
              <a:t>tomic phase</a:t>
            </a:r>
            <a:endParaRPr kumimoji="1" lang="ja-JP" altLang="en-US" sz="1400" dirty="0"/>
          </a:p>
        </p:txBody>
      </p:sp>
      <p:sp>
        <p:nvSpPr>
          <p:cNvPr id="10" name="テキスト ボックス 9">
            <a:extLst>
              <a:ext uri="{FF2B5EF4-FFF2-40B4-BE49-F238E27FC236}">
                <a16:creationId xmlns:a16="http://schemas.microsoft.com/office/drawing/2014/main" id="{23957978-7CBA-4712-8CA4-B3F267347317}"/>
              </a:ext>
            </a:extLst>
          </p:cNvPr>
          <p:cNvSpPr txBox="1"/>
          <p:nvPr/>
        </p:nvSpPr>
        <p:spPr>
          <a:xfrm>
            <a:off x="3300010" y="2898668"/>
            <a:ext cx="1105644" cy="769441"/>
          </a:xfrm>
          <a:prstGeom prst="rect">
            <a:avLst/>
          </a:prstGeom>
          <a:noFill/>
        </p:spPr>
        <p:txBody>
          <a:bodyPr wrap="square" rtlCol="0">
            <a:spAutoFit/>
          </a:bodyPr>
          <a:lstStyle/>
          <a:p>
            <a:pPr algn="ctr"/>
            <a:r>
              <a:rPr lang="en-US" altLang="ja-JP" sz="1100" dirty="0"/>
              <a:t>Shock wave can trigger the compression of the gas.</a:t>
            </a:r>
            <a:endParaRPr kumimoji="1" lang="ja-JP" altLang="en-US" sz="1100" dirty="0"/>
          </a:p>
        </p:txBody>
      </p:sp>
      <p:sp>
        <p:nvSpPr>
          <p:cNvPr id="11" name="テキスト ボックス 10">
            <a:extLst>
              <a:ext uri="{FF2B5EF4-FFF2-40B4-BE49-F238E27FC236}">
                <a16:creationId xmlns:a16="http://schemas.microsoft.com/office/drawing/2014/main" id="{B5536FFA-17B3-4915-83C6-4F949D96FB40}"/>
              </a:ext>
            </a:extLst>
          </p:cNvPr>
          <p:cNvSpPr txBox="1"/>
          <p:nvPr/>
        </p:nvSpPr>
        <p:spPr>
          <a:xfrm>
            <a:off x="6049819" y="1775844"/>
            <a:ext cx="1458044" cy="307777"/>
          </a:xfrm>
          <a:prstGeom prst="rect">
            <a:avLst/>
          </a:prstGeom>
          <a:noFill/>
        </p:spPr>
        <p:txBody>
          <a:bodyPr wrap="square" rtlCol="0">
            <a:spAutoFit/>
          </a:bodyPr>
          <a:lstStyle/>
          <a:p>
            <a:r>
              <a:rPr lang="en-US" altLang="ja-JP" sz="1400" dirty="0"/>
              <a:t>molecular cloud</a:t>
            </a:r>
            <a:endParaRPr kumimoji="1" lang="ja-JP" altLang="en-US" sz="1400" dirty="0"/>
          </a:p>
        </p:txBody>
      </p:sp>
      <p:sp>
        <p:nvSpPr>
          <p:cNvPr id="12" name="テキスト ボックス 11">
            <a:extLst>
              <a:ext uri="{FF2B5EF4-FFF2-40B4-BE49-F238E27FC236}">
                <a16:creationId xmlns:a16="http://schemas.microsoft.com/office/drawing/2014/main" id="{9C5C3459-0190-4AD4-8558-0DA4DCD22FB2}"/>
              </a:ext>
            </a:extLst>
          </p:cNvPr>
          <p:cNvSpPr txBox="1"/>
          <p:nvPr/>
        </p:nvSpPr>
        <p:spPr>
          <a:xfrm>
            <a:off x="6872536" y="2257127"/>
            <a:ext cx="2091952" cy="307777"/>
          </a:xfrm>
          <a:prstGeom prst="rect">
            <a:avLst/>
          </a:prstGeom>
          <a:noFill/>
        </p:spPr>
        <p:txBody>
          <a:bodyPr wrap="square" rtlCol="0">
            <a:spAutoFit/>
          </a:bodyPr>
          <a:lstStyle/>
          <a:p>
            <a:pPr algn="ctr"/>
            <a:r>
              <a:rPr lang="en-US" altLang="ja-JP" sz="1400" dirty="0"/>
              <a:t>mainly H</a:t>
            </a:r>
            <a:r>
              <a:rPr lang="en-US" altLang="ja-JP" sz="1400" baseline="-25000" dirty="0"/>
              <a:t>2</a:t>
            </a:r>
            <a:r>
              <a:rPr lang="en-US" altLang="ja-JP" sz="1400" dirty="0"/>
              <a:t> molecules</a:t>
            </a:r>
            <a:endParaRPr kumimoji="1" lang="ja-JP" altLang="en-US" sz="1400" dirty="0"/>
          </a:p>
        </p:txBody>
      </p:sp>
      <p:sp>
        <p:nvSpPr>
          <p:cNvPr id="13" name="テキスト ボックス 12">
            <a:extLst>
              <a:ext uri="{FF2B5EF4-FFF2-40B4-BE49-F238E27FC236}">
                <a16:creationId xmlns:a16="http://schemas.microsoft.com/office/drawing/2014/main" id="{F67EEB20-B059-4F7F-92E9-ABB53FFC5618}"/>
              </a:ext>
            </a:extLst>
          </p:cNvPr>
          <p:cNvSpPr txBox="1"/>
          <p:nvPr/>
        </p:nvSpPr>
        <p:spPr>
          <a:xfrm>
            <a:off x="7117482" y="2737343"/>
            <a:ext cx="1774998" cy="523220"/>
          </a:xfrm>
          <a:prstGeom prst="rect">
            <a:avLst/>
          </a:prstGeom>
          <a:noFill/>
        </p:spPr>
        <p:txBody>
          <a:bodyPr wrap="square" rtlCol="0">
            <a:spAutoFit/>
          </a:bodyPr>
          <a:lstStyle/>
          <a:p>
            <a:r>
              <a:rPr lang="en-US" altLang="ja-JP" sz="1400" dirty="0"/>
              <a:t>Inside is shielded from star’s radiation.</a:t>
            </a:r>
            <a:endParaRPr kumimoji="1" lang="ja-JP" altLang="en-US" sz="1400" dirty="0"/>
          </a:p>
        </p:txBody>
      </p:sp>
      <p:sp>
        <p:nvSpPr>
          <p:cNvPr id="14" name="テキスト ボックス 13">
            <a:extLst>
              <a:ext uri="{FF2B5EF4-FFF2-40B4-BE49-F238E27FC236}">
                <a16:creationId xmlns:a16="http://schemas.microsoft.com/office/drawing/2014/main" id="{1768A11D-A268-4414-ABE0-8AF454DFBBDC}"/>
              </a:ext>
            </a:extLst>
          </p:cNvPr>
          <p:cNvSpPr txBox="1"/>
          <p:nvPr/>
        </p:nvSpPr>
        <p:spPr>
          <a:xfrm>
            <a:off x="7187937" y="3504983"/>
            <a:ext cx="1875928" cy="523220"/>
          </a:xfrm>
          <a:prstGeom prst="rect">
            <a:avLst/>
          </a:prstGeom>
          <a:noFill/>
        </p:spPr>
        <p:txBody>
          <a:bodyPr wrap="square" rtlCol="0">
            <a:spAutoFit/>
          </a:bodyPr>
          <a:lstStyle/>
          <a:p>
            <a:r>
              <a:rPr lang="en-US" altLang="ja-JP" sz="1400" dirty="0"/>
              <a:t>molecular cloud core</a:t>
            </a:r>
          </a:p>
          <a:p>
            <a:r>
              <a:rPr kumimoji="1" lang="en-US" altLang="ja-JP" sz="1400" dirty="0"/>
              <a:t>(future star</a:t>
            </a:r>
            <a:r>
              <a:rPr lang="en-US" altLang="ja-JP" sz="1400" dirty="0"/>
              <a:t>)</a:t>
            </a:r>
            <a:endParaRPr kumimoji="1" lang="ja-JP" altLang="en-US" sz="1400" dirty="0"/>
          </a:p>
        </p:txBody>
      </p:sp>
      <p:sp>
        <p:nvSpPr>
          <p:cNvPr id="15" name="テキスト ボックス 14">
            <a:extLst>
              <a:ext uri="{FF2B5EF4-FFF2-40B4-BE49-F238E27FC236}">
                <a16:creationId xmlns:a16="http://schemas.microsoft.com/office/drawing/2014/main" id="{E87BBB89-A1F5-4ED1-AE57-241BB1F3BFEE}"/>
              </a:ext>
            </a:extLst>
          </p:cNvPr>
          <p:cNvSpPr txBox="1"/>
          <p:nvPr/>
        </p:nvSpPr>
        <p:spPr>
          <a:xfrm>
            <a:off x="5934572" y="4417367"/>
            <a:ext cx="2280220" cy="307777"/>
          </a:xfrm>
          <a:prstGeom prst="rect">
            <a:avLst/>
          </a:prstGeom>
          <a:noFill/>
        </p:spPr>
        <p:txBody>
          <a:bodyPr wrap="square" rtlCol="0">
            <a:spAutoFit/>
          </a:bodyPr>
          <a:lstStyle/>
          <a:p>
            <a:r>
              <a:rPr lang="en-US" altLang="ja-JP" sz="1400" dirty="0"/>
              <a:t>Dust is also concentrated.</a:t>
            </a:r>
            <a:endParaRPr kumimoji="1" lang="ja-JP" altLang="en-US" sz="1400" dirty="0"/>
          </a:p>
        </p:txBody>
      </p:sp>
      <p:sp>
        <p:nvSpPr>
          <p:cNvPr id="16" name="テキスト ボックス 15">
            <a:extLst>
              <a:ext uri="{FF2B5EF4-FFF2-40B4-BE49-F238E27FC236}">
                <a16:creationId xmlns:a16="http://schemas.microsoft.com/office/drawing/2014/main" id="{8EA45C6B-6C86-424E-B267-BCE770C3AB65}"/>
              </a:ext>
            </a:extLst>
          </p:cNvPr>
          <p:cNvSpPr txBox="1"/>
          <p:nvPr/>
        </p:nvSpPr>
        <p:spPr>
          <a:xfrm>
            <a:off x="3115008" y="4109590"/>
            <a:ext cx="1872209" cy="307777"/>
          </a:xfrm>
          <a:prstGeom prst="rect">
            <a:avLst/>
          </a:prstGeom>
          <a:noFill/>
        </p:spPr>
        <p:txBody>
          <a:bodyPr wrap="square" rtlCol="0">
            <a:spAutoFit/>
          </a:bodyPr>
          <a:lstStyle/>
          <a:p>
            <a:r>
              <a:rPr lang="en-US" altLang="ja-JP" sz="1400" dirty="0"/>
              <a:t>irradiation from stars</a:t>
            </a:r>
            <a:endParaRPr kumimoji="1" lang="ja-JP" altLang="en-US" sz="1400" dirty="0"/>
          </a:p>
        </p:txBody>
      </p:sp>
      <p:sp>
        <p:nvSpPr>
          <p:cNvPr id="17" name="テキスト ボックス 16">
            <a:extLst>
              <a:ext uri="{FF2B5EF4-FFF2-40B4-BE49-F238E27FC236}">
                <a16:creationId xmlns:a16="http://schemas.microsoft.com/office/drawing/2014/main" id="{B73B4BD6-1ED3-4ACA-AE43-FC5AEDF72FD9}"/>
              </a:ext>
            </a:extLst>
          </p:cNvPr>
          <p:cNvSpPr txBox="1"/>
          <p:nvPr/>
        </p:nvSpPr>
        <p:spPr>
          <a:xfrm>
            <a:off x="5714019" y="4939524"/>
            <a:ext cx="2411882" cy="523220"/>
          </a:xfrm>
          <a:prstGeom prst="rect">
            <a:avLst/>
          </a:prstGeom>
          <a:noFill/>
        </p:spPr>
        <p:txBody>
          <a:bodyPr wrap="square" rtlCol="0">
            <a:spAutoFit/>
          </a:bodyPr>
          <a:lstStyle/>
          <a:p>
            <a:pPr algn="ctr"/>
            <a:r>
              <a:rPr lang="en-US" altLang="ja-JP" sz="1400" dirty="0"/>
              <a:t>newly born stars,</a:t>
            </a:r>
            <a:r>
              <a:rPr lang="ja-JP" altLang="en-US" sz="1400" dirty="0"/>
              <a:t> </a:t>
            </a:r>
            <a:r>
              <a:rPr lang="en-US" altLang="ja-JP" sz="1400" dirty="0"/>
              <a:t>especially</a:t>
            </a:r>
            <a:r>
              <a:rPr lang="ja-JP" altLang="en-US" sz="1400" dirty="0"/>
              <a:t> </a:t>
            </a:r>
            <a:r>
              <a:rPr lang="en-US" altLang="ja-JP" sz="1400" dirty="0"/>
              <a:t>bright and hot ones</a:t>
            </a:r>
          </a:p>
        </p:txBody>
      </p:sp>
      <p:sp>
        <p:nvSpPr>
          <p:cNvPr id="18" name="テキスト ボックス 17">
            <a:extLst>
              <a:ext uri="{FF2B5EF4-FFF2-40B4-BE49-F238E27FC236}">
                <a16:creationId xmlns:a16="http://schemas.microsoft.com/office/drawing/2014/main" id="{D043F15D-DE63-4102-8FC2-EAFDE1026C2B}"/>
              </a:ext>
            </a:extLst>
          </p:cNvPr>
          <p:cNvSpPr txBox="1"/>
          <p:nvPr/>
        </p:nvSpPr>
        <p:spPr>
          <a:xfrm>
            <a:off x="4212632" y="3559925"/>
            <a:ext cx="1398394" cy="523220"/>
          </a:xfrm>
          <a:prstGeom prst="rect">
            <a:avLst/>
          </a:prstGeom>
          <a:noFill/>
        </p:spPr>
        <p:txBody>
          <a:bodyPr wrap="square" rtlCol="0">
            <a:spAutoFit/>
          </a:bodyPr>
          <a:lstStyle/>
          <a:p>
            <a:r>
              <a:rPr lang="en-US" altLang="ja-JP" sz="1400" dirty="0"/>
              <a:t>collapse by the self gravity</a:t>
            </a:r>
            <a:endParaRPr kumimoji="1" lang="ja-JP" alt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b="9172"/>
          <a:stretch>
            <a:fillRect/>
          </a:stretch>
        </p:blipFill>
        <p:spPr bwMode="auto">
          <a:xfrm>
            <a:off x="871538" y="1466850"/>
            <a:ext cx="7400925"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3"/>
          <p:cNvSpPr txBox="1">
            <a:spLocks noChangeArrowheads="1"/>
          </p:cNvSpPr>
          <p:nvPr/>
        </p:nvSpPr>
        <p:spPr bwMode="auto">
          <a:xfrm>
            <a:off x="2843808" y="260648"/>
            <a:ext cx="3764632"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ja-JP" altLang="en-US" sz="3600" dirty="0">
                <a:solidFill>
                  <a:schemeClr val="accent2"/>
                </a:solidFill>
              </a:rPr>
              <a:t>星が「光る」</a:t>
            </a:r>
            <a:endParaRPr lang="en-US" altLang="ja-JP" sz="3600" dirty="0">
              <a:solidFill>
                <a:schemeClr val="accent2"/>
              </a:solidFill>
            </a:endParaRPr>
          </a:p>
          <a:p>
            <a:pPr algn="ctr">
              <a:spcBef>
                <a:spcPts val="0"/>
              </a:spcBef>
            </a:pPr>
            <a:r>
              <a:rPr lang="en-US" altLang="ja-JP" sz="2800" dirty="0">
                <a:solidFill>
                  <a:schemeClr val="accent2"/>
                </a:solidFill>
              </a:rPr>
              <a:t>Stars begin to shine.</a:t>
            </a:r>
            <a:endParaRPr lang="ja-JP" altLang="en-US" sz="2800" dirty="0">
              <a:solidFill>
                <a:schemeClr val="accent2"/>
              </a:solidFill>
            </a:endParaRPr>
          </a:p>
        </p:txBody>
      </p:sp>
      <p:sp>
        <p:nvSpPr>
          <p:cNvPr id="4" name="テキスト ボックス 3">
            <a:extLst>
              <a:ext uri="{FF2B5EF4-FFF2-40B4-BE49-F238E27FC236}">
                <a16:creationId xmlns:a16="http://schemas.microsoft.com/office/drawing/2014/main" id="{B45D4EBE-C78A-4F89-A47D-0D68165AC7BF}"/>
              </a:ext>
            </a:extLst>
          </p:cNvPr>
          <p:cNvSpPr txBox="1"/>
          <p:nvPr/>
        </p:nvSpPr>
        <p:spPr>
          <a:xfrm>
            <a:off x="1691681" y="1628800"/>
            <a:ext cx="504056" cy="307777"/>
          </a:xfrm>
          <a:prstGeom prst="rect">
            <a:avLst/>
          </a:prstGeom>
          <a:noFill/>
        </p:spPr>
        <p:txBody>
          <a:bodyPr wrap="square" rtlCol="0">
            <a:spAutoFit/>
          </a:bodyPr>
          <a:lstStyle/>
          <a:p>
            <a:r>
              <a:rPr lang="en-US" altLang="ja-JP" sz="1400" dirty="0"/>
              <a:t>up</a:t>
            </a:r>
            <a:endParaRPr kumimoji="1" lang="ja-JP" altLang="en-US" sz="1400" dirty="0"/>
          </a:p>
        </p:txBody>
      </p:sp>
      <p:sp>
        <p:nvSpPr>
          <p:cNvPr id="5" name="テキスト ボックス 4">
            <a:extLst>
              <a:ext uri="{FF2B5EF4-FFF2-40B4-BE49-F238E27FC236}">
                <a16:creationId xmlns:a16="http://schemas.microsoft.com/office/drawing/2014/main" id="{D24BF91D-BDE3-4F95-93E1-E1E922090DBA}"/>
              </a:ext>
            </a:extLst>
          </p:cNvPr>
          <p:cNvSpPr txBox="1"/>
          <p:nvPr/>
        </p:nvSpPr>
        <p:spPr>
          <a:xfrm>
            <a:off x="2123728" y="2941042"/>
            <a:ext cx="648072" cy="307777"/>
          </a:xfrm>
          <a:prstGeom prst="rect">
            <a:avLst/>
          </a:prstGeom>
          <a:noFill/>
        </p:spPr>
        <p:txBody>
          <a:bodyPr wrap="square" rtlCol="0">
            <a:spAutoFit/>
          </a:bodyPr>
          <a:lstStyle/>
          <a:p>
            <a:r>
              <a:rPr kumimoji="1" lang="en-US" altLang="ja-JP" sz="1400" dirty="0"/>
              <a:t>down</a:t>
            </a:r>
            <a:endParaRPr kumimoji="1" lang="ja-JP" altLang="en-US" sz="1400" dirty="0"/>
          </a:p>
        </p:txBody>
      </p:sp>
      <p:sp>
        <p:nvSpPr>
          <p:cNvPr id="6" name="テキスト ボックス 5">
            <a:extLst>
              <a:ext uri="{FF2B5EF4-FFF2-40B4-BE49-F238E27FC236}">
                <a16:creationId xmlns:a16="http://schemas.microsoft.com/office/drawing/2014/main" id="{DD526DBB-918A-4195-8DE7-FFA0DD541D9B}"/>
              </a:ext>
            </a:extLst>
          </p:cNvPr>
          <p:cNvSpPr txBox="1"/>
          <p:nvPr/>
        </p:nvSpPr>
        <p:spPr>
          <a:xfrm>
            <a:off x="2987824" y="4293096"/>
            <a:ext cx="1252620" cy="307777"/>
          </a:xfrm>
          <a:prstGeom prst="rect">
            <a:avLst/>
          </a:prstGeom>
          <a:noFill/>
        </p:spPr>
        <p:txBody>
          <a:bodyPr wrap="square" rtlCol="0">
            <a:spAutoFit/>
          </a:bodyPr>
          <a:lstStyle/>
          <a:p>
            <a:r>
              <a:rPr lang="en-US" altLang="ja-JP" sz="1400" dirty="0"/>
              <a:t>b</a:t>
            </a:r>
            <a:r>
              <a:rPr kumimoji="1" lang="en-US" altLang="ja-JP" sz="1400" dirty="0"/>
              <a:t>ottom for all</a:t>
            </a:r>
            <a:endParaRPr kumimoji="1" lang="ja-JP" altLang="en-US" sz="1400" dirty="0"/>
          </a:p>
        </p:txBody>
      </p:sp>
      <p:sp>
        <p:nvSpPr>
          <p:cNvPr id="7" name="テキスト ボックス 6">
            <a:extLst>
              <a:ext uri="{FF2B5EF4-FFF2-40B4-BE49-F238E27FC236}">
                <a16:creationId xmlns:a16="http://schemas.microsoft.com/office/drawing/2014/main" id="{36EB4338-B7B6-4F0F-9426-082020923051}"/>
              </a:ext>
            </a:extLst>
          </p:cNvPr>
          <p:cNvSpPr txBox="1"/>
          <p:nvPr/>
        </p:nvSpPr>
        <p:spPr>
          <a:xfrm>
            <a:off x="4714352" y="1700808"/>
            <a:ext cx="3170015" cy="523220"/>
          </a:xfrm>
          <a:prstGeom prst="rect">
            <a:avLst/>
          </a:prstGeom>
          <a:noFill/>
        </p:spPr>
        <p:txBody>
          <a:bodyPr wrap="square" rtlCol="0">
            <a:spAutoFit/>
          </a:bodyPr>
          <a:lstStyle/>
          <a:p>
            <a:r>
              <a:rPr kumimoji="1" lang="en-US" altLang="ja-JP" sz="1400" dirty="0"/>
              <a:t>All matter falls down, ending the state of “being upward.”</a:t>
            </a:r>
            <a:endParaRPr kumimoji="1" lang="ja-JP" altLang="en-US" sz="1400" dirty="0"/>
          </a:p>
        </p:txBody>
      </p:sp>
      <p:sp>
        <p:nvSpPr>
          <p:cNvPr id="8" name="テキスト ボックス 7">
            <a:extLst>
              <a:ext uri="{FF2B5EF4-FFF2-40B4-BE49-F238E27FC236}">
                <a16:creationId xmlns:a16="http://schemas.microsoft.com/office/drawing/2014/main" id="{7CDE4773-5AEE-4C42-AB0E-8CB37CFBA12C}"/>
              </a:ext>
            </a:extLst>
          </p:cNvPr>
          <p:cNvSpPr txBox="1"/>
          <p:nvPr/>
        </p:nvSpPr>
        <p:spPr>
          <a:xfrm>
            <a:off x="4903558" y="4258178"/>
            <a:ext cx="1252620" cy="523220"/>
          </a:xfrm>
          <a:prstGeom prst="rect">
            <a:avLst/>
          </a:prstGeom>
          <a:noFill/>
        </p:spPr>
        <p:txBody>
          <a:bodyPr wrap="square" rtlCol="0">
            <a:spAutoFit/>
          </a:bodyPr>
          <a:lstStyle/>
          <a:p>
            <a:r>
              <a:rPr lang="en-US" altLang="ja-JP" sz="1400" dirty="0"/>
              <a:t>thermalized, being hotter</a:t>
            </a:r>
            <a:endParaRPr kumimoji="1" lang="ja-JP" altLang="en-US" sz="1400" dirty="0"/>
          </a:p>
        </p:txBody>
      </p:sp>
      <p:sp>
        <p:nvSpPr>
          <p:cNvPr id="9" name="テキスト ボックス 8">
            <a:extLst>
              <a:ext uri="{FF2B5EF4-FFF2-40B4-BE49-F238E27FC236}">
                <a16:creationId xmlns:a16="http://schemas.microsoft.com/office/drawing/2014/main" id="{3BC41A15-D837-45B4-B873-A3BA8E6B37A9}"/>
              </a:ext>
            </a:extLst>
          </p:cNvPr>
          <p:cNvSpPr txBox="1"/>
          <p:nvPr/>
        </p:nvSpPr>
        <p:spPr>
          <a:xfrm>
            <a:off x="6660232" y="3233782"/>
            <a:ext cx="2168525" cy="307777"/>
          </a:xfrm>
          <a:prstGeom prst="rect">
            <a:avLst/>
          </a:prstGeom>
          <a:noFill/>
        </p:spPr>
        <p:txBody>
          <a:bodyPr wrap="square" rtlCol="0">
            <a:spAutoFit/>
          </a:bodyPr>
          <a:lstStyle/>
          <a:p>
            <a:r>
              <a:rPr lang="en-US" altLang="ja-JP" sz="1400" dirty="0"/>
              <a:t>What is the heat source?</a:t>
            </a:r>
            <a:endParaRPr kumimoji="1" lang="ja-JP" altLang="en-US" sz="1400" dirty="0"/>
          </a:p>
        </p:txBody>
      </p:sp>
      <p:sp>
        <p:nvSpPr>
          <p:cNvPr id="10" name="テキスト ボックス 9">
            <a:extLst>
              <a:ext uri="{FF2B5EF4-FFF2-40B4-BE49-F238E27FC236}">
                <a16:creationId xmlns:a16="http://schemas.microsoft.com/office/drawing/2014/main" id="{8D0B0908-4971-4720-9FEB-8D349DC3C28F}"/>
              </a:ext>
            </a:extLst>
          </p:cNvPr>
          <p:cNvSpPr txBox="1"/>
          <p:nvPr/>
        </p:nvSpPr>
        <p:spPr>
          <a:xfrm>
            <a:off x="6356730" y="4372363"/>
            <a:ext cx="1584173" cy="523220"/>
          </a:xfrm>
          <a:prstGeom prst="rect">
            <a:avLst/>
          </a:prstGeom>
          <a:noFill/>
        </p:spPr>
        <p:txBody>
          <a:bodyPr wrap="square" rtlCol="0">
            <a:spAutoFit/>
          </a:bodyPr>
          <a:lstStyle/>
          <a:p>
            <a:r>
              <a:rPr lang="en-US" altLang="ja-JP" sz="1400" dirty="0"/>
              <a:t>Energy simply changes its form.</a:t>
            </a:r>
            <a:endParaRPr kumimoji="1" lang="ja-JP" altLang="en-US" sz="1400" dirty="0"/>
          </a:p>
        </p:txBody>
      </p:sp>
      <p:sp>
        <p:nvSpPr>
          <p:cNvPr id="11" name="テキスト ボックス 10">
            <a:extLst>
              <a:ext uri="{FF2B5EF4-FFF2-40B4-BE49-F238E27FC236}">
                <a16:creationId xmlns:a16="http://schemas.microsoft.com/office/drawing/2014/main" id="{822C7F0A-A9ED-4E3E-AF08-5B1F1AB4046A}"/>
              </a:ext>
            </a:extLst>
          </p:cNvPr>
          <p:cNvSpPr txBox="1"/>
          <p:nvPr/>
        </p:nvSpPr>
        <p:spPr>
          <a:xfrm>
            <a:off x="3923928" y="2258312"/>
            <a:ext cx="504056" cy="307777"/>
          </a:xfrm>
          <a:prstGeom prst="rect">
            <a:avLst/>
          </a:prstGeom>
          <a:noFill/>
        </p:spPr>
        <p:txBody>
          <a:bodyPr wrap="square" rtlCol="0">
            <a:spAutoFit/>
          </a:bodyPr>
          <a:lstStyle/>
          <a:p>
            <a:r>
              <a:rPr lang="en-US" altLang="ja-JP" sz="1400" dirty="0"/>
              <a:t>up</a:t>
            </a:r>
            <a:endParaRPr kumimoji="1" lang="ja-JP" altLang="en-US" sz="1400" dirty="0"/>
          </a:p>
        </p:txBody>
      </p:sp>
      <p:sp>
        <p:nvSpPr>
          <p:cNvPr id="12" name="テキスト ボックス 11">
            <a:extLst>
              <a:ext uri="{FF2B5EF4-FFF2-40B4-BE49-F238E27FC236}">
                <a16:creationId xmlns:a16="http://schemas.microsoft.com/office/drawing/2014/main" id="{6A8287DE-BAFE-4301-803F-8BC5DDDE6602}"/>
              </a:ext>
            </a:extLst>
          </p:cNvPr>
          <p:cNvSpPr txBox="1"/>
          <p:nvPr/>
        </p:nvSpPr>
        <p:spPr>
          <a:xfrm>
            <a:off x="2725911" y="3223914"/>
            <a:ext cx="648072" cy="307777"/>
          </a:xfrm>
          <a:prstGeom prst="rect">
            <a:avLst/>
          </a:prstGeom>
          <a:noFill/>
        </p:spPr>
        <p:txBody>
          <a:bodyPr wrap="square" rtlCol="0">
            <a:spAutoFit/>
          </a:bodyPr>
          <a:lstStyle/>
          <a:p>
            <a:r>
              <a:rPr kumimoji="1" lang="en-US" altLang="ja-JP" sz="1400" dirty="0"/>
              <a:t>down</a:t>
            </a:r>
            <a:endParaRPr kumimoji="1" lang="ja-JP"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b="9242"/>
          <a:stretch>
            <a:fillRect/>
          </a:stretch>
        </p:blipFill>
        <p:spPr bwMode="auto">
          <a:xfrm>
            <a:off x="881063" y="805860"/>
            <a:ext cx="7381875"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 Box 3"/>
          <p:cNvSpPr txBox="1">
            <a:spLocks noChangeArrowheads="1"/>
          </p:cNvSpPr>
          <p:nvPr/>
        </p:nvSpPr>
        <p:spPr bwMode="auto">
          <a:xfrm>
            <a:off x="179512" y="4260220"/>
            <a:ext cx="8830145"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ja-JP" altLang="en-US" sz="1600" dirty="0">
                <a:solidFill>
                  <a:schemeClr val="accent2"/>
                </a:solidFill>
              </a:rPr>
              <a:t>中が熱ければ、エネルギーが周囲に流れ出て「光る」。</a:t>
            </a:r>
          </a:p>
          <a:p>
            <a:r>
              <a:rPr lang="ja-JP" altLang="en-US" sz="1600" dirty="0">
                <a:solidFill>
                  <a:schemeClr val="accent2"/>
                </a:solidFill>
              </a:rPr>
              <a:t>しかしこれでは縮みきったらおしまい。</a:t>
            </a:r>
            <a:endParaRPr lang="en-US" altLang="ja-JP" sz="1600" dirty="0">
              <a:solidFill>
                <a:schemeClr val="accent2"/>
              </a:solidFill>
            </a:endParaRPr>
          </a:p>
          <a:p>
            <a:r>
              <a:rPr lang="en-US" altLang="ja-JP" sz="1600" dirty="0">
                <a:solidFill>
                  <a:schemeClr val="accent2"/>
                </a:solidFill>
              </a:rPr>
              <a:t>When the inside is hotter, energy (light and heat) flows outside, which means the body is shining. However, after the system finish infalling, the body stops shining.</a:t>
            </a:r>
            <a:endParaRPr lang="ja-JP" altLang="en-US" sz="1600" dirty="0">
              <a:solidFill>
                <a:schemeClr val="accent2"/>
              </a:solidFill>
            </a:endParaRPr>
          </a:p>
          <a:p>
            <a:pPr>
              <a:spcBef>
                <a:spcPct val="50000"/>
              </a:spcBef>
            </a:pPr>
            <a:r>
              <a:rPr lang="ja-JP" altLang="en-US" sz="1600" dirty="0">
                <a:solidFill>
                  <a:srgbClr val="990033"/>
                </a:solidFill>
              </a:rPr>
              <a:t>「光り続ける」ために、いつでも中が熱くなる「エンジン」を持っている。→核融合反応</a:t>
            </a:r>
            <a:endParaRPr lang="en-US" altLang="ja-JP" sz="1600" dirty="0">
              <a:solidFill>
                <a:srgbClr val="990033"/>
              </a:solidFill>
            </a:endParaRPr>
          </a:p>
          <a:p>
            <a:r>
              <a:rPr lang="en-US" altLang="ja-JP" sz="1600" dirty="0">
                <a:solidFill>
                  <a:srgbClr val="990033"/>
                </a:solidFill>
              </a:rPr>
              <a:t>If the body is shining steadily, the body has to have the engine of heat source inside.</a:t>
            </a:r>
          </a:p>
          <a:p>
            <a:r>
              <a:rPr lang="ja-JP" altLang="en-US" sz="1600" dirty="0">
                <a:solidFill>
                  <a:srgbClr val="990033"/>
                </a:solidFill>
              </a:rPr>
              <a:t>→ </a:t>
            </a:r>
            <a:r>
              <a:rPr lang="en-US" altLang="ja-JP" sz="1600" dirty="0">
                <a:solidFill>
                  <a:srgbClr val="990033"/>
                </a:solidFill>
              </a:rPr>
              <a:t>nuclear fusion</a:t>
            </a:r>
            <a:endParaRPr lang="ja-JP" altLang="en-US" sz="1600" dirty="0">
              <a:solidFill>
                <a:srgbClr val="990033"/>
              </a:solidFill>
            </a:endParaRPr>
          </a:p>
        </p:txBody>
      </p:sp>
      <p:sp>
        <p:nvSpPr>
          <p:cNvPr id="22532" name="Text Box 4"/>
          <p:cNvSpPr txBox="1">
            <a:spLocks noChangeArrowheads="1"/>
          </p:cNvSpPr>
          <p:nvPr/>
        </p:nvSpPr>
        <p:spPr bwMode="auto">
          <a:xfrm>
            <a:off x="2483768" y="44624"/>
            <a:ext cx="6198840" cy="89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dirty="0">
                <a:solidFill>
                  <a:srgbClr val="336666"/>
                </a:solidFill>
              </a:rPr>
              <a:t>最終的には「圧力」と拮抗して、収縮は止まる</a:t>
            </a:r>
            <a:endParaRPr lang="en-US" altLang="ja-JP" dirty="0">
              <a:solidFill>
                <a:srgbClr val="336666"/>
              </a:solidFill>
            </a:endParaRPr>
          </a:p>
          <a:p>
            <a:pPr>
              <a:spcBef>
                <a:spcPts val="0"/>
              </a:spcBef>
            </a:pPr>
            <a:r>
              <a:rPr lang="en-US" altLang="ja-JP" sz="1400" dirty="0">
                <a:solidFill>
                  <a:srgbClr val="336666"/>
                </a:solidFill>
              </a:rPr>
              <a:t>Finally, the self gravity going inward counteracts the pressure going outward, and the collapse stops.</a:t>
            </a:r>
            <a:endParaRPr lang="ja-JP" altLang="en-US" sz="1400" dirty="0">
              <a:solidFill>
                <a:srgbClr val="336666"/>
              </a:solidFill>
            </a:endParaRPr>
          </a:p>
        </p:txBody>
      </p:sp>
      <p:sp>
        <p:nvSpPr>
          <p:cNvPr id="22533" name="Line 5"/>
          <p:cNvSpPr>
            <a:spLocks noChangeShapeType="1"/>
          </p:cNvSpPr>
          <p:nvPr/>
        </p:nvSpPr>
        <p:spPr bwMode="auto">
          <a:xfrm flipH="1">
            <a:off x="6019800" y="805860"/>
            <a:ext cx="712440" cy="661194"/>
          </a:xfrm>
          <a:prstGeom prst="line">
            <a:avLst/>
          </a:prstGeom>
          <a:noFill/>
          <a:ln w="76200">
            <a:solidFill>
              <a:srgbClr val="008080"/>
            </a:solidFill>
            <a:round/>
            <a:headEnd/>
            <a:tailEnd type="stealth"/>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 name="テキスト ボックス 5">
            <a:extLst>
              <a:ext uri="{FF2B5EF4-FFF2-40B4-BE49-F238E27FC236}">
                <a16:creationId xmlns:a16="http://schemas.microsoft.com/office/drawing/2014/main" id="{E994DDC4-B3E3-4BCA-824B-A3543E75781B}"/>
              </a:ext>
            </a:extLst>
          </p:cNvPr>
          <p:cNvSpPr txBox="1"/>
          <p:nvPr/>
        </p:nvSpPr>
        <p:spPr>
          <a:xfrm>
            <a:off x="2890292" y="2816404"/>
            <a:ext cx="2257772" cy="1169551"/>
          </a:xfrm>
          <a:prstGeom prst="rect">
            <a:avLst/>
          </a:prstGeom>
          <a:noFill/>
        </p:spPr>
        <p:txBody>
          <a:bodyPr wrap="square" rtlCol="0">
            <a:spAutoFit/>
          </a:bodyPr>
          <a:lstStyle/>
          <a:p>
            <a:r>
              <a:rPr lang="en-US" altLang="ja-JP" sz="1400" dirty="0"/>
              <a:t>The denser the place is, the stronger the gravity is, leading to gather more material from surroundings.</a:t>
            </a:r>
            <a:endParaRPr kumimoji="1" lang="ja-JP" altLang="en-US" sz="1400" dirty="0"/>
          </a:p>
        </p:txBody>
      </p:sp>
      <p:sp>
        <p:nvSpPr>
          <p:cNvPr id="7" name="テキスト ボックス 6">
            <a:extLst>
              <a:ext uri="{FF2B5EF4-FFF2-40B4-BE49-F238E27FC236}">
                <a16:creationId xmlns:a16="http://schemas.microsoft.com/office/drawing/2014/main" id="{4E6E66AC-5B65-4B65-86F3-ADCD289D5EB4}"/>
              </a:ext>
            </a:extLst>
          </p:cNvPr>
          <p:cNvSpPr txBox="1"/>
          <p:nvPr/>
        </p:nvSpPr>
        <p:spPr>
          <a:xfrm>
            <a:off x="1547664" y="3684557"/>
            <a:ext cx="1008112" cy="307777"/>
          </a:xfrm>
          <a:prstGeom prst="rect">
            <a:avLst/>
          </a:prstGeom>
          <a:noFill/>
        </p:spPr>
        <p:txBody>
          <a:bodyPr wrap="square" rtlCol="0">
            <a:spAutoFit/>
          </a:bodyPr>
          <a:lstStyle/>
          <a:p>
            <a:r>
              <a:rPr lang="en-US" altLang="ja-JP" sz="1400" dirty="0"/>
              <a:t>run away</a:t>
            </a:r>
            <a:endParaRPr kumimoji="1" lang="ja-JP" altLang="en-US" sz="1400" dirty="0"/>
          </a:p>
        </p:txBody>
      </p:sp>
      <p:sp>
        <p:nvSpPr>
          <p:cNvPr id="8" name="テキスト ボックス 7">
            <a:extLst>
              <a:ext uri="{FF2B5EF4-FFF2-40B4-BE49-F238E27FC236}">
                <a16:creationId xmlns:a16="http://schemas.microsoft.com/office/drawing/2014/main" id="{F0317378-A01E-4DAA-82F6-21B8DFCDE791}"/>
              </a:ext>
            </a:extLst>
          </p:cNvPr>
          <p:cNvSpPr txBox="1"/>
          <p:nvPr/>
        </p:nvSpPr>
        <p:spPr>
          <a:xfrm>
            <a:off x="4643150" y="1753465"/>
            <a:ext cx="958552" cy="523220"/>
          </a:xfrm>
          <a:prstGeom prst="rect">
            <a:avLst/>
          </a:prstGeom>
          <a:noFill/>
        </p:spPr>
        <p:txBody>
          <a:bodyPr wrap="square" rtlCol="0">
            <a:spAutoFit/>
          </a:bodyPr>
          <a:lstStyle/>
          <a:p>
            <a:r>
              <a:rPr lang="en-US" altLang="ja-JP" sz="1400" dirty="0"/>
              <a:t>cools by shining</a:t>
            </a:r>
            <a:endParaRPr kumimoji="1" lang="ja-JP" altLang="en-US" sz="1400" dirty="0"/>
          </a:p>
        </p:txBody>
      </p:sp>
      <p:sp>
        <p:nvSpPr>
          <p:cNvPr id="9" name="テキスト ボックス 8">
            <a:extLst>
              <a:ext uri="{FF2B5EF4-FFF2-40B4-BE49-F238E27FC236}">
                <a16:creationId xmlns:a16="http://schemas.microsoft.com/office/drawing/2014/main" id="{05FB8837-8EBA-4871-9052-66CB5E24CA69}"/>
              </a:ext>
            </a:extLst>
          </p:cNvPr>
          <p:cNvSpPr txBox="1"/>
          <p:nvPr/>
        </p:nvSpPr>
        <p:spPr>
          <a:xfrm>
            <a:off x="6133728" y="1982034"/>
            <a:ext cx="958552" cy="307777"/>
          </a:xfrm>
          <a:prstGeom prst="rect">
            <a:avLst/>
          </a:prstGeom>
          <a:noFill/>
        </p:spPr>
        <p:txBody>
          <a:bodyPr wrap="square" rtlCol="0">
            <a:spAutoFit/>
          </a:bodyPr>
          <a:lstStyle/>
          <a:p>
            <a:r>
              <a:rPr lang="en-US" altLang="ja-JP" sz="1400" dirty="0"/>
              <a:t>collapses</a:t>
            </a:r>
            <a:endParaRPr kumimoji="1" lang="ja-JP" altLang="en-US" sz="1400" dirty="0"/>
          </a:p>
        </p:txBody>
      </p:sp>
      <p:sp>
        <p:nvSpPr>
          <p:cNvPr id="10" name="テキスト ボックス 9">
            <a:extLst>
              <a:ext uri="{FF2B5EF4-FFF2-40B4-BE49-F238E27FC236}">
                <a16:creationId xmlns:a16="http://schemas.microsoft.com/office/drawing/2014/main" id="{9B5F0A19-3273-4F19-8FFA-1011AFAABCD0}"/>
              </a:ext>
            </a:extLst>
          </p:cNvPr>
          <p:cNvSpPr txBox="1"/>
          <p:nvPr/>
        </p:nvSpPr>
        <p:spPr>
          <a:xfrm>
            <a:off x="6133728" y="1599576"/>
            <a:ext cx="1318592" cy="307777"/>
          </a:xfrm>
          <a:prstGeom prst="rect">
            <a:avLst/>
          </a:prstGeom>
          <a:noFill/>
        </p:spPr>
        <p:txBody>
          <a:bodyPr wrap="square" rtlCol="0">
            <a:spAutoFit/>
          </a:bodyPr>
          <a:lstStyle/>
          <a:p>
            <a:r>
              <a:rPr lang="en-US" altLang="ja-JP" sz="1400" dirty="0"/>
              <a:t>by self gravity</a:t>
            </a:r>
            <a:endParaRPr kumimoji="1" lang="ja-JP" altLang="en-US" sz="1400" dirty="0"/>
          </a:p>
        </p:txBody>
      </p:sp>
      <p:sp>
        <p:nvSpPr>
          <p:cNvPr id="11" name="テキスト ボックス 10">
            <a:extLst>
              <a:ext uri="{FF2B5EF4-FFF2-40B4-BE49-F238E27FC236}">
                <a16:creationId xmlns:a16="http://schemas.microsoft.com/office/drawing/2014/main" id="{7E09E82F-C74C-487F-A7E9-255800403664}"/>
              </a:ext>
            </a:extLst>
          </p:cNvPr>
          <p:cNvSpPr txBox="1"/>
          <p:nvPr/>
        </p:nvSpPr>
        <p:spPr>
          <a:xfrm>
            <a:off x="7236296" y="1751995"/>
            <a:ext cx="1773361" cy="523220"/>
          </a:xfrm>
          <a:prstGeom prst="rect">
            <a:avLst/>
          </a:prstGeom>
          <a:noFill/>
        </p:spPr>
        <p:txBody>
          <a:bodyPr wrap="square" rtlCol="0">
            <a:spAutoFit/>
          </a:bodyPr>
          <a:lstStyle/>
          <a:p>
            <a:r>
              <a:rPr lang="en-US" altLang="ja-JP" sz="1400" dirty="0"/>
              <a:t>releasing the gravitational energy</a:t>
            </a:r>
            <a:endParaRPr kumimoji="1" lang="ja-JP" altLang="en-US" sz="1400" dirty="0"/>
          </a:p>
        </p:txBody>
      </p:sp>
      <p:sp>
        <p:nvSpPr>
          <p:cNvPr id="12" name="テキスト ボックス 11">
            <a:extLst>
              <a:ext uri="{FF2B5EF4-FFF2-40B4-BE49-F238E27FC236}">
                <a16:creationId xmlns:a16="http://schemas.microsoft.com/office/drawing/2014/main" id="{75B15B2B-13D1-46A9-88D7-92CDD35B35D8}"/>
              </a:ext>
            </a:extLst>
          </p:cNvPr>
          <p:cNvSpPr txBox="1"/>
          <p:nvPr/>
        </p:nvSpPr>
        <p:spPr>
          <a:xfrm>
            <a:off x="6133728" y="3757788"/>
            <a:ext cx="2088595" cy="523220"/>
          </a:xfrm>
          <a:prstGeom prst="rect">
            <a:avLst/>
          </a:prstGeom>
          <a:noFill/>
        </p:spPr>
        <p:txBody>
          <a:bodyPr wrap="square" rtlCol="0">
            <a:spAutoFit/>
          </a:bodyPr>
          <a:lstStyle/>
          <a:p>
            <a:pPr algn="ctr"/>
            <a:r>
              <a:rPr lang="en-US" altLang="ja-JP" sz="1400" dirty="0"/>
              <a:t>thermalized</a:t>
            </a:r>
          </a:p>
          <a:p>
            <a:pPr algn="ctr"/>
            <a:r>
              <a:rPr lang="en-US" altLang="ja-JP" sz="1400" dirty="0"/>
              <a:t>m</a:t>
            </a:r>
            <a:r>
              <a:rPr kumimoji="1" lang="en-US" altLang="ja-JP" sz="1400" dirty="0"/>
              <a:t>ore hotter than before</a:t>
            </a:r>
            <a:endParaRPr kumimoji="1" lang="ja-JP" altLang="en-US" sz="1400" dirty="0"/>
          </a:p>
        </p:txBody>
      </p:sp>
      <p:sp>
        <p:nvSpPr>
          <p:cNvPr id="13" name="テキスト ボックス 12">
            <a:extLst>
              <a:ext uri="{FF2B5EF4-FFF2-40B4-BE49-F238E27FC236}">
                <a16:creationId xmlns:a16="http://schemas.microsoft.com/office/drawing/2014/main" id="{CD3BC33F-CD1F-44D4-AE83-D8D967949773}"/>
              </a:ext>
            </a:extLst>
          </p:cNvPr>
          <p:cNvSpPr txBox="1"/>
          <p:nvPr/>
        </p:nvSpPr>
        <p:spPr>
          <a:xfrm>
            <a:off x="3290327" y="3961212"/>
            <a:ext cx="2944346" cy="307777"/>
          </a:xfrm>
          <a:prstGeom prst="rect">
            <a:avLst/>
          </a:prstGeom>
          <a:noFill/>
        </p:spPr>
        <p:txBody>
          <a:bodyPr wrap="square" rtlCol="0">
            <a:spAutoFit/>
          </a:bodyPr>
          <a:lstStyle/>
          <a:p>
            <a:r>
              <a:rPr lang="en-US" altLang="ja-JP" sz="1400" dirty="0"/>
              <a:t>radiation of energy </a:t>
            </a:r>
            <a:r>
              <a:rPr kumimoji="1" lang="en-US" altLang="ja-JP" sz="1400" dirty="0"/>
              <a:t>(light and heat)</a:t>
            </a:r>
            <a:endParaRPr kumimoji="1" lang="ja-JP" altLang="en-US" sz="1400" dirty="0"/>
          </a:p>
        </p:txBody>
      </p:sp>
      <p:sp>
        <p:nvSpPr>
          <p:cNvPr id="14" name="テキスト ボックス 13">
            <a:extLst>
              <a:ext uri="{FF2B5EF4-FFF2-40B4-BE49-F238E27FC236}">
                <a16:creationId xmlns:a16="http://schemas.microsoft.com/office/drawing/2014/main" id="{4E6E66AC-5B65-4B65-86F3-ADCD289D5EB4}"/>
              </a:ext>
            </a:extLst>
          </p:cNvPr>
          <p:cNvSpPr txBox="1"/>
          <p:nvPr/>
        </p:nvSpPr>
        <p:spPr>
          <a:xfrm>
            <a:off x="5515744" y="3012689"/>
            <a:ext cx="1008112" cy="307777"/>
          </a:xfrm>
          <a:prstGeom prst="rect">
            <a:avLst/>
          </a:prstGeom>
          <a:noFill/>
        </p:spPr>
        <p:txBody>
          <a:bodyPr wrap="square" rtlCol="0">
            <a:spAutoFit/>
          </a:bodyPr>
          <a:lstStyle/>
          <a:p>
            <a:r>
              <a:rPr lang="en-US" altLang="ja-JP" sz="1400" dirty="0"/>
              <a:t>run away</a:t>
            </a:r>
            <a:endParaRPr kumimoji="1" lang="ja-JP" altLang="en-US" sz="1400" dirty="0"/>
          </a:p>
        </p:txBody>
      </p:sp>
      <p:sp>
        <p:nvSpPr>
          <p:cNvPr id="2" name="テキスト ボックス 1"/>
          <p:cNvSpPr txBox="1"/>
          <p:nvPr/>
        </p:nvSpPr>
        <p:spPr>
          <a:xfrm>
            <a:off x="2272307" y="5920824"/>
            <a:ext cx="6871693" cy="892552"/>
          </a:xfrm>
          <a:prstGeom prst="rect">
            <a:avLst/>
          </a:prstGeom>
          <a:noFill/>
        </p:spPr>
        <p:txBody>
          <a:bodyPr wrap="square" rtlCol="0">
            <a:spAutoFit/>
          </a:bodyPr>
          <a:lstStyle/>
          <a:p>
            <a:r>
              <a:rPr lang="ja-JP" altLang="en-US" sz="1400" dirty="0"/>
              <a:t>注：核融合がなければ天体は光らない、ということではありません。それ以外の方法で光る天体もあります。星は核融合を通して長期間安定に光っている、ということです。</a:t>
            </a:r>
            <a:endParaRPr lang="en-US" altLang="ja-JP" sz="1400" dirty="0"/>
          </a:p>
          <a:p>
            <a:r>
              <a:rPr lang="en-US" altLang="ja-JP" sz="1200" dirty="0"/>
              <a:t>Note: The nuclear fusion is not the only mechanism for objects to shine. There are shining objects with other mechanism. The stars shine steadily for a long time because of nuclear fusion.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b="9377"/>
          <a:stretch>
            <a:fillRect/>
          </a:stretch>
        </p:blipFill>
        <p:spPr bwMode="auto">
          <a:xfrm>
            <a:off x="838200" y="1931988"/>
            <a:ext cx="7315200"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3"/>
          <p:cNvSpPr txBox="1">
            <a:spLocks noChangeArrowheads="1"/>
          </p:cNvSpPr>
          <p:nvPr/>
        </p:nvSpPr>
        <p:spPr bwMode="auto">
          <a:xfrm>
            <a:off x="990600" y="273050"/>
            <a:ext cx="8117904"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3600" dirty="0">
                <a:solidFill>
                  <a:schemeClr val="accent2"/>
                </a:solidFill>
              </a:rPr>
              <a:t>核融合です、核分裂ではありません</a:t>
            </a:r>
            <a:endParaRPr lang="en-US" altLang="ja-JP" sz="3600" dirty="0">
              <a:solidFill>
                <a:schemeClr val="accent2"/>
              </a:solidFill>
            </a:endParaRPr>
          </a:p>
          <a:p>
            <a:pPr>
              <a:spcBef>
                <a:spcPts val="0"/>
              </a:spcBef>
            </a:pPr>
            <a:r>
              <a:rPr lang="en-US" altLang="ja-JP" sz="2000" dirty="0">
                <a:solidFill>
                  <a:schemeClr val="accent2"/>
                </a:solidFill>
              </a:rPr>
              <a:t>Nuclear fusion, not the nuclear fission we use for electricity generation</a:t>
            </a:r>
          </a:p>
        </p:txBody>
      </p:sp>
      <p:sp>
        <p:nvSpPr>
          <p:cNvPr id="16388" name="Text Box 4"/>
          <p:cNvSpPr txBox="1">
            <a:spLocks noChangeArrowheads="1"/>
          </p:cNvSpPr>
          <p:nvPr/>
        </p:nvSpPr>
        <p:spPr bwMode="auto">
          <a:xfrm>
            <a:off x="990600" y="1235114"/>
            <a:ext cx="6965776" cy="1015663"/>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dirty="0"/>
              <a:t>陽子（水素原子核） </a:t>
            </a:r>
            <a:r>
              <a:rPr lang="en-US" altLang="ja-JP" sz="1600" dirty="0"/>
              <a:t>proton (hydrogen atom nucleus)</a:t>
            </a:r>
            <a:r>
              <a:rPr lang="ja-JP" altLang="en-US" sz="1600" dirty="0"/>
              <a:t>：</a:t>
            </a:r>
          </a:p>
          <a:p>
            <a:r>
              <a:rPr lang="ja-JP" altLang="en-US" sz="1800" dirty="0"/>
              <a:t>正の電荷を持っているものどうし、</a:t>
            </a:r>
            <a:r>
              <a:rPr lang="en-US" altLang="ja-JP" sz="1200" dirty="0"/>
              <a:t>High temperature and high pressure are necessary</a:t>
            </a:r>
            <a:endParaRPr lang="ja-JP" altLang="en-US" sz="1200" dirty="0"/>
          </a:p>
          <a:p>
            <a:r>
              <a:rPr lang="ja-JP" altLang="en-US" sz="1800" dirty="0"/>
              <a:t>合体させるには高温高圧が必要  </a:t>
            </a:r>
            <a:r>
              <a:rPr lang="en-US" altLang="ja-JP" sz="1200" dirty="0"/>
              <a:t>for electrically positive particles to coalesce.</a:t>
            </a:r>
            <a:endParaRPr lang="ja-JP" altLang="en-US" sz="1200" dirty="0"/>
          </a:p>
        </p:txBody>
      </p:sp>
      <p:sp>
        <p:nvSpPr>
          <p:cNvPr id="16389" name="Text Box 5"/>
          <p:cNvSpPr txBox="1">
            <a:spLocks noChangeArrowheads="1"/>
          </p:cNvSpPr>
          <p:nvPr/>
        </p:nvSpPr>
        <p:spPr bwMode="auto">
          <a:xfrm>
            <a:off x="1447800" y="5410200"/>
            <a:ext cx="609600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ja-JP" altLang="en-US" dirty="0">
                <a:solidFill>
                  <a:srgbClr val="990033"/>
                </a:solidFill>
              </a:rPr>
              <a:t>（質量＋エネルギー）が保存</a:t>
            </a:r>
            <a:endParaRPr lang="en-US" altLang="ja-JP" dirty="0">
              <a:solidFill>
                <a:srgbClr val="990033"/>
              </a:solidFill>
            </a:endParaRPr>
          </a:p>
          <a:p>
            <a:pPr algn="ctr">
              <a:spcBef>
                <a:spcPts val="0"/>
              </a:spcBef>
            </a:pPr>
            <a:r>
              <a:rPr lang="en-US" altLang="ja-JP" dirty="0">
                <a:solidFill>
                  <a:srgbClr val="990033"/>
                </a:solidFill>
              </a:rPr>
              <a:t>Total of (mass + energy) conserves.</a:t>
            </a:r>
            <a:endParaRPr lang="ja-JP" altLang="en-US" dirty="0"/>
          </a:p>
        </p:txBody>
      </p:sp>
      <p:sp>
        <p:nvSpPr>
          <p:cNvPr id="2" name="テキスト ボックス 1"/>
          <p:cNvSpPr txBox="1"/>
          <p:nvPr/>
        </p:nvSpPr>
        <p:spPr>
          <a:xfrm>
            <a:off x="5076056" y="3633658"/>
            <a:ext cx="1342616" cy="307777"/>
          </a:xfrm>
          <a:prstGeom prst="rect">
            <a:avLst/>
          </a:prstGeom>
          <a:noFill/>
        </p:spPr>
        <p:txBody>
          <a:bodyPr wrap="square" rtlCol="0">
            <a:spAutoFit/>
          </a:bodyPr>
          <a:lstStyle/>
          <a:p>
            <a:r>
              <a:rPr kumimoji="1" lang="en-US" altLang="ja-JP" sz="1400" dirty="0"/>
              <a:t>Energy output</a:t>
            </a:r>
            <a:endParaRPr kumimoji="1" lang="ja-JP" altLang="en-US" sz="1400" dirty="0"/>
          </a:p>
        </p:txBody>
      </p:sp>
      <p:sp>
        <p:nvSpPr>
          <p:cNvPr id="3" name="テキスト ボックス 2"/>
          <p:cNvSpPr txBox="1"/>
          <p:nvPr/>
        </p:nvSpPr>
        <p:spPr>
          <a:xfrm>
            <a:off x="6660232" y="4507855"/>
            <a:ext cx="1224136" cy="307777"/>
          </a:xfrm>
          <a:prstGeom prst="rect">
            <a:avLst/>
          </a:prstGeom>
          <a:noFill/>
        </p:spPr>
        <p:txBody>
          <a:bodyPr wrap="square" rtlCol="0">
            <a:spAutoFit/>
          </a:bodyPr>
          <a:lstStyle/>
          <a:p>
            <a:r>
              <a:rPr lang="en-GB" altLang="ja-JP" sz="1400" dirty="0"/>
              <a:t>mass defect</a:t>
            </a:r>
            <a:endParaRPr kumimoji="1" lang="ja-JP" altLang="en-US" sz="1400" dirty="0"/>
          </a:p>
        </p:txBody>
      </p:sp>
      <p:sp>
        <p:nvSpPr>
          <p:cNvPr id="4" name="テキスト ボックス 3"/>
          <p:cNvSpPr txBox="1"/>
          <p:nvPr/>
        </p:nvSpPr>
        <p:spPr>
          <a:xfrm>
            <a:off x="3851920" y="4965055"/>
            <a:ext cx="2915456" cy="461665"/>
          </a:xfrm>
          <a:prstGeom prst="rect">
            <a:avLst/>
          </a:prstGeom>
          <a:noFill/>
        </p:spPr>
        <p:txBody>
          <a:bodyPr wrap="square" rtlCol="0">
            <a:spAutoFit/>
          </a:bodyPr>
          <a:lstStyle/>
          <a:p>
            <a:r>
              <a:rPr kumimoji="1" lang="en-US" altLang="ja-JP" sz="1200" dirty="0"/>
              <a:t>Output particle is slightly lighter than total mass of original particles</a:t>
            </a:r>
            <a:endParaRPr kumimoji="1" lang="ja-JP" altLang="en-US" sz="1200" dirty="0"/>
          </a:p>
        </p:txBody>
      </p:sp>
      <p:sp>
        <p:nvSpPr>
          <p:cNvPr id="5" name="テキスト ボックス 4"/>
          <p:cNvSpPr txBox="1"/>
          <p:nvPr/>
        </p:nvSpPr>
        <p:spPr>
          <a:xfrm>
            <a:off x="0" y="6241197"/>
            <a:ext cx="9144000" cy="523220"/>
          </a:xfrm>
          <a:prstGeom prst="rect">
            <a:avLst/>
          </a:prstGeom>
          <a:noFill/>
        </p:spPr>
        <p:txBody>
          <a:bodyPr wrap="square" rtlCol="0">
            <a:spAutoFit/>
          </a:bodyPr>
          <a:lstStyle/>
          <a:p>
            <a:r>
              <a:rPr kumimoji="1" lang="en-US" altLang="ja-JP" sz="1400" dirty="0"/>
              <a:t>Hydrogen nuclei are stable and helium nuclei are also stable. He is much stable than H in terms of energy level,</a:t>
            </a:r>
          </a:p>
          <a:p>
            <a:r>
              <a:rPr kumimoji="1" lang="en-US" altLang="ja-JP" sz="1400" dirty="0"/>
              <a:t>but sticking H atoms to make a He atom need much force to overcome the “wall” which makes the H atoms stable.</a:t>
            </a:r>
            <a:endParaRPr kumimoji="1" lang="ja-JP" alt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下矢印 22"/>
          <p:cNvSpPr/>
          <p:nvPr/>
        </p:nvSpPr>
        <p:spPr>
          <a:xfrm rot="20749350">
            <a:off x="7289335" y="2164143"/>
            <a:ext cx="1094431" cy="398463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79512" y="188640"/>
            <a:ext cx="8496944" cy="6617196"/>
          </a:xfrm>
          <a:prstGeom prst="rect">
            <a:avLst/>
          </a:prstGeom>
          <a:noFill/>
        </p:spPr>
        <p:txBody>
          <a:bodyPr wrap="square" rtlCol="0">
            <a:spAutoFit/>
          </a:bodyPr>
          <a:lstStyle/>
          <a:p>
            <a:r>
              <a:rPr lang="ja-JP" altLang="en-US" sz="2000" dirty="0"/>
              <a:t>星間ガス（星間雲）</a:t>
            </a:r>
            <a:r>
              <a:rPr lang="ja-JP" altLang="en-US" sz="1600" dirty="0"/>
              <a:t>　</a:t>
            </a:r>
            <a:r>
              <a:rPr lang="en-US" altLang="ja-JP" sz="1600" dirty="0"/>
              <a:t>interstellar clouds of gas and dust</a:t>
            </a:r>
          </a:p>
          <a:p>
            <a:r>
              <a:rPr lang="ja-JP" altLang="en-US" sz="2000" dirty="0"/>
              <a:t>特に濃いところ</a:t>
            </a:r>
            <a:r>
              <a:rPr lang="ja-JP" altLang="en-US" sz="1600" dirty="0"/>
              <a:t>　</a:t>
            </a:r>
            <a:r>
              <a:rPr lang="en-US" altLang="ja-JP" sz="1600" dirty="0"/>
              <a:t>especially dense region</a:t>
            </a:r>
          </a:p>
          <a:p>
            <a:r>
              <a:rPr lang="ja-JP" altLang="en-US" sz="2000" dirty="0"/>
              <a:t>　　分子雲</a:t>
            </a:r>
            <a:r>
              <a:rPr lang="ja-JP" altLang="en-US" sz="1600" dirty="0"/>
              <a:t>　</a:t>
            </a:r>
            <a:r>
              <a:rPr lang="en-US" altLang="ja-JP" sz="1600" dirty="0"/>
              <a:t>molecular clouds</a:t>
            </a:r>
            <a:r>
              <a:rPr lang="ja-JP" altLang="en-US" sz="1600" dirty="0"/>
              <a:t>　（特に、分子雲コア </a:t>
            </a:r>
            <a:r>
              <a:rPr lang="en-US" altLang="ja-JP" sz="1600" dirty="0"/>
              <a:t>esp. molecular gas core</a:t>
            </a:r>
            <a:r>
              <a:rPr lang="ja-JP" altLang="en-US" sz="1600" dirty="0"/>
              <a:t>）</a:t>
            </a:r>
            <a:endParaRPr lang="en-US" altLang="ja-JP" sz="1600" dirty="0"/>
          </a:p>
          <a:p>
            <a:endParaRPr kumimoji="1" lang="en-US" altLang="ja-JP" sz="2000" dirty="0"/>
          </a:p>
          <a:p>
            <a:r>
              <a:rPr kumimoji="1" lang="ja-JP" altLang="en-US" sz="2000" dirty="0"/>
              <a:t>集団として星形成</a:t>
            </a:r>
            <a:r>
              <a:rPr kumimoji="1" lang="ja-JP" altLang="en-US" sz="1600" dirty="0"/>
              <a:t>　</a:t>
            </a:r>
            <a:r>
              <a:rPr kumimoji="1" lang="en-US" altLang="ja-JP" sz="1600" dirty="0"/>
              <a:t>star formation as a group</a:t>
            </a:r>
          </a:p>
          <a:p>
            <a:r>
              <a:rPr lang="ja-JP" altLang="en-US" sz="2000" dirty="0"/>
              <a:t>　　質量の違う多くの星</a:t>
            </a:r>
            <a:r>
              <a:rPr lang="ja-JP" altLang="en-US" sz="1600" dirty="0"/>
              <a:t>　</a:t>
            </a:r>
            <a:r>
              <a:rPr lang="en-US" altLang="ja-JP" sz="1600" dirty="0"/>
              <a:t>many stars with different masses</a:t>
            </a:r>
          </a:p>
          <a:p>
            <a:endParaRPr kumimoji="1" lang="en-US" altLang="ja-JP" sz="2000" dirty="0"/>
          </a:p>
          <a:p>
            <a:r>
              <a:rPr kumimoji="1" lang="ja-JP" altLang="en-US" sz="2000" dirty="0"/>
              <a:t>基本は、ガスの塊→星の集団</a:t>
            </a:r>
            <a:endParaRPr kumimoji="1" lang="en-US" altLang="ja-JP" sz="2000" dirty="0"/>
          </a:p>
          <a:p>
            <a:r>
              <a:rPr lang="ja-JP" altLang="en-US" sz="1600" dirty="0"/>
              <a:t>　　</a:t>
            </a:r>
            <a:r>
              <a:rPr lang="en-US" altLang="ja-JP" sz="1600" dirty="0"/>
              <a:t>Basic trend is from clumps of clouds to a group of stars</a:t>
            </a:r>
          </a:p>
          <a:p>
            <a:endParaRPr kumimoji="1" lang="en-US" altLang="ja-JP" sz="2000" dirty="0"/>
          </a:p>
          <a:p>
            <a:r>
              <a:rPr kumimoji="1" lang="ja-JP" altLang="en-US" sz="2000" dirty="0"/>
              <a:t>できた星</a:t>
            </a:r>
            <a:r>
              <a:rPr lang="ja-JP" altLang="en-US" sz="2000" dirty="0"/>
              <a:t>からの放射による周囲のガスの蒸発、</a:t>
            </a:r>
            <a:endParaRPr lang="en-US" altLang="ja-JP" sz="2000" dirty="0"/>
          </a:p>
          <a:p>
            <a:r>
              <a:rPr lang="ja-JP" altLang="en-US" sz="2000" dirty="0"/>
              <a:t>星からの風、さらには超新星爆発による周囲のガスの吹き飛ばし</a:t>
            </a:r>
            <a:endParaRPr lang="en-US" altLang="ja-JP" sz="2000" dirty="0"/>
          </a:p>
          <a:p>
            <a:r>
              <a:rPr lang="ja-JP" altLang="en-US" sz="1600" dirty="0"/>
              <a:t>　　</a:t>
            </a:r>
            <a:r>
              <a:rPr lang="en-US" altLang="ja-JP" sz="1600" dirty="0"/>
              <a:t>Evaporation of surrounding gas by radiation of newly formed stars,</a:t>
            </a:r>
          </a:p>
          <a:p>
            <a:r>
              <a:rPr lang="ja-JP" altLang="en-US" sz="1600" dirty="0"/>
              <a:t>　　</a:t>
            </a:r>
            <a:r>
              <a:rPr lang="en-US" altLang="ja-JP" sz="1600" dirty="0"/>
              <a:t>the surrounding gas is being blown off by stellar winds and supernova explosions</a:t>
            </a:r>
          </a:p>
          <a:p>
            <a:endParaRPr lang="en-US" altLang="ja-JP" sz="2000" dirty="0"/>
          </a:p>
          <a:p>
            <a:r>
              <a:rPr lang="ja-JP" altLang="en-US" sz="2000" dirty="0"/>
              <a:t>母体のガス塊から、星団が姿を現す</a:t>
            </a:r>
            <a:endParaRPr lang="en-US" altLang="ja-JP" sz="2000" dirty="0"/>
          </a:p>
          <a:p>
            <a:r>
              <a:rPr lang="ja-JP" altLang="en-US" sz="1600" dirty="0"/>
              <a:t>　　</a:t>
            </a:r>
            <a:r>
              <a:rPr lang="en-US" altLang="ja-JP" sz="1600" dirty="0"/>
              <a:t>The star cluster appears from the clouds which gave birth to the stars.</a:t>
            </a:r>
          </a:p>
          <a:p>
            <a:endParaRPr lang="en-US" altLang="ja-JP" sz="2000" dirty="0"/>
          </a:p>
          <a:p>
            <a:r>
              <a:rPr lang="ja-JP" altLang="en-US" sz="2000" dirty="0"/>
              <a:t>星団のメンバーの星数が少ないと、星の間の重力の結びつきが十分でなく、</a:t>
            </a:r>
            <a:endParaRPr lang="en-US" altLang="ja-JP" sz="2000" dirty="0"/>
          </a:p>
          <a:p>
            <a:r>
              <a:rPr lang="ja-JP" altLang="en-US" sz="2000" dirty="0"/>
              <a:t>いずれ、星が各自散らばっていき、星団という系がなくなる。</a:t>
            </a:r>
            <a:endParaRPr lang="en-US" altLang="ja-JP" sz="2000" dirty="0"/>
          </a:p>
          <a:p>
            <a:r>
              <a:rPr lang="ja-JP" altLang="en-US" sz="1600" dirty="0"/>
              <a:t>　　</a:t>
            </a:r>
            <a:r>
              <a:rPr lang="en-US" altLang="ja-JP" sz="1600" dirty="0"/>
              <a:t>If the number of stars in the cluster is not enough, the mutual gravitational pull is not so</a:t>
            </a:r>
          </a:p>
          <a:p>
            <a:r>
              <a:rPr lang="en-US" altLang="ja-JP" sz="1600" dirty="0"/>
              <a:t>    strong that stars will be separated with each other, breaking the system of star cluster.</a:t>
            </a:r>
          </a:p>
        </p:txBody>
      </p:sp>
      <p:sp>
        <p:nvSpPr>
          <p:cNvPr id="3" name="雲 2"/>
          <p:cNvSpPr/>
          <p:nvPr/>
        </p:nvSpPr>
        <p:spPr>
          <a:xfrm>
            <a:off x="6228184" y="1268760"/>
            <a:ext cx="2232248" cy="1296144"/>
          </a:xfrm>
          <a:prstGeom prst="cloud">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雲 3"/>
          <p:cNvSpPr/>
          <p:nvPr/>
        </p:nvSpPr>
        <p:spPr>
          <a:xfrm>
            <a:off x="6532376" y="1632570"/>
            <a:ext cx="864096" cy="568524"/>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雲 4"/>
          <p:cNvSpPr/>
          <p:nvPr/>
        </p:nvSpPr>
        <p:spPr>
          <a:xfrm>
            <a:off x="7740352" y="1844824"/>
            <a:ext cx="394556" cy="212254"/>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星 5 5"/>
          <p:cNvSpPr/>
          <p:nvPr/>
        </p:nvSpPr>
        <p:spPr>
          <a:xfrm>
            <a:off x="7415596" y="3320988"/>
            <a:ext cx="522616" cy="459674"/>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星 5 6"/>
          <p:cNvSpPr/>
          <p:nvPr/>
        </p:nvSpPr>
        <p:spPr>
          <a:xfrm>
            <a:off x="7925996" y="3586584"/>
            <a:ext cx="205172" cy="21084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星 5 7"/>
          <p:cNvSpPr/>
          <p:nvPr/>
        </p:nvSpPr>
        <p:spPr>
          <a:xfrm>
            <a:off x="7905148" y="3797424"/>
            <a:ext cx="432048" cy="36004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星 5 8"/>
          <p:cNvSpPr/>
          <p:nvPr/>
        </p:nvSpPr>
        <p:spPr>
          <a:xfrm>
            <a:off x="8597372" y="5661248"/>
            <a:ext cx="311572" cy="2655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星 5 9"/>
          <p:cNvSpPr/>
          <p:nvPr/>
        </p:nvSpPr>
        <p:spPr>
          <a:xfrm>
            <a:off x="8082700" y="3465004"/>
            <a:ext cx="254496" cy="216024"/>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星 5 10"/>
          <p:cNvSpPr/>
          <p:nvPr/>
        </p:nvSpPr>
        <p:spPr>
          <a:xfrm>
            <a:off x="8423014" y="3706918"/>
            <a:ext cx="432048" cy="36004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星 5 11"/>
          <p:cNvSpPr/>
          <p:nvPr/>
        </p:nvSpPr>
        <p:spPr>
          <a:xfrm>
            <a:off x="8490972" y="3320988"/>
            <a:ext cx="328576" cy="29641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星 5 12"/>
          <p:cNvSpPr/>
          <p:nvPr/>
        </p:nvSpPr>
        <p:spPr>
          <a:xfrm>
            <a:off x="8165324" y="2960948"/>
            <a:ext cx="432048" cy="36004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星 5 13"/>
          <p:cNvSpPr/>
          <p:nvPr/>
        </p:nvSpPr>
        <p:spPr>
          <a:xfrm>
            <a:off x="7250852" y="4936979"/>
            <a:ext cx="432048" cy="36004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星 5 14"/>
          <p:cNvSpPr/>
          <p:nvPr/>
        </p:nvSpPr>
        <p:spPr>
          <a:xfrm>
            <a:off x="7912458" y="3235412"/>
            <a:ext cx="311572" cy="2655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星 5 15"/>
          <p:cNvSpPr/>
          <p:nvPr/>
        </p:nvSpPr>
        <p:spPr>
          <a:xfrm>
            <a:off x="8258298" y="3601002"/>
            <a:ext cx="311572" cy="2655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星 5 16"/>
          <p:cNvSpPr/>
          <p:nvPr/>
        </p:nvSpPr>
        <p:spPr>
          <a:xfrm>
            <a:off x="8215712" y="3215067"/>
            <a:ext cx="432048" cy="36004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星 5 17"/>
          <p:cNvSpPr/>
          <p:nvPr/>
        </p:nvSpPr>
        <p:spPr>
          <a:xfrm>
            <a:off x="7695192" y="2882156"/>
            <a:ext cx="432048" cy="36004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星 5 18"/>
          <p:cNvSpPr/>
          <p:nvPr/>
        </p:nvSpPr>
        <p:spPr>
          <a:xfrm>
            <a:off x="8622268" y="2855027"/>
            <a:ext cx="432048" cy="36004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星 5 19"/>
          <p:cNvSpPr/>
          <p:nvPr/>
        </p:nvSpPr>
        <p:spPr>
          <a:xfrm>
            <a:off x="6808638" y="5797618"/>
            <a:ext cx="311572" cy="26559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28928354"/>
      </p:ext>
    </p:extLst>
  </p:cSld>
  <p:clrMapOvr>
    <a:masterClrMapping/>
  </p:clrMapOvr>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2798</Words>
  <Application>Microsoft Office PowerPoint</Application>
  <PresentationFormat>画面に合わせる (4:3)</PresentationFormat>
  <Paragraphs>405</Paragraphs>
  <Slides>32</Slides>
  <Notes>21</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32</vt:i4>
      </vt:variant>
    </vt:vector>
  </HeadingPairs>
  <TitlesOfParts>
    <vt:vector size="35" baseType="lpstr">
      <vt:lpstr>Arial</vt:lpstr>
      <vt:lpstr>Wingdings</vt:lpstr>
      <vt:lpstr>新しいプレゼンテーション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宇宙の階層構造</vt:lpstr>
      <vt:lpstr>PowerPoint プレゼンテーション</vt:lpstr>
      <vt:lpstr>PowerPoint プレゼンテーション</vt:lpstr>
      <vt:lpstr>PowerPoint プレゼンテーション</vt:lpstr>
    </vt:vector>
  </TitlesOfParts>
  <Company>Tomita Akihiko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Tomita Akihiko</dc:creator>
  <cp:lastModifiedBy>Tomita Akihiko</cp:lastModifiedBy>
  <cp:revision>72</cp:revision>
  <cp:lastPrinted>2018-05-07T05:34:11Z</cp:lastPrinted>
  <dcterms:created xsi:type="dcterms:W3CDTF">2007-11-11T07:17:26Z</dcterms:created>
  <dcterms:modified xsi:type="dcterms:W3CDTF">2019-03-11T15:12:08Z</dcterms:modified>
</cp:coreProperties>
</file>