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8" r:id="rId2"/>
    <p:sldId id="442" r:id="rId3"/>
    <p:sldId id="471" r:id="rId4"/>
    <p:sldId id="277" r:id="rId5"/>
    <p:sldId id="280" r:id="rId6"/>
    <p:sldId id="470" r:id="rId7"/>
    <p:sldId id="282" r:id="rId8"/>
    <p:sldId id="313" r:id="rId9"/>
    <p:sldId id="286" r:id="rId10"/>
    <p:sldId id="287" r:id="rId11"/>
    <p:sldId id="472" r:id="rId12"/>
    <p:sldId id="424" r:id="rId13"/>
    <p:sldId id="473" r:id="rId14"/>
    <p:sldId id="468" r:id="rId15"/>
    <p:sldId id="469" r:id="rId16"/>
    <p:sldId id="290" r:id="rId17"/>
    <p:sldId id="293" r:id="rId18"/>
    <p:sldId id="425" r:id="rId19"/>
    <p:sldId id="294" r:id="rId20"/>
    <p:sldId id="430" r:id="rId21"/>
    <p:sldId id="431" r:id="rId22"/>
    <p:sldId id="434" r:id="rId23"/>
    <p:sldId id="454" r:id="rId24"/>
    <p:sldId id="474" r:id="rId25"/>
    <p:sldId id="295" r:id="rId26"/>
    <p:sldId id="466" r:id="rId27"/>
    <p:sldId id="467" r:id="rId28"/>
    <p:sldId id="296" r:id="rId29"/>
    <p:sldId id="297" r:id="rId30"/>
    <p:sldId id="475" r:id="rId31"/>
    <p:sldId id="298" r:id="rId32"/>
    <p:sldId id="428" r:id="rId33"/>
    <p:sldId id="443" r:id="rId34"/>
    <p:sldId id="444" r:id="rId35"/>
    <p:sldId id="465" r:id="rId36"/>
    <p:sldId id="301" r:id="rId37"/>
    <p:sldId id="429" r:id="rId38"/>
    <p:sldId id="303" r:id="rId39"/>
    <p:sldId id="304" r:id="rId40"/>
    <p:sldId id="305" r:id="rId41"/>
    <p:sldId id="306" r:id="rId42"/>
    <p:sldId id="307" r:id="rId43"/>
    <p:sldId id="308" r:id="rId44"/>
    <p:sldId id="476" r:id="rId45"/>
    <p:sldId id="310" r:id="rId46"/>
    <p:sldId id="462" r:id="rId47"/>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84"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84"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84"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84" charset="-128"/>
        <a:cs typeface="+mn-cs"/>
      </a:defRPr>
    </a:lvl5pPr>
    <a:lvl6pPr marL="2286000" algn="l" defTabSz="914400" rtl="0" eaLnBrk="1" latinLnBrk="0" hangingPunct="1">
      <a:defRPr kumimoji="1" sz="2400" kern="1200">
        <a:solidFill>
          <a:schemeClr val="tx1"/>
        </a:solidFill>
        <a:latin typeface="Arial" charset="0"/>
        <a:ea typeface="ＭＳ Ｐゴシック" pitchFamily="84" charset="-128"/>
        <a:cs typeface="+mn-cs"/>
      </a:defRPr>
    </a:lvl6pPr>
    <a:lvl7pPr marL="2743200" algn="l" defTabSz="914400" rtl="0" eaLnBrk="1" latinLnBrk="0" hangingPunct="1">
      <a:defRPr kumimoji="1" sz="2400" kern="1200">
        <a:solidFill>
          <a:schemeClr val="tx1"/>
        </a:solidFill>
        <a:latin typeface="Arial" charset="0"/>
        <a:ea typeface="ＭＳ Ｐゴシック" pitchFamily="84" charset="-128"/>
        <a:cs typeface="+mn-cs"/>
      </a:defRPr>
    </a:lvl7pPr>
    <a:lvl8pPr marL="3200400" algn="l" defTabSz="914400" rtl="0" eaLnBrk="1" latinLnBrk="0" hangingPunct="1">
      <a:defRPr kumimoji="1" sz="2400" kern="1200">
        <a:solidFill>
          <a:schemeClr val="tx1"/>
        </a:solidFill>
        <a:latin typeface="Arial" charset="0"/>
        <a:ea typeface="ＭＳ Ｐゴシック" pitchFamily="84" charset="-128"/>
        <a:cs typeface="+mn-cs"/>
      </a:defRPr>
    </a:lvl8pPr>
    <a:lvl9pPr marL="3657600" algn="l" defTabSz="914400" rtl="0" eaLnBrk="1" latinLnBrk="0" hangingPunct="1">
      <a:defRPr kumimoji="1"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B88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80" d="100"/>
          <a:sy n="80" d="100"/>
        </p:scale>
        <p:origin x="11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vl1pPr>
          </a:lstStyle>
          <a:p>
            <a:pPr>
              <a:defRPr/>
            </a:pPr>
            <a:endParaRPr lang="en-US" altLang="ja-JP" dirty="0"/>
          </a:p>
        </p:txBody>
      </p:sp>
      <p:sp>
        <p:nvSpPr>
          <p:cNvPr id="1741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ltLang="ja-JP" dirty="0"/>
          </a:p>
        </p:txBody>
      </p:sp>
      <p:sp>
        <p:nvSpPr>
          <p:cNvPr id="1741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vl1pPr>
          </a:lstStyle>
          <a:p>
            <a:pPr>
              <a:defRPr/>
            </a:pPr>
            <a:endParaRPr lang="en-US" altLang="ja-JP" dirty="0"/>
          </a:p>
        </p:txBody>
      </p:sp>
      <p:sp>
        <p:nvSpPr>
          <p:cNvPr id="1741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vl1pPr>
          </a:lstStyle>
          <a:p>
            <a:pPr>
              <a:defRPr/>
            </a:pPr>
            <a:fld id="{6AA5FEE7-5F65-4C88-943C-5AE05FC4AF77}" type="slidenum">
              <a:rPr lang="en-US" altLang="ja-JP"/>
              <a:pPr>
                <a:defRPr/>
              </a:pPr>
              <a:t>‹#›</a:t>
            </a:fld>
            <a:endParaRPr lang="en-US" altLang="ja-JP" dirty="0"/>
          </a:p>
        </p:txBody>
      </p:sp>
    </p:spTree>
    <p:extLst>
      <p:ext uri="{BB962C8B-B14F-4D97-AF65-F5344CB8AC3E}">
        <p14:creationId xmlns:p14="http://schemas.microsoft.com/office/powerpoint/2010/main" val="2882149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vl1pPr>
          </a:lstStyle>
          <a:p>
            <a:pPr>
              <a:defRPr/>
            </a:pPr>
            <a:endParaRPr lang="en-US" altLang="ja-JP" dirty="0"/>
          </a:p>
        </p:txBody>
      </p:sp>
      <p:sp>
        <p:nvSpPr>
          <p:cNvPr id="39939"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ltLang="ja-JP" dirty="0"/>
          </a:p>
        </p:txBody>
      </p:sp>
      <p:sp>
        <p:nvSpPr>
          <p:cNvPr id="9728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994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vl1pPr>
          </a:lstStyle>
          <a:p>
            <a:pPr>
              <a:defRPr/>
            </a:pPr>
            <a:endParaRPr lang="en-US" altLang="ja-JP" dirty="0"/>
          </a:p>
        </p:txBody>
      </p:sp>
      <p:sp>
        <p:nvSpPr>
          <p:cNvPr id="3994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vl1pPr>
          </a:lstStyle>
          <a:p>
            <a:pPr>
              <a:defRPr/>
            </a:pPr>
            <a:fld id="{65A42175-20F7-455B-AA47-6303A36C3CCD}" type="slidenum">
              <a:rPr lang="en-US" altLang="ja-JP"/>
              <a:pPr>
                <a:defRPr/>
              </a:pPr>
              <a:t>‹#›</a:t>
            </a:fld>
            <a:endParaRPr lang="en-US" altLang="ja-JP" dirty="0"/>
          </a:p>
        </p:txBody>
      </p:sp>
    </p:spTree>
    <p:extLst>
      <p:ext uri="{BB962C8B-B14F-4D97-AF65-F5344CB8AC3E}">
        <p14:creationId xmlns:p14="http://schemas.microsoft.com/office/powerpoint/2010/main" val="4271739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A4C4C0CD-B9D0-4B0E-8F5D-0C169B48A42B}" type="slidenum">
              <a:rPr lang="en-US" altLang="ja-JP" sz="1300" smtClean="0"/>
              <a:pPr eaLnBrk="1" hangingPunct="1">
                <a:spcBef>
                  <a:spcPct val="0"/>
                </a:spcBef>
              </a:pPr>
              <a:t>1</a:t>
            </a:fld>
            <a:endParaRPr lang="en-US" altLang="ja-JP" sz="1300"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39358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1C2FB312-6281-4F5B-8C63-4AECD3649B3A}" type="slidenum">
              <a:rPr lang="en-US" altLang="ja-JP" sz="1300" smtClean="0"/>
              <a:pPr eaLnBrk="1" hangingPunct="1">
                <a:spcBef>
                  <a:spcPct val="0"/>
                </a:spcBef>
              </a:pPr>
              <a:t>15</a:t>
            </a:fld>
            <a:endParaRPr lang="en-US" altLang="ja-JP" sz="1300"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178193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D942F208-A52C-473E-9F0B-77D340E940F7}" type="slidenum">
              <a:rPr lang="en-US" altLang="ja-JP" sz="1300" smtClean="0"/>
              <a:pPr eaLnBrk="1" hangingPunct="1">
                <a:spcBef>
                  <a:spcPct val="0"/>
                </a:spcBef>
              </a:pPr>
              <a:t>16</a:t>
            </a:fld>
            <a:endParaRPr lang="en-US" altLang="ja-JP" sz="1300"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479512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CAC868C5-45B2-4650-AACA-41472632D05B}" type="slidenum">
              <a:rPr lang="en-US" altLang="ja-JP" sz="1300" smtClean="0"/>
              <a:pPr eaLnBrk="1" hangingPunct="1">
                <a:spcBef>
                  <a:spcPct val="0"/>
                </a:spcBef>
              </a:pPr>
              <a:t>17</a:t>
            </a:fld>
            <a:endParaRPr lang="en-US" altLang="ja-JP" sz="13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85930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339ABDA4-5C26-4CD7-A8C9-BE9C0F6A3FF2}" type="slidenum">
              <a:rPr lang="en-US" altLang="ja-JP" sz="1300" smtClean="0"/>
              <a:pPr eaLnBrk="1" hangingPunct="1">
                <a:spcBef>
                  <a:spcPct val="0"/>
                </a:spcBef>
              </a:pPr>
              <a:t>18</a:t>
            </a:fld>
            <a:endParaRPr lang="en-US" altLang="ja-JP" sz="1300"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95377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F4A8D8B3-35CF-4FF1-B544-3B26083B9418}" type="slidenum">
              <a:rPr lang="en-US" altLang="ja-JP" sz="1300" smtClean="0"/>
              <a:pPr eaLnBrk="1" hangingPunct="1">
                <a:spcBef>
                  <a:spcPct val="0"/>
                </a:spcBef>
              </a:pPr>
              <a:t>19</a:t>
            </a:fld>
            <a:endParaRPr lang="en-US" altLang="ja-JP" sz="1300"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1967719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49243AE4-5D4F-489F-A97D-360E6CB7A73E}" type="slidenum">
              <a:rPr lang="en-US" altLang="ja-JP" sz="1300" smtClean="0"/>
              <a:pPr eaLnBrk="1" hangingPunct="1">
                <a:spcBef>
                  <a:spcPct val="0"/>
                </a:spcBef>
              </a:pPr>
              <a:t>20</a:t>
            </a:fld>
            <a:endParaRPr lang="en-US" altLang="ja-JP" sz="130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946140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8F38EA9F-20AE-4206-B8FB-C1E53F34B77A}" type="slidenum">
              <a:rPr lang="en-US" altLang="ja-JP" sz="1300" smtClean="0"/>
              <a:pPr eaLnBrk="1" hangingPunct="1">
                <a:spcBef>
                  <a:spcPct val="0"/>
                </a:spcBef>
              </a:pPr>
              <a:t>21</a:t>
            </a:fld>
            <a:endParaRPr lang="en-US" altLang="ja-JP" sz="1300"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74901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287F14CF-72C3-48D9-B33C-76E50F4F9340}" type="slidenum">
              <a:rPr lang="en-US" altLang="ja-JP" sz="1300" smtClean="0"/>
              <a:pPr eaLnBrk="1" hangingPunct="1">
                <a:spcBef>
                  <a:spcPct val="0"/>
                </a:spcBef>
              </a:pPr>
              <a:t>22</a:t>
            </a:fld>
            <a:endParaRPr lang="en-US" altLang="ja-JP" sz="1300"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1724600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B80C6BEB-52FD-4816-9A0B-5368CE663438}" type="slidenum">
              <a:rPr lang="en-US" altLang="ja-JP" sz="1300" smtClean="0"/>
              <a:pPr eaLnBrk="1" hangingPunct="1">
                <a:spcBef>
                  <a:spcPct val="0"/>
                </a:spcBef>
              </a:pPr>
              <a:t>25</a:t>
            </a:fld>
            <a:endParaRPr lang="en-US" altLang="ja-JP" sz="13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787093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B8C472BC-8398-4A2E-AA30-79E387B9BBB4}" type="slidenum">
              <a:rPr lang="en-US" altLang="ja-JP" sz="1300" smtClean="0"/>
              <a:pPr eaLnBrk="1" hangingPunct="1">
                <a:spcBef>
                  <a:spcPct val="0"/>
                </a:spcBef>
              </a:pPr>
              <a:t>26</a:t>
            </a:fld>
            <a:endParaRPr lang="en-US" altLang="ja-JP" sz="1300"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95381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EFF8D2D1-A694-41CF-87F3-B6908142F21E}" type="slidenum">
              <a:rPr lang="en-US" altLang="ja-JP" sz="1300" smtClean="0"/>
              <a:pPr eaLnBrk="1" hangingPunct="1">
                <a:spcBef>
                  <a:spcPct val="0"/>
                </a:spcBef>
              </a:pPr>
              <a:t>4</a:t>
            </a:fld>
            <a:endParaRPr lang="en-US" altLang="ja-JP" sz="1300"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196304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0A8F5BF4-DB33-4756-AFCF-3347306D9BC5}" type="slidenum">
              <a:rPr lang="en-US" altLang="ja-JP" sz="1300" smtClean="0"/>
              <a:pPr eaLnBrk="1" hangingPunct="1">
                <a:spcBef>
                  <a:spcPct val="0"/>
                </a:spcBef>
              </a:pPr>
              <a:t>27</a:t>
            </a:fld>
            <a:endParaRPr lang="en-US" altLang="ja-JP" sz="1300"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1475214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3542201A-DFC2-4278-A373-C07467DA466C}" type="slidenum">
              <a:rPr lang="en-US" altLang="ja-JP" sz="1300" smtClean="0"/>
              <a:pPr eaLnBrk="1" hangingPunct="1">
                <a:spcBef>
                  <a:spcPct val="0"/>
                </a:spcBef>
              </a:pPr>
              <a:t>28</a:t>
            </a:fld>
            <a:endParaRPr lang="en-US" altLang="ja-JP" sz="13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26413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7142D19B-B1A6-4216-BD1B-D35F527268EA}" type="slidenum">
              <a:rPr lang="en-US" altLang="ja-JP" sz="1300" smtClean="0"/>
              <a:pPr eaLnBrk="1" hangingPunct="1">
                <a:spcBef>
                  <a:spcPct val="0"/>
                </a:spcBef>
              </a:pPr>
              <a:t>29</a:t>
            </a:fld>
            <a:endParaRPr lang="en-US" altLang="ja-JP" sz="13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72961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373DF777-8495-4FC6-9D90-64156F4D7EFD}" type="slidenum">
              <a:rPr lang="en-US" altLang="ja-JP" sz="1300" smtClean="0"/>
              <a:pPr eaLnBrk="1" hangingPunct="1">
                <a:spcBef>
                  <a:spcPct val="0"/>
                </a:spcBef>
              </a:pPr>
              <a:t>31</a:t>
            </a:fld>
            <a:endParaRPr lang="en-US" altLang="ja-JP" sz="1300"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661478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85064850-B854-4A36-8B04-44E6D5770DF7}" type="slidenum">
              <a:rPr lang="en-US" altLang="ja-JP" sz="1300" smtClean="0"/>
              <a:pPr eaLnBrk="1" hangingPunct="1">
                <a:spcBef>
                  <a:spcPct val="0"/>
                </a:spcBef>
              </a:pPr>
              <a:t>32</a:t>
            </a:fld>
            <a:endParaRPr lang="en-US" altLang="ja-JP" sz="1300"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84773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E34E7ADE-7969-482D-AA6A-97CDF93D6F47}" type="slidenum">
              <a:rPr lang="en-US" altLang="ja-JP" sz="1300" smtClean="0"/>
              <a:pPr eaLnBrk="1" hangingPunct="1">
                <a:spcBef>
                  <a:spcPct val="0"/>
                </a:spcBef>
              </a:pPr>
              <a:t>33</a:t>
            </a:fld>
            <a:endParaRPr lang="en-US" altLang="ja-JP" sz="1300"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943584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DFF66CFD-5A76-4BB4-B045-FFB73EC2B750}" type="slidenum">
              <a:rPr lang="en-US" altLang="ja-JP" sz="1300" smtClean="0"/>
              <a:pPr eaLnBrk="1" hangingPunct="1">
                <a:spcBef>
                  <a:spcPct val="0"/>
                </a:spcBef>
              </a:pPr>
              <a:t>34</a:t>
            </a:fld>
            <a:endParaRPr lang="en-US" altLang="ja-JP" sz="1300"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1612168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E903F81B-2877-4176-BB14-26C41C24AAF7}" type="slidenum">
              <a:rPr lang="en-US" altLang="ja-JP" sz="1300" smtClean="0"/>
              <a:pPr eaLnBrk="1" hangingPunct="1">
                <a:spcBef>
                  <a:spcPct val="0"/>
                </a:spcBef>
              </a:pPr>
              <a:t>35</a:t>
            </a:fld>
            <a:endParaRPr lang="en-US" altLang="ja-JP" sz="1300"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358690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7EF632BF-609A-495D-80F4-6220F8819CBD}" type="slidenum">
              <a:rPr lang="en-US" altLang="ja-JP" sz="1300" smtClean="0"/>
              <a:pPr eaLnBrk="1" hangingPunct="1">
                <a:spcBef>
                  <a:spcPct val="0"/>
                </a:spcBef>
              </a:pPr>
              <a:t>36</a:t>
            </a:fld>
            <a:endParaRPr lang="en-US" altLang="ja-JP" sz="1300"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261760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D1B4F655-F9B8-41AD-A700-2C853CD93943}" type="slidenum">
              <a:rPr lang="en-US" altLang="ja-JP" sz="1300" smtClean="0"/>
              <a:pPr eaLnBrk="1" hangingPunct="1">
                <a:spcBef>
                  <a:spcPct val="0"/>
                </a:spcBef>
              </a:pPr>
              <a:t>37</a:t>
            </a:fld>
            <a:endParaRPr lang="en-US" altLang="ja-JP" sz="1300"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412508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B16275E1-2255-4BE2-B440-7077C3B9A280}" type="slidenum">
              <a:rPr lang="en-US" altLang="ja-JP" sz="1300" smtClean="0"/>
              <a:pPr eaLnBrk="1" hangingPunct="1">
                <a:spcBef>
                  <a:spcPct val="0"/>
                </a:spcBef>
              </a:pPr>
              <a:t>5</a:t>
            </a:fld>
            <a:endParaRPr lang="en-US" altLang="ja-JP" sz="13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607807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EA55C0BA-ED4C-4292-ACE6-E0989F81EF62}" type="slidenum">
              <a:rPr lang="en-US" altLang="ja-JP" sz="1300" smtClean="0"/>
              <a:pPr eaLnBrk="1" hangingPunct="1">
                <a:spcBef>
                  <a:spcPct val="0"/>
                </a:spcBef>
              </a:pPr>
              <a:t>38</a:t>
            </a:fld>
            <a:endParaRPr lang="en-US" altLang="ja-JP" sz="1300"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162798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17EADA3F-667D-40E7-876F-CA6C11590D0A}" type="slidenum">
              <a:rPr lang="en-US" altLang="ja-JP" sz="1300" smtClean="0"/>
              <a:pPr eaLnBrk="1" hangingPunct="1">
                <a:spcBef>
                  <a:spcPct val="0"/>
                </a:spcBef>
              </a:pPr>
              <a:t>39</a:t>
            </a:fld>
            <a:endParaRPr lang="en-US" altLang="ja-JP" sz="1300"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4294915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E2FE9F87-C595-4C5E-81A0-DFD3B2C8C361}" type="slidenum">
              <a:rPr lang="en-US" altLang="ja-JP" sz="1300" smtClean="0"/>
              <a:pPr eaLnBrk="1" hangingPunct="1">
                <a:spcBef>
                  <a:spcPct val="0"/>
                </a:spcBef>
              </a:pPr>
              <a:t>40</a:t>
            </a:fld>
            <a:endParaRPr lang="en-US" altLang="ja-JP" sz="13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109593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F2B5ECFF-C10C-4D43-838A-CAF1BEA62A8A}" type="slidenum">
              <a:rPr lang="en-US" altLang="ja-JP" sz="1300" smtClean="0"/>
              <a:pPr eaLnBrk="1" hangingPunct="1">
                <a:spcBef>
                  <a:spcPct val="0"/>
                </a:spcBef>
              </a:pPr>
              <a:t>41</a:t>
            </a:fld>
            <a:endParaRPr lang="en-US" altLang="ja-JP" sz="1300"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668610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47CDAA96-2F9E-413B-8FED-11F0E1CF7E40}" type="slidenum">
              <a:rPr lang="en-US" altLang="ja-JP" sz="1300" smtClean="0"/>
              <a:pPr eaLnBrk="1" hangingPunct="1">
                <a:spcBef>
                  <a:spcPct val="0"/>
                </a:spcBef>
              </a:pPr>
              <a:t>42</a:t>
            </a:fld>
            <a:endParaRPr lang="en-US" altLang="ja-JP" sz="1300"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1733605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90ACCBE8-F758-4BF4-8A2B-8015738571F2}" type="slidenum">
              <a:rPr lang="en-US" altLang="ja-JP" sz="1300" smtClean="0"/>
              <a:pPr eaLnBrk="1" hangingPunct="1">
                <a:spcBef>
                  <a:spcPct val="0"/>
                </a:spcBef>
              </a:pPr>
              <a:t>43</a:t>
            </a:fld>
            <a:endParaRPr lang="en-US" altLang="ja-JP" sz="1300"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293914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201F40BC-1ADA-46C8-B827-142F5C20645C}" type="slidenum">
              <a:rPr lang="en-US" altLang="ja-JP" sz="1300" smtClean="0"/>
              <a:pPr eaLnBrk="1" hangingPunct="1">
                <a:spcBef>
                  <a:spcPct val="0"/>
                </a:spcBef>
              </a:pPr>
              <a:t>45</a:t>
            </a:fld>
            <a:endParaRPr lang="en-US" altLang="ja-JP" sz="1300"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1941000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126EF943-580C-4040-86D9-2EA1486E35F4}" type="slidenum">
              <a:rPr lang="en-US" altLang="ja-JP" sz="1300" smtClean="0"/>
              <a:pPr eaLnBrk="1" hangingPunct="1">
                <a:spcBef>
                  <a:spcPct val="0"/>
                </a:spcBef>
              </a:pPr>
              <a:t>46</a:t>
            </a:fld>
            <a:endParaRPr lang="en-US" altLang="ja-JP" sz="1300"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68582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177EA59A-C70C-4356-B1DD-DC694C3E1890}" type="slidenum">
              <a:rPr lang="en-US" altLang="ja-JP" sz="1300" smtClean="0"/>
              <a:pPr eaLnBrk="1" hangingPunct="1">
                <a:spcBef>
                  <a:spcPct val="0"/>
                </a:spcBef>
              </a:pPr>
              <a:t>7</a:t>
            </a:fld>
            <a:endParaRPr lang="en-US" altLang="ja-JP" sz="1300" dirty="0"/>
          </a:p>
        </p:txBody>
      </p:sp>
      <p:sp>
        <p:nvSpPr>
          <p:cNvPr id="104451" name="Rectangle 1026"/>
          <p:cNvSpPr>
            <a:spLocks noGrp="1" noRot="1" noChangeAspect="1" noChangeArrowheads="1" noTextEdit="1"/>
          </p:cNvSpPr>
          <p:nvPr>
            <p:ph type="sldImg"/>
          </p:nvPr>
        </p:nvSpPr>
        <p:spPr>
          <a:ln/>
        </p:spPr>
      </p:sp>
      <p:sp>
        <p:nvSpPr>
          <p:cNvPr id="1044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155585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F26C8864-4DB3-4D1D-97CC-B86A839B03BF}" type="slidenum">
              <a:rPr lang="en-US" altLang="ja-JP" sz="1300" smtClean="0"/>
              <a:pPr eaLnBrk="1" hangingPunct="1">
                <a:spcBef>
                  <a:spcPct val="0"/>
                </a:spcBef>
              </a:pPr>
              <a:t>8</a:t>
            </a:fld>
            <a:endParaRPr lang="en-US" altLang="ja-JP" sz="1300" dirty="0"/>
          </a:p>
        </p:txBody>
      </p:sp>
      <p:sp>
        <p:nvSpPr>
          <p:cNvPr id="105475" name="Rectangle 1026"/>
          <p:cNvSpPr>
            <a:spLocks noGrp="1" noRot="1" noChangeAspect="1" noChangeArrowheads="1" noTextEdit="1"/>
          </p:cNvSpPr>
          <p:nvPr>
            <p:ph type="sldImg"/>
          </p:nvPr>
        </p:nvSpPr>
        <p:spPr>
          <a:solidFill>
            <a:srgbClr val="FFFFFF"/>
          </a:solidFill>
          <a:ln/>
        </p:spPr>
      </p:sp>
      <p:sp>
        <p:nvSpPr>
          <p:cNvPr id="10547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25551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6981741F-483E-4E01-AB70-0F8AB6EF70D4}" type="slidenum">
              <a:rPr lang="en-US" altLang="ja-JP" sz="1300" smtClean="0"/>
              <a:pPr eaLnBrk="1" hangingPunct="1">
                <a:spcBef>
                  <a:spcPct val="0"/>
                </a:spcBef>
              </a:pPr>
              <a:t>9</a:t>
            </a:fld>
            <a:endParaRPr lang="en-US" altLang="ja-JP" sz="1300" dirty="0"/>
          </a:p>
        </p:txBody>
      </p:sp>
      <p:sp>
        <p:nvSpPr>
          <p:cNvPr id="106499" name="Rectangle 1026"/>
          <p:cNvSpPr>
            <a:spLocks noGrp="1" noRot="1" noChangeAspect="1" noChangeArrowheads="1" noTextEdit="1"/>
          </p:cNvSpPr>
          <p:nvPr>
            <p:ph type="sldImg"/>
          </p:nvPr>
        </p:nvSpPr>
        <p:spPr>
          <a:ln/>
        </p:spPr>
      </p:sp>
      <p:sp>
        <p:nvSpPr>
          <p:cNvPr id="1065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03320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FC6F920F-6C76-4020-9FA4-417154129D24}" type="slidenum">
              <a:rPr lang="en-US" altLang="ja-JP" sz="1300" smtClean="0"/>
              <a:pPr eaLnBrk="1" hangingPunct="1">
                <a:spcBef>
                  <a:spcPct val="0"/>
                </a:spcBef>
              </a:pPr>
              <a:t>10</a:t>
            </a:fld>
            <a:endParaRPr lang="en-US" altLang="ja-JP" sz="1300" dirty="0"/>
          </a:p>
        </p:txBody>
      </p:sp>
      <p:sp>
        <p:nvSpPr>
          <p:cNvPr id="107523" name="Rectangle 1026"/>
          <p:cNvSpPr>
            <a:spLocks noGrp="1" noRot="1" noChangeAspect="1" noChangeArrowheads="1" noTextEdit="1"/>
          </p:cNvSpPr>
          <p:nvPr>
            <p:ph type="sldImg"/>
          </p:nvPr>
        </p:nvSpPr>
        <p:spPr>
          <a:ln/>
        </p:spPr>
      </p:sp>
      <p:sp>
        <p:nvSpPr>
          <p:cNvPr id="1075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55892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444E5844-2C3F-4699-9B5E-7DBE57A765C9}" type="slidenum">
              <a:rPr lang="en-US" altLang="ja-JP" sz="1300" smtClean="0"/>
              <a:pPr eaLnBrk="1" hangingPunct="1">
                <a:spcBef>
                  <a:spcPct val="0"/>
                </a:spcBef>
              </a:pPr>
              <a:t>12</a:t>
            </a:fld>
            <a:endParaRPr lang="en-US" altLang="ja-JP" sz="1300"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80668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2ADB5FBE-2BEF-42FD-9DDE-B787B291962A}" type="slidenum">
              <a:rPr lang="en-US" altLang="ja-JP" sz="1300" smtClean="0"/>
              <a:pPr eaLnBrk="1" hangingPunct="1">
                <a:spcBef>
                  <a:spcPct val="0"/>
                </a:spcBef>
              </a:pPr>
              <a:t>14</a:t>
            </a:fld>
            <a:endParaRPr lang="en-US" altLang="ja-JP" sz="1300"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300176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8EA13CAD-8BA8-4569-AE8F-CB175347426A}" type="slidenum">
              <a:rPr lang="en-US" altLang="ja-JP"/>
              <a:pPr>
                <a:defRPr/>
              </a:pPr>
              <a:t>‹#›</a:t>
            </a:fld>
            <a:endParaRPr lang="en-US" altLang="ja-JP" dirty="0"/>
          </a:p>
        </p:txBody>
      </p:sp>
    </p:spTree>
    <p:extLst>
      <p:ext uri="{BB962C8B-B14F-4D97-AF65-F5344CB8AC3E}">
        <p14:creationId xmlns:p14="http://schemas.microsoft.com/office/powerpoint/2010/main" val="123997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16CC147-4B61-4D8B-9B75-045E747B0FF0}" type="slidenum">
              <a:rPr lang="en-US" altLang="ja-JP"/>
              <a:pPr>
                <a:defRPr/>
              </a:pPr>
              <a:t>‹#›</a:t>
            </a:fld>
            <a:endParaRPr lang="en-US" altLang="ja-JP" dirty="0"/>
          </a:p>
        </p:txBody>
      </p:sp>
    </p:spTree>
    <p:extLst>
      <p:ext uri="{BB962C8B-B14F-4D97-AF65-F5344CB8AC3E}">
        <p14:creationId xmlns:p14="http://schemas.microsoft.com/office/powerpoint/2010/main" val="383099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73BDF31C-C3B1-47E7-A6D2-2D093B317118}" type="slidenum">
              <a:rPr lang="en-US" altLang="ja-JP"/>
              <a:pPr>
                <a:defRPr/>
              </a:pPr>
              <a:t>‹#›</a:t>
            </a:fld>
            <a:endParaRPr lang="en-US" altLang="ja-JP" dirty="0"/>
          </a:p>
        </p:txBody>
      </p:sp>
    </p:spTree>
    <p:extLst>
      <p:ext uri="{BB962C8B-B14F-4D97-AF65-F5344CB8AC3E}">
        <p14:creationId xmlns:p14="http://schemas.microsoft.com/office/powerpoint/2010/main" val="29287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DA4E327-5E01-4B11-84D8-604CFE3D98FF}" type="slidenum">
              <a:rPr lang="en-US" altLang="ja-JP"/>
              <a:pPr>
                <a:defRPr/>
              </a:pPr>
              <a:t>‹#›</a:t>
            </a:fld>
            <a:endParaRPr lang="en-US" altLang="ja-JP" dirty="0"/>
          </a:p>
        </p:txBody>
      </p:sp>
    </p:spTree>
    <p:extLst>
      <p:ext uri="{BB962C8B-B14F-4D97-AF65-F5344CB8AC3E}">
        <p14:creationId xmlns:p14="http://schemas.microsoft.com/office/powerpoint/2010/main" val="126152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8819EF05-E892-4024-B272-314E33081C7E}" type="slidenum">
              <a:rPr lang="en-US" altLang="ja-JP"/>
              <a:pPr>
                <a:defRPr/>
              </a:pPr>
              <a:t>‹#›</a:t>
            </a:fld>
            <a:endParaRPr lang="en-US" altLang="ja-JP" dirty="0"/>
          </a:p>
        </p:txBody>
      </p:sp>
    </p:spTree>
    <p:extLst>
      <p:ext uri="{BB962C8B-B14F-4D97-AF65-F5344CB8AC3E}">
        <p14:creationId xmlns:p14="http://schemas.microsoft.com/office/powerpoint/2010/main" val="421413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FC3488B-8FA2-44B2-863B-1C86E7B85894}" type="slidenum">
              <a:rPr lang="en-US" altLang="ja-JP"/>
              <a:pPr>
                <a:defRPr/>
              </a:pPr>
              <a:t>‹#›</a:t>
            </a:fld>
            <a:endParaRPr lang="en-US" altLang="ja-JP" dirty="0"/>
          </a:p>
        </p:txBody>
      </p:sp>
    </p:spTree>
    <p:extLst>
      <p:ext uri="{BB962C8B-B14F-4D97-AF65-F5344CB8AC3E}">
        <p14:creationId xmlns:p14="http://schemas.microsoft.com/office/powerpoint/2010/main" val="419896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E46F6B54-1F6B-4D49-A1D1-DE10F9651F26}" type="slidenum">
              <a:rPr lang="en-US" altLang="ja-JP"/>
              <a:pPr>
                <a:defRPr/>
              </a:pPr>
              <a:t>‹#›</a:t>
            </a:fld>
            <a:endParaRPr lang="en-US" altLang="ja-JP" dirty="0"/>
          </a:p>
        </p:txBody>
      </p:sp>
    </p:spTree>
    <p:extLst>
      <p:ext uri="{BB962C8B-B14F-4D97-AF65-F5344CB8AC3E}">
        <p14:creationId xmlns:p14="http://schemas.microsoft.com/office/powerpoint/2010/main" val="127309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538343F-4D4D-42EA-A070-CF3C3E863D5A}" type="slidenum">
              <a:rPr lang="en-US" altLang="ja-JP"/>
              <a:pPr>
                <a:defRPr/>
              </a:pPr>
              <a:t>‹#›</a:t>
            </a:fld>
            <a:endParaRPr lang="en-US" altLang="ja-JP" dirty="0"/>
          </a:p>
        </p:txBody>
      </p:sp>
    </p:spTree>
    <p:extLst>
      <p:ext uri="{BB962C8B-B14F-4D97-AF65-F5344CB8AC3E}">
        <p14:creationId xmlns:p14="http://schemas.microsoft.com/office/powerpoint/2010/main" val="400968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B54F59AA-1D51-44AA-96F7-CEE839B3EAF2}" type="slidenum">
              <a:rPr lang="en-US" altLang="ja-JP"/>
              <a:pPr>
                <a:defRPr/>
              </a:pPr>
              <a:t>‹#›</a:t>
            </a:fld>
            <a:endParaRPr lang="en-US" altLang="ja-JP" dirty="0"/>
          </a:p>
        </p:txBody>
      </p:sp>
    </p:spTree>
    <p:extLst>
      <p:ext uri="{BB962C8B-B14F-4D97-AF65-F5344CB8AC3E}">
        <p14:creationId xmlns:p14="http://schemas.microsoft.com/office/powerpoint/2010/main" val="76758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C87B644-E39B-46D5-81B1-4663F932FF38}" type="slidenum">
              <a:rPr lang="en-US" altLang="ja-JP"/>
              <a:pPr>
                <a:defRPr/>
              </a:pPr>
              <a:t>‹#›</a:t>
            </a:fld>
            <a:endParaRPr lang="en-US" altLang="ja-JP" dirty="0"/>
          </a:p>
        </p:txBody>
      </p:sp>
    </p:spTree>
    <p:extLst>
      <p:ext uri="{BB962C8B-B14F-4D97-AF65-F5344CB8AC3E}">
        <p14:creationId xmlns:p14="http://schemas.microsoft.com/office/powerpoint/2010/main" val="48969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7D018457-4084-40C6-8551-9A4CFFC28373}" type="slidenum">
              <a:rPr lang="en-US" altLang="ja-JP"/>
              <a:pPr>
                <a:defRPr/>
              </a:pPr>
              <a:t>‹#›</a:t>
            </a:fld>
            <a:endParaRPr lang="en-US" altLang="ja-JP" dirty="0"/>
          </a:p>
        </p:txBody>
      </p:sp>
    </p:spTree>
    <p:extLst>
      <p:ext uri="{BB962C8B-B14F-4D97-AF65-F5344CB8AC3E}">
        <p14:creationId xmlns:p14="http://schemas.microsoft.com/office/powerpoint/2010/main" val="87544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C39770D-4C4C-4D44-ABD6-003C9D8DA880}"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84"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84"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84"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84" charset="-128"/>
        </a:defRPr>
      </a:lvl5pPr>
      <a:lvl6pPr marL="457200" algn="ctr" rtl="0" fontAlgn="base">
        <a:spcBef>
          <a:spcPct val="0"/>
        </a:spcBef>
        <a:spcAft>
          <a:spcPct val="0"/>
        </a:spcAft>
        <a:defRPr kumimoji="1" sz="4400">
          <a:solidFill>
            <a:schemeClr val="tx2"/>
          </a:solidFill>
          <a:latin typeface="Arial" charset="0"/>
          <a:ea typeface="ＭＳ Ｐゴシック" pitchFamily="84" charset="-128"/>
        </a:defRPr>
      </a:lvl6pPr>
      <a:lvl7pPr marL="914400" algn="ctr" rtl="0" fontAlgn="base">
        <a:spcBef>
          <a:spcPct val="0"/>
        </a:spcBef>
        <a:spcAft>
          <a:spcPct val="0"/>
        </a:spcAft>
        <a:defRPr kumimoji="1" sz="4400">
          <a:solidFill>
            <a:schemeClr val="tx2"/>
          </a:solidFill>
          <a:latin typeface="Arial" charset="0"/>
          <a:ea typeface="ＭＳ Ｐゴシック" pitchFamily="84" charset="-128"/>
        </a:defRPr>
      </a:lvl7pPr>
      <a:lvl8pPr marL="1371600" algn="ctr" rtl="0" fontAlgn="base">
        <a:spcBef>
          <a:spcPct val="0"/>
        </a:spcBef>
        <a:spcAft>
          <a:spcPct val="0"/>
        </a:spcAft>
        <a:defRPr kumimoji="1" sz="4400">
          <a:solidFill>
            <a:schemeClr val="tx2"/>
          </a:solidFill>
          <a:latin typeface="Arial" charset="0"/>
          <a:ea typeface="ＭＳ Ｐゴシック" pitchFamily="84" charset="-128"/>
        </a:defRPr>
      </a:lvl8pPr>
      <a:lvl9pPr marL="1828800" algn="ctr" rtl="0" fontAlgn="base">
        <a:spcBef>
          <a:spcPct val="0"/>
        </a:spcBef>
        <a:spcAft>
          <a:spcPct val="0"/>
        </a:spcAft>
        <a:defRPr kumimoji="1"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914489" y="1295400"/>
            <a:ext cx="52277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marL="914400" indent="-914400" algn="ctr" eaLnBrk="1" hangingPunct="1">
              <a:spcBef>
                <a:spcPct val="0"/>
              </a:spcBef>
              <a:buFontTx/>
              <a:buAutoNum type="arabicDbPeriod"/>
            </a:pPr>
            <a:r>
              <a:rPr lang="ja-JP" altLang="en-US" sz="4800" dirty="0"/>
              <a:t>さあ、はじめよう</a:t>
            </a:r>
            <a:endParaRPr lang="en-US" altLang="ja-JP" sz="4800" dirty="0"/>
          </a:p>
          <a:p>
            <a:pPr algn="ctr" eaLnBrk="1" hangingPunct="1">
              <a:spcBef>
                <a:spcPct val="0"/>
              </a:spcBef>
              <a:buNone/>
            </a:pPr>
            <a:r>
              <a:rPr lang="en-US" altLang="ja-JP" sz="4800" dirty="0"/>
              <a:t>Let’s Get Started</a:t>
            </a:r>
            <a:endParaRPr lang="ja-JP" altLang="en-US" sz="4800" dirty="0"/>
          </a:p>
        </p:txBody>
      </p:sp>
      <p:sp>
        <p:nvSpPr>
          <p:cNvPr id="2" name="テキスト ボックス 1">
            <a:extLst>
              <a:ext uri="{FF2B5EF4-FFF2-40B4-BE49-F238E27FC236}">
                <a16:creationId xmlns:a16="http://schemas.microsoft.com/office/drawing/2014/main" id="{E4405E43-6B6D-48E2-B6A1-89DD78F490A9}"/>
              </a:ext>
            </a:extLst>
          </p:cNvPr>
          <p:cNvSpPr txBox="1"/>
          <p:nvPr/>
        </p:nvSpPr>
        <p:spPr>
          <a:xfrm>
            <a:off x="1864566" y="6165304"/>
            <a:ext cx="5328592" cy="276999"/>
          </a:xfrm>
          <a:prstGeom prst="rect">
            <a:avLst/>
          </a:prstGeom>
          <a:noFill/>
        </p:spPr>
        <p:txBody>
          <a:bodyPr wrap="square" rtlCol="0">
            <a:spAutoFit/>
          </a:bodyPr>
          <a:lstStyle/>
          <a:p>
            <a:pPr algn="ctr"/>
            <a:r>
              <a:rPr kumimoji="1" lang="en-US" altLang="ja-JP" sz="1200" dirty="0"/>
              <a:t>English translation by Tomita Akihiko and Lieza Crisostomo, 11 March 2019</a:t>
            </a:r>
            <a:endParaRPr kumimoji="1" lang="ja-JP"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9552" y="313948"/>
            <a:ext cx="812740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星（太陽のようにみずから輝く恒星）のように、高温で不透明の物体から出る熱放射は、</a:t>
            </a:r>
            <a:endParaRPr lang="en-US" altLang="ja-JP" sz="2400" dirty="0"/>
          </a:p>
          <a:p>
            <a:pPr eaLnBrk="1" hangingPunct="1">
              <a:spcBef>
                <a:spcPts val="0"/>
              </a:spcBef>
              <a:buFontTx/>
              <a:buNone/>
            </a:pPr>
            <a:r>
              <a:rPr lang="en-US" altLang="ja-JP" sz="2400" dirty="0"/>
              <a:t>Thermal radiation from hot and opaque objects like stars (self-shining body like the Sun) is:</a:t>
            </a:r>
            <a:endParaRPr lang="ja-JP" altLang="en-US" sz="2400" dirty="0"/>
          </a:p>
          <a:p>
            <a:pPr eaLnBrk="1" hangingPunct="1">
              <a:spcBef>
                <a:spcPct val="50000"/>
              </a:spcBef>
              <a:buFontTx/>
              <a:buNone/>
            </a:pPr>
            <a:r>
              <a:rPr lang="ja-JP" altLang="en-US" dirty="0">
                <a:solidFill>
                  <a:srgbClr val="FF0000"/>
                </a:solidFill>
              </a:rPr>
              <a:t>低温の方が赤い色  </a:t>
            </a:r>
            <a:r>
              <a:rPr lang="en-US" altLang="ja-JP" dirty="0">
                <a:solidFill>
                  <a:srgbClr val="FF0000"/>
                </a:solidFill>
              </a:rPr>
              <a:t>The cooler, the redder</a:t>
            </a:r>
            <a:endParaRPr lang="ja-JP" altLang="en-US" dirty="0">
              <a:solidFill>
                <a:srgbClr val="FF0000"/>
              </a:solidFill>
            </a:endParaRPr>
          </a:p>
          <a:p>
            <a:pPr eaLnBrk="1" hangingPunct="1">
              <a:spcBef>
                <a:spcPct val="50000"/>
              </a:spcBef>
              <a:buFontTx/>
              <a:buNone/>
            </a:pPr>
            <a:r>
              <a:rPr lang="ja-JP" altLang="en-US" dirty="0">
                <a:solidFill>
                  <a:schemeClr val="accent2"/>
                </a:solidFill>
              </a:rPr>
              <a:t>高温の方が青い色</a:t>
            </a:r>
            <a:r>
              <a:rPr lang="en-US" altLang="ja-JP" dirty="0">
                <a:solidFill>
                  <a:schemeClr val="accent2"/>
                </a:solidFill>
              </a:rPr>
              <a:t>  The hotter, the bluer</a:t>
            </a:r>
            <a:endParaRPr lang="ja-JP" altLang="en-US" dirty="0"/>
          </a:p>
          <a:p>
            <a:pPr eaLnBrk="1" hangingPunct="1">
              <a:spcBef>
                <a:spcPct val="50000"/>
              </a:spcBef>
              <a:buFontTx/>
              <a:buNone/>
            </a:pPr>
            <a:r>
              <a:rPr lang="ja-JP" altLang="en-US" sz="2400" dirty="0"/>
              <a:t>となって見えます。どんな温度でも、熱放射は全ての色（特定の波長の光）を含んでいます。温度が高くなると、どの色（波長）でも光が強くなると同時に、より青い色（より短い波長）の光が強く増すので、全体として青っぽい色へと遷移していきます。</a:t>
            </a:r>
            <a:endParaRPr lang="en-US" altLang="ja-JP" sz="2400" dirty="0"/>
          </a:p>
          <a:p>
            <a:pPr eaLnBrk="1" hangingPunct="1">
              <a:spcBef>
                <a:spcPts val="0"/>
              </a:spcBef>
              <a:buFontTx/>
              <a:buNone/>
            </a:pPr>
            <a:r>
              <a:rPr lang="en-US" altLang="ja-JP" sz="2400" dirty="0"/>
              <a:t>All objects at any temperature radiate energy at all wavelengths. When the temperature of the object gets higher, it emits more radiation and preferably at shorter wavelength, leading to bright and blue color.</a:t>
            </a:r>
            <a:endParaRPr lang="ja-JP"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380203"/>
            <a:ext cx="8640960" cy="5262979"/>
          </a:xfrm>
          <a:prstGeom prst="rect">
            <a:avLst/>
          </a:prstGeom>
          <a:noFill/>
        </p:spPr>
        <p:txBody>
          <a:bodyPr wrap="square" rtlCol="0">
            <a:spAutoFit/>
          </a:bodyPr>
          <a:lstStyle/>
          <a:p>
            <a:r>
              <a:rPr kumimoji="1" lang="en-US" altLang="ja-JP" dirty="0"/>
              <a:t>In the daily life,</a:t>
            </a:r>
          </a:p>
          <a:p>
            <a:r>
              <a:rPr lang="en-US" altLang="ja-JP" dirty="0"/>
              <a:t>  cool colors:  blue (reminds us of water and ice)</a:t>
            </a:r>
          </a:p>
          <a:p>
            <a:r>
              <a:rPr lang="en-US" altLang="ja-JP" dirty="0"/>
              <a:t>  warm colors:  red and orange (reminds us of flames)</a:t>
            </a:r>
          </a:p>
          <a:p>
            <a:endParaRPr lang="en-US" altLang="ja-JP" dirty="0"/>
          </a:p>
          <a:p>
            <a:r>
              <a:rPr lang="en-US" altLang="ja-JP" dirty="0"/>
              <a:t>In the world of stars,</a:t>
            </a:r>
          </a:p>
          <a:p>
            <a:r>
              <a:rPr lang="en-US" altLang="ja-JP" dirty="0"/>
              <a:t>  cool stars: red and orange (reddish)</a:t>
            </a:r>
          </a:p>
          <a:p>
            <a:r>
              <a:rPr lang="en-US" altLang="ja-JP" dirty="0"/>
              <a:t>  hot stars: blue (bluish, blue-white)</a:t>
            </a:r>
          </a:p>
          <a:p>
            <a:endParaRPr lang="en-US" altLang="ja-JP" dirty="0"/>
          </a:p>
          <a:p>
            <a:r>
              <a:rPr lang="en-US" altLang="ja-JP" dirty="0"/>
              <a:t>Note that stars are very hot compared to hot objects you experience daily. </a:t>
            </a:r>
          </a:p>
          <a:p>
            <a:r>
              <a:rPr lang="en-US" altLang="ja-JP" dirty="0"/>
              <a:t>The star's color is not so richly colored but white with a hint of reddish and bluish color. We can't recognize the colors of faint stars. We can enjoy more colors using a telescope since more light collected by it.</a:t>
            </a:r>
          </a:p>
        </p:txBody>
      </p:sp>
      <p:sp>
        <p:nvSpPr>
          <p:cNvPr id="3" name="星 32 2"/>
          <p:cNvSpPr/>
          <p:nvPr/>
        </p:nvSpPr>
        <p:spPr>
          <a:xfrm>
            <a:off x="3851920" y="1532331"/>
            <a:ext cx="3312368" cy="720080"/>
          </a:xfrm>
          <a:prstGeom prst="star32">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dirty="0"/>
              <a:t>Opposite!</a:t>
            </a:r>
            <a:endParaRPr kumimoji="1" lang="ja-JP" altLang="en-US" dirty="0"/>
          </a:p>
        </p:txBody>
      </p:sp>
      <p:sp>
        <p:nvSpPr>
          <p:cNvPr id="4" name="円形吹き出し 3"/>
          <p:cNvSpPr/>
          <p:nvPr/>
        </p:nvSpPr>
        <p:spPr>
          <a:xfrm>
            <a:off x="7164288" y="275457"/>
            <a:ext cx="1800200" cy="792088"/>
          </a:xfrm>
          <a:prstGeom prst="wedgeEllipseCallout">
            <a:avLst>
              <a:gd name="adj1" fmla="val -26355"/>
              <a:gd name="adj2" fmla="val 1189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Really?</a:t>
            </a:r>
            <a:endParaRPr kumimoji="1" lang="ja-JP" altLang="en-US" dirty="0"/>
          </a:p>
        </p:txBody>
      </p:sp>
      <p:sp>
        <p:nvSpPr>
          <p:cNvPr id="5" name="テキスト ボックス 4"/>
          <p:cNvSpPr txBox="1"/>
          <p:nvPr/>
        </p:nvSpPr>
        <p:spPr>
          <a:xfrm>
            <a:off x="2339752" y="44624"/>
            <a:ext cx="4464496" cy="461665"/>
          </a:xfrm>
          <a:prstGeom prst="rect">
            <a:avLst/>
          </a:prstGeom>
          <a:noFill/>
        </p:spPr>
        <p:txBody>
          <a:bodyPr wrap="square" rtlCol="0">
            <a:spAutoFit/>
          </a:bodyPr>
          <a:lstStyle/>
          <a:p>
            <a:r>
              <a:rPr lang="ja-JP" altLang="en-US" dirty="0"/>
              <a:t>日常生活での「寒色」「暖色」と逆</a:t>
            </a:r>
            <a:endParaRPr kumimoji="1" lang="ja-JP" altLang="en-US" dirty="0"/>
          </a:p>
        </p:txBody>
      </p:sp>
      <p:sp>
        <p:nvSpPr>
          <p:cNvPr id="6" name="テキスト ボックス 5"/>
          <p:cNvSpPr txBox="1"/>
          <p:nvPr/>
        </p:nvSpPr>
        <p:spPr>
          <a:xfrm>
            <a:off x="0" y="5661248"/>
            <a:ext cx="9144000" cy="1015663"/>
          </a:xfrm>
          <a:prstGeom prst="rect">
            <a:avLst/>
          </a:prstGeom>
          <a:noFill/>
        </p:spPr>
        <p:txBody>
          <a:bodyPr wrap="square" rtlCol="0">
            <a:spAutoFit/>
          </a:bodyPr>
          <a:lstStyle/>
          <a:p>
            <a:r>
              <a:rPr lang="ja-JP" altLang="en-US" sz="2000" dirty="0"/>
              <a:t>星の色は、実はよくわからない。白っぽいところにちょっと色合いがある、という程度。</a:t>
            </a:r>
            <a:endParaRPr lang="en-US" altLang="ja-JP" sz="2000" dirty="0"/>
          </a:p>
          <a:p>
            <a:r>
              <a:rPr lang="ja-JP" altLang="en-US" sz="2000" dirty="0"/>
              <a:t>もともと極彩色ではない。また、光量が少ないと私たちは色をよく感じ取れない。</a:t>
            </a:r>
            <a:endParaRPr lang="en-US" altLang="ja-JP" sz="2000" dirty="0"/>
          </a:p>
          <a:p>
            <a:r>
              <a:rPr lang="ja-JP" altLang="en-US" sz="2000" dirty="0"/>
              <a:t>望遠鏡などで光をよく集めると、色が見えてくる。</a:t>
            </a:r>
            <a:endParaRPr kumimoji="1" lang="ja-JP" altLang="en-US" sz="2000" dirty="0"/>
          </a:p>
        </p:txBody>
      </p:sp>
    </p:spTree>
    <p:extLst>
      <p:ext uri="{BB962C8B-B14F-4D97-AF65-F5344CB8AC3E}">
        <p14:creationId xmlns:p14="http://schemas.microsoft.com/office/powerpoint/2010/main" val="93426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26"/>
          <p:cNvSpPr txBox="1">
            <a:spLocks noChangeArrowheads="1"/>
          </p:cNvSpPr>
          <p:nvPr/>
        </p:nvSpPr>
        <p:spPr bwMode="auto">
          <a:xfrm>
            <a:off x="596904" y="188640"/>
            <a:ext cx="7696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クイズ </a:t>
            </a:r>
            <a:r>
              <a:rPr lang="en-US" altLang="ja-JP" sz="2400" dirty="0"/>
              <a:t>Quiz</a:t>
            </a:r>
            <a:endParaRPr lang="ja-JP" altLang="en-US" sz="2400" dirty="0"/>
          </a:p>
          <a:p>
            <a:pPr eaLnBrk="1" hangingPunct="1">
              <a:spcBef>
                <a:spcPct val="50000"/>
              </a:spcBef>
              <a:buFontTx/>
              <a:buNone/>
            </a:pPr>
            <a:r>
              <a:rPr lang="ja-JP" altLang="en-US" sz="2400" dirty="0"/>
              <a:t>星の色は、何が決めていたのでしょうか？</a:t>
            </a:r>
            <a:endParaRPr lang="en-US" altLang="ja-JP" sz="2400" dirty="0"/>
          </a:p>
          <a:p>
            <a:pPr eaLnBrk="1" hangingPunct="1">
              <a:spcBef>
                <a:spcPts val="0"/>
              </a:spcBef>
              <a:buFontTx/>
              <a:buNone/>
            </a:pPr>
            <a:r>
              <a:rPr lang="en-US" altLang="ja-JP" sz="2400" dirty="0"/>
              <a:t>What determines the color of stars?</a:t>
            </a:r>
            <a:endParaRPr lang="ja-JP" altLang="en-US" sz="2400" dirty="0"/>
          </a:p>
        </p:txBody>
      </p:sp>
      <p:sp>
        <p:nvSpPr>
          <p:cNvPr id="416771" name="Rectangle 1027"/>
          <p:cNvSpPr>
            <a:spLocks noChangeArrowheads="1"/>
          </p:cNvSpPr>
          <p:nvPr/>
        </p:nvSpPr>
        <p:spPr bwMode="auto">
          <a:xfrm>
            <a:off x="420863" y="1700808"/>
            <a:ext cx="8302273"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星の表面の温度</a:t>
            </a:r>
            <a:endParaRPr lang="en-US" altLang="ja-JP" sz="3600" dirty="0"/>
          </a:p>
          <a:p>
            <a:pPr eaLnBrk="1" hangingPunct="1">
              <a:spcBef>
                <a:spcPts val="0"/>
              </a:spcBef>
              <a:buFontTx/>
              <a:buNone/>
            </a:pPr>
            <a:r>
              <a:rPr lang="en-US" altLang="ja-JP" sz="2400" dirty="0"/>
              <a:t>Surface temperature of the star</a:t>
            </a:r>
          </a:p>
          <a:p>
            <a:pPr marL="342900" indent="-342900" eaLnBrk="1" hangingPunct="1">
              <a:spcBef>
                <a:spcPts val="0"/>
              </a:spcBef>
              <a:buFont typeface="Wingdings" panose="05000000000000000000" pitchFamily="2" charset="2"/>
              <a:buChar char="l"/>
            </a:pPr>
            <a:r>
              <a:rPr lang="en-US" altLang="ja-JP" sz="2000" dirty="0"/>
              <a:t>Not at the core of the star where nuclear fusion takes place</a:t>
            </a:r>
          </a:p>
          <a:p>
            <a:pPr marL="342900" indent="-342900" eaLnBrk="1" hangingPunct="1">
              <a:spcBef>
                <a:spcPts val="0"/>
              </a:spcBef>
              <a:buFont typeface="Wingdings" panose="05000000000000000000" pitchFamily="2" charset="2"/>
              <a:buChar char="l"/>
            </a:pPr>
            <a:r>
              <a:rPr lang="en-US" altLang="ja-JP" sz="2000" dirty="0"/>
              <a:t>Note that the nuclear fusion does not take place at the surface.</a:t>
            </a:r>
            <a:endParaRPr lang="ja-JP" altLang="en-US" sz="2000" dirty="0"/>
          </a:p>
          <a:p>
            <a:pPr eaLnBrk="1" hangingPunct="1">
              <a:spcBef>
                <a:spcPct val="50000"/>
              </a:spcBef>
              <a:buFontTx/>
              <a:buNone/>
            </a:pPr>
            <a:r>
              <a:rPr lang="ja-JP" altLang="en-US" sz="3600" dirty="0"/>
              <a:t>低温（</a:t>
            </a:r>
            <a:r>
              <a:rPr lang="en-US" altLang="ja-JP" sz="3600" dirty="0"/>
              <a:t>3000K</a:t>
            </a:r>
            <a:r>
              <a:rPr lang="ja-JP" altLang="en-US" sz="3600" dirty="0"/>
              <a:t>）だと赤 </a:t>
            </a:r>
            <a:endParaRPr lang="en-US" altLang="ja-JP" sz="3600" dirty="0"/>
          </a:p>
          <a:p>
            <a:pPr eaLnBrk="1" hangingPunct="1">
              <a:spcBef>
                <a:spcPts val="0"/>
              </a:spcBef>
              <a:buFontTx/>
              <a:buNone/>
            </a:pPr>
            <a:r>
              <a:rPr lang="en-US" altLang="ja-JP" sz="1800" dirty="0"/>
              <a:t>Reddish for cooler surface temperature (down to 3000 K)</a:t>
            </a:r>
            <a:endParaRPr lang="ja-JP" altLang="en-US" sz="1800" dirty="0"/>
          </a:p>
          <a:p>
            <a:pPr eaLnBrk="1" hangingPunct="1">
              <a:spcBef>
                <a:spcPct val="50000"/>
              </a:spcBef>
              <a:buFontTx/>
              <a:buNone/>
            </a:pPr>
            <a:r>
              <a:rPr lang="ja-JP" altLang="en-US" sz="3600" dirty="0"/>
              <a:t>高温（数万度）だと青白</a:t>
            </a:r>
            <a:endParaRPr lang="en-US" altLang="ja-JP" sz="3600" dirty="0"/>
          </a:p>
          <a:p>
            <a:pPr eaLnBrk="1" hangingPunct="1">
              <a:spcBef>
                <a:spcPts val="0"/>
              </a:spcBef>
              <a:buFontTx/>
              <a:buNone/>
            </a:pPr>
            <a:r>
              <a:rPr lang="en-US" altLang="ja-JP" sz="1800" dirty="0"/>
              <a:t>Bluish for hotter surface temperature (up to 30000 K)</a:t>
            </a:r>
          </a:p>
          <a:p>
            <a:pPr eaLnBrk="1" hangingPunct="1">
              <a:spcBef>
                <a:spcPct val="50000"/>
              </a:spcBef>
              <a:buFontTx/>
              <a:buNone/>
            </a:pPr>
            <a:r>
              <a:rPr lang="ja-JP" altLang="en-US" sz="3600" dirty="0"/>
              <a:t>太陽は約</a:t>
            </a:r>
            <a:r>
              <a:rPr lang="en-US" altLang="ja-JP" sz="3600" dirty="0"/>
              <a:t>6000K </a:t>
            </a:r>
            <a:r>
              <a:rPr lang="en-US" altLang="ja-JP" sz="1800" dirty="0"/>
              <a:t>Solar surface: about 6000 K</a:t>
            </a:r>
          </a:p>
          <a:p>
            <a:pPr eaLnBrk="1" hangingPunct="1">
              <a:spcBef>
                <a:spcPts val="0"/>
              </a:spcBef>
              <a:buFontTx/>
              <a:buNone/>
            </a:pPr>
            <a:r>
              <a:rPr lang="en-US" altLang="ja-JP" sz="1800" dirty="0"/>
              <a:t>Note that 3000 K is much higher than the flames in the kitchen of about 1500 K.</a:t>
            </a:r>
            <a:endParaRPr lang="ja-JP" alt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85" y="1400076"/>
            <a:ext cx="7967591" cy="4392488"/>
          </a:xfrm>
          <a:prstGeom prst="rect">
            <a:avLst/>
          </a:prstGeom>
        </p:spPr>
      </p:pic>
      <p:sp>
        <p:nvSpPr>
          <p:cNvPr id="3" name="テキスト ボックス 2"/>
          <p:cNvSpPr txBox="1"/>
          <p:nvPr/>
        </p:nvSpPr>
        <p:spPr>
          <a:xfrm>
            <a:off x="393485" y="141749"/>
            <a:ext cx="7560840" cy="461665"/>
          </a:xfrm>
          <a:prstGeom prst="rect">
            <a:avLst/>
          </a:prstGeom>
          <a:noFill/>
        </p:spPr>
        <p:txBody>
          <a:bodyPr wrap="square" rtlCol="0">
            <a:spAutoFit/>
          </a:bodyPr>
          <a:lstStyle/>
          <a:p>
            <a:r>
              <a:rPr kumimoji="1" lang="ja-JP" altLang="en-US" dirty="0"/>
              <a:t>色の原因は、いろいろ　　</a:t>
            </a:r>
            <a:r>
              <a:rPr lang="en-US" altLang="ja-JP" dirty="0"/>
              <a:t>Various c</a:t>
            </a:r>
            <a:r>
              <a:rPr kumimoji="1" lang="en-US" altLang="ja-JP" dirty="0"/>
              <a:t>auses of color</a:t>
            </a:r>
            <a:endParaRPr kumimoji="1" lang="ja-JP" altLang="en-US" dirty="0"/>
          </a:p>
        </p:txBody>
      </p:sp>
      <p:sp>
        <p:nvSpPr>
          <p:cNvPr id="4" name="テキスト ボックス 3"/>
          <p:cNvSpPr txBox="1"/>
          <p:nvPr/>
        </p:nvSpPr>
        <p:spPr>
          <a:xfrm>
            <a:off x="720" y="908720"/>
            <a:ext cx="2880320" cy="646331"/>
          </a:xfrm>
          <a:prstGeom prst="rect">
            <a:avLst/>
          </a:prstGeom>
          <a:noFill/>
        </p:spPr>
        <p:txBody>
          <a:bodyPr wrap="square" rtlCol="0">
            <a:spAutoFit/>
          </a:bodyPr>
          <a:lstStyle/>
          <a:p>
            <a:r>
              <a:rPr lang="ja-JP" altLang="en-US" sz="1800" dirty="0"/>
              <a:t>高温で半透明</a:t>
            </a:r>
            <a:endParaRPr lang="en-US" altLang="ja-JP" sz="1800" dirty="0"/>
          </a:p>
          <a:p>
            <a:r>
              <a:rPr kumimoji="1" lang="en-US" altLang="ja-JP" sz="1800" dirty="0"/>
              <a:t>Hot and (half) transparent</a:t>
            </a:r>
            <a:endParaRPr kumimoji="1" lang="ja-JP" altLang="en-US" sz="1800" dirty="0"/>
          </a:p>
        </p:txBody>
      </p:sp>
      <p:sp>
        <p:nvSpPr>
          <p:cNvPr id="5" name="テキスト ボックス 4"/>
          <p:cNvSpPr txBox="1"/>
          <p:nvPr/>
        </p:nvSpPr>
        <p:spPr>
          <a:xfrm>
            <a:off x="397272" y="2186922"/>
            <a:ext cx="1872208" cy="646331"/>
          </a:xfrm>
          <a:prstGeom prst="rect">
            <a:avLst/>
          </a:prstGeom>
          <a:noFill/>
        </p:spPr>
        <p:txBody>
          <a:bodyPr wrap="square" rtlCol="0">
            <a:spAutoFit/>
          </a:bodyPr>
          <a:lstStyle/>
          <a:p>
            <a:r>
              <a:rPr lang="ja-JP" altLang="en-US" sz="1800" dirty="0"/>
              <a:t>高温で不透明</a:t>
            </a:r>
            <a:endParaRPr lang="en-US" altLang="ja-JP" sz="1800" dirty="0"/>
          </a:p>
          <a:p>
            <a:r>
              <a:rPr kumimoji="1" lang="en-US" altLang="ja-JP" sz="1800" dirty="0"/>
              <a:t>Hot and opaque</a:t>
            </a:r>
            <a:endParaRPr kumimoji="1" lang="ja-JP" altLang="en-US" sz="1800" dirty="0"/>
          </a:p>
        </p:txBody>
      </p:sp>
      <p:sp>
        <p:nvSpPr>
          <p:cNvPr id="6" name="テキスト ボックス 5"/>
          <p:cNvSpPr txBox="1"/>
          <p:nvPr/>
        </p:nvSpPr>
        <p:spPr>
          <a:xfrm>
            <a:off x="3137964" y="1205380"/>
            <a:ext cx="5256585" cy="646331"/>
          </a:xfrm>
          <a:prstGeom prst="rect">
            <a:avLst/>
          </a:prstGeom>
          <a:noFill/>
        </p:spPr>
        <p:txBody>
          <a:bodyPr wrap="square" rtlCol="0">
            <a:spAutoFit/>
          </a:bodyPr>
          <a:lstStyle/>
          <a:p>
            <a:r>
              <a:rPr lang="ja-JP" altLang="en-US" sz="1800" dirty="0"/>
              <a:t>粒そのものの光り方の個性が見える</a:t>
            </a:r>
            <a:endParaRPr lang="en-US" altLang="ja-JP" sz="1800" dirty="0"/>
          </a:p>
          <a:p>
            <a:r>
              <a:rPr kumimoji="1" lang="en-US" altLang="ja-JP" sz="1800" dirty="0"/>
              <a:t>We observe characteristic light from each particle.</a:t>
            </a:r>
            <a:endParaRPr kumimoji="1" lang="ja-JP" altLang="en-US" sz="1800" dirty="0"/>
          </a:p>
        </p:txBody>
      </p:sp>
      <p:sp>
        <p:nvSpPr>
          <p:cNvPr id="7" name="雲 6"/>
          <p:cNvSpPr/>
          <p:nvPr/>
        </p:nvSpPr>
        <p:spPr>
          <a:xfrm>
            <a:off x="6625456" y="620688"/>
            <a:ext cx="2339751" cy="907857"/>
          </a:xfrm>
          <a:prstGeom prst="cloud">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t>星雲の極彩色</a:t>
            </a:r>
            <a:endParaRPr lang="en-US" altLang="ja-JP" sz="1400" b="1" dirty="0"/>
          </a:p>
          <a:p>
            <a:pPr algn="ctr"/>
            <a:r>
              <a:rPr kumimoji="1" lang="en-US" altLang="ja-JP" sz="1400" b="1" dirty="0"/>
              <a:t>Rich colors of nebulae</a:t>
            </a:r>
            <a:endParaRPr kumimoji="1" lang="ja-JP" altLang="en-US" sz="1400" b="1" dirty="0"/>
          </a:p>
        </p:txBody>
      </p:sp>
      <p:cxnSp>
        <p:nvCxnSpPr>
          <p:cNvPr id="9" name="カギ線コネクタ 8"/>
          <p:cNvCxnSpPr/>
          <p:nvPr/>
        </p:nvCxnSpPr>
        <p:spPr>
          <a:xfrm flipV="1">
            <a:off x="3385096" y="912565"/>
            <a:ext cx="360040" cy="296660"/>
          </a:xfrm>
          <a:prstGeom prst="bentConnector3">
            <a:avLst>
              <a:gd name="adj1" fmla="val 5026"/>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689422" y="726514"/>
            <a:ext cx="2426867" cy="523220"/>
          </a:xfrm>
          <a:prstGeom prst="rect">
            <a:avLst/>
          </a:prstGeom>
          <a:noFill/>
        </p:spPr>
        <p:txBody>
          <a:bodyPr wrap="square" rtlCol="0">
            <a:spAutoFit/>
          </a:bodyPr>
          <a:lstStyle/>
          <a:p>
            <a:r>
              <a:rPr lang="ja-JP" altLang="en-US" sz="1400" dirty="0">
                <a:solidFill>
                  <a:srgbClr val="0070C0"/>
                </a:solidFill>
              </a:rPr>
              <a:t>炎色反応、ネオンサイン</a:t>
            </a:r>
            <a:endParaRPr lang="en-US" altLang="ja-JP" sz="1400" dirty="0">
              <a:solidFill>
                <a:srgbClr val="0070C0"/>
              </a:solidFill>
            </a:endParaRPr>
          </a:p>
          <a:p>
            <a:r>
              <a:rPr lang="en-GB" altLang="ja-JP" sz="1400" dirty="0">
                <a:solidFill>
                  <a:srgbClr val="0070C0"/>
                </a:solidFill>
              </a:rPr>
              <a:t>Flame reaction, neon sign</a:t>
            </a:r>
            <a:endParaRPr kumimoji="1" lang="ja-JP" altLang="en-US" sz="1400" dirty="0">
              <a:solidFill>
                <a:srgbClr val="0070C0"/>
              </a:solidFill>
            </a:endParaRPr>
          </a:p>
        </p:txBody>
      </p:sp>
      <p:sp>
        <p:nvSpPr>
          <p:cNvPr id="17" name="テキスト ボックス 16"/>
          <p:cNvSpPr txBox="1"/>
          <p:nvPr/>
        </p:nvSpPr>
        <p:spPr>
          <a:xfrm>
            <a:off x="-2604" y="3137607"/>
            <a:ext cx="4032448" cy="923330"/>
          </a:xfrm>
          <a:prstGeom prst="rect">
            <a:avLst/>
          </a:prstGeom>
          <a:noFill/>
        </p:spPr>
        <p:txBody>
          <a:bodyPr wrap="square" rtlCol="0">
            <a:spAutoFit/>
          </a:bodyPr>
          <a:lstStyle/>
          <a:p>
            <a:r>
              <a:rPr lang="ja-JP" altLang="en-US" sz="1800" dirty="0"/>
              <a:t>粒子間で</a:t>
            </a:r>
            <a:endParaRPr lang="en-US" altLang="ja-JP" sz="1800" dirty="0"/>
          </a:p>
          <a:p>
            <a:r>
              <a:rPr lang="ja-JP" altLang="en-US" sz="1800" dirty="0"/>
              <a:t>よく相互作用して</a:t>
            </a:r>
            <a:r>
              <a:rPr lang="en-US" altLang="ja-JP" sz="1800" dirty="0"/>
              <a:t>…</a:t>
            </a:r>
          </a:p>
          <a:p>
            <a:r>
              <a:rPr kumimoji="1" lang="en-US" altLang="ja-JP" sz="1800" dirty="0"/>
              <a:t>Enough interaction among particles…</a:t>
            </a:r>
            <a:endParaRPr kumimoji="1" lang="ja-JP" altLang="en-US" sz="1800" dirty="0"/>
          </a:p>
        </p:txBody>
      </p:sp>
      <p:sp>
        <p:nvSpPr>
          <p:cNvPr id="18" name="テキスト ボックス 17"/>
          <p:cNvSpPr txBox="1"/>
          <p:nvPr/>
        </p:nvSpPr>
        <p:spPr>
          <a:xfrm>
            <a:off x="3242503" y="2519306"/>
            <a:ext cx="4091808" cy="923330"/>
          </a:xfrm>
          <a:prstGeom prst="rect">
            <a:avLst/>
          </a:prstGeom>
          <a:noFill/>
        </p:spPr>
        <p:txBody>
          <a:bodyPr wrap="square" rtlCol="0">
            <a:spAutoFit/>
          </a:bodyPr>
          <a:lstStyle/>
          <a:p>
            <a:r>
              <a:rPr lang="ja-JP" altLang="en-US" sz="1800" dirty="0"/>
              <a:t>系全体の情報として「温度」が見える</a:t>
            </a:r>
            <a:endParaRPr lang="en-US" altLang="ja-JP" sz="1800" dirty="0"/>
          </a:p>
          <a:p>
            <a:r>
              <a:rPr kumimoji="1" lang="en-US" altLang="ja-JP" sz="1800" dirty="0"/>
              <a:t>We observe “temperature”</a:t>
            </a:r>
          </a:p>
          <a:p>
            <a:r>
              <a:rPr lang="en-US" altLang="ja-JP" sz="1800" dirty="0"/>
              <a:t>  </a:t>
            </a:r>
            <a:r>
              <a:rPr kumimoji="1" lang="en-US" altLang="ja-JP" sz="1800" dirty="0"/>
              <a:t>as a whole information of the system.</a:t>
            </a:r>
            <a:endParaRPr kumimoji="1" lang="ja-JP" altLang="en-US" sz="1800" dirty="0"/>
          </a:p>
        </p:txBody>
      </p:sp>
      <p:sp>
        <p:nvSpPr>
          <p:cNvPr id="19" name="星 32 18"/>
          <p:cNvSpPr/>
          <p:nvPr/>
        </p:nvSpPr>
        <p:spPr>
          <a:xfrm>
            <a:off x="6985495" y="2060848"/>
            <a:ext cx="1889347" cy="1076759"/>
          </a:xfrm>
          <a:prstGeom prst="star32">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t>恒星の色</a:t>
            </a:r>
            <a:endParaRPr lang="en-US" altLang="ja-JP" sz="1400" b="1" dirty="0"/>
          </a:p>
          <a:p>
            <a:pPr algn="ctr"/>
            <a:r>
              <a:rPr kumimoji="1" lang="en-US" altLang="ja-JP" sz="1400" b="1" dirty="0"/>
              <a:t>Colors of stars</a:t>
            </a:r>
            <a:endParaRPr kumimoji="1" lang="ja-JP" altLang="en-US" sz="1400" b="1" dirty="0"/>
          </a:p>
        </p:txBody>
      </p:sp>
      <p:sp>
        <p:nvSpPr>
          <p:cNvPr id="20" name="テキスト ボックス 19"/>
          <p:cNvSpPr txBox="1"/>
          <p:nvPr/>
        </p:nvSpPr>
        <p:spPr>
          <a:xfrm>
            <a:off x="1699232" y="4244666"/>
            <a:ext cx="2549960" cy="646331"/>
          </a:xfrm>
          <a:prstGeom prst="rect">
            <a:avLst/>
          </a:prstGeom>
          <a:noFill/>
        </p:spPr>
        <p:txBody>
          <a:bodyPr wrap="square" rtlCol="0">
            <a:spAutoFit/>
          </a:bodyPr>
          <a:lstStyle/>
          <a:p>
            <a:r>
              <a:rPr lang="ja-JP" altLang="en-US" sz="1800" dirty="0"/>
              <a:t>反射光の色</a:t>
            </a:r>
            <a:endParaRPr lang="en-US" altLang="ja-JP" sz="1800" dirty="0"/>
          </a:p>
          <a:p>
            <a:r>
              <a:rPr kumimoji="1" lang="en-US" altLang="ja-JP" sz="1800" dirty="0"/>
              <a:t>Colors of reflected light</a:t>
            </a:r>
            <a:endParaRPr kumimoji="1" lang="ja-JP" altLang="en-US" sz="1800" dirty="0"/>
          </a:p>
        </p:txBody>
      </p:sp>
      <p:sp>
        <p:nvSpPr>
          <p:cNvPr id="21" name="テキスト ボックス 20"/>
          <p:cNvSpPr txBox="1"/>
          <p:nvPr/>
        </p:nvSpPr>
        <p:spPr>
          <a:xfrm>
            <a:off x="1588" y="5241049"/>
            <a:ext cx="1526500" cy="646331"/>
          </a:xfrm>
          <a:prstGeom prst="rect">
            <a:avLst/>
          </a:prstGeom>
          <a:noFill/>
        </p:spPr>
        <p:txBody>
          <a:bodyPr wrap="square" rtlCol="0">
            <a:spAutoFit/>
          </a:bodyPr>
          <a:lstStyle/>
          <a:p>
            <a:r>
              <a:rPr lang="ja-JP" altLang="en-US" sz="1800" dirty="0"/>
              <a:t>光源</a:t>
            </a:r>
            <a:endParaRPr lang="en-US" altLang="ja-JP" sz="1800" dirty="0"/>
          </a:p>
          <a:p>
            <a:r>
              <a:rPr lang="en-US" altLang="ja-JP" sz="1800" dirty="0"/>
              <a:t>Light source</a:t>
            </a:r>
            <a:endParaRPr kumimoji="1" lang="ja-JP" altLang="en-US" sz="1800" dirty="0"/>
          </a:p>
        </p:txBody>
      </p:sp>
      <p:sp>
        <p:nvSpPr>
          <p:cNvPr id="22" name="テキスト ボックス 21"/>
          <p:cNvSpPr txBox="1"/>
          <p:nvPr/>
        </p:nvSpPr>
        <p:spPr>
          <a:xfrm>
            <a:off x="3131840" y="4820959"/>
            <a:ext cx="2695404" cy="1200329"/>
          </a:xfrm>
          <a:prstGeom prst="rect">
            <a:avLst/>
          </a:prstGeom>
          <a:noFill/>
        </p:spPr>
        <p:txBody>
          <a:bodyPr wrap="square" rtlCol="0">
            <a:spAutoFit/>
          </a:bodyPr>
          <a:lstStyle/>
          <a:p>
            <a:r>
              <a:rPr lang="ja-JP" altLang="en-US" sz="1800" dirty="0"/>
              <a:t>吸収する色</a:t>
            </a:r>
            <a:endParaRPr lang="en-US" altLang="ja-JP" sz="1800" dirty="0"/>
          </a:p>
          <a:p>
            <a:r>
              <a:rPr lang="ja-JP" altLang="en-US" sz="1800" dirty="0"/>
              <a:t>反射する色　選り好み</a:t>
            </a:r>
            <a:endParaRPr lang="en-US" altLang="ja-JP" sz="1800" dirty="0"/>
          </a:p>
          <a:p>
            <a:r>
              <a:rPr kumimoji="1" lang="en-US" altLang="ja-JP" sz="1800" dirty="0"/>
              <a:t>Particular colors of</a:t>
            </a:r>
            <a:r>
              <a:rPr lang="ja-JP" altLang="en-US" sz="1800" dirty="0"/>
              <a:t> </a:t>
            </a:r>
            <a:r>
              <a:rPr lang="en-US" altLang="ja-JP" sz="1800" dirty="0"/>
              <a:t>absorption and reflection</a:t>
            </a:r>
            <a:endParaRPr kumimoji="1" lang="en-US" altLang="ja-JP" sz="1800" dirty="0"/>
          </a:p>
        </p:txBody>
      </p:sp>
      <p:sp>
        <p:nvSpPr>
          <p:cNvPr id="23" name="テキスト ボックス 22"/>
          <p:cNvSpPr txBox="1"/>
          <p:nvPr/>
        </p:nvSpPr>
        <p:spPr>
          <a:xfrm>
            <a:off x="1808600" y="5763027"/>
            <a:ext cx="1305328" cy="369332"/>
          </a:xfrm>
          <a:prstGeom prst="rect">
            <a:avLst/>
          </a:prstGeom>
          <a:noFill/>
        </p:spPr>
        <p:txBody>
          <a:bodyPr wrap="square" rtlCol="0">
            <a:spAutoFit/>
          </a:bodyPr>
          <a:lstStyle/>
          <a:p>
            <a:r>
              <a:rPr lang="ja-JP" altLang="en-US" sz="1800" dirty="0"/>
              <a:t>物　</a:t>
            </a:r>
            <a:r>
              <a:rPr lang="en-US" altLang="ja-JP" sz="1800" dirty="0"/>
              <a:t>Object</a:t>
            </a:r>
          </a:p>
        </p:txBody>
      </p:sp>
      <p:sp>
        <p:nvSpPr>
          <p:cNvPr id="24" name="テキスト ボックス 23"/>
          <p:cNvSpPr txBox="1"/>
          <p:nvPr/>
        </p:nvSpPr>
        <p:spPr>
          <a:xfrm>
            <a:off x="5525208" y="4323533"/>
            <a:ext cx="1892617" cy="369332"/>
          </a:xfrm>
          <a:prstGeom prst="rect">
            <a:avLst/>
          </a:prstGeom>
          <a:noFill/>
        </p:spPr>
        <p:txBody>
          <a:bodyPr wrap="square" rtlCol="0">
            <a:spAutoFit/>
          </a:bodyPr>
          <a:lstStyle/>
          <a:p>
            <a:r>
              <a:rPr lang="ja-JP" altLang="en-US" sz="1800" dirty="0"/>
              <a:t>散乱　</a:t>
            </a:r>
            <a:r>
              <a:rPr lang="en-US" altLang="ja-JP" sz="1800" dirty="0"/>
              <a:t>Scattering</a:t>
            </a:r>
          </a:p>
        </p:txBody>
      </p:sp>
      <p:sp>
        <p:nvSpPr>
          <p:cNvPr id="25" name="テキスト ボックス 24"/>
          <p:cNvSpPr txBox="1"/>
          <p:nvPr/>
        </p:nvSpPr>
        <p:spPr>
          <a:xfrm>
            <a:off x="7016978" y="5206044"/>
            <a:ext cx="2127022" cy="369332"/>
          </a:xfrm>
          <a:prstGeom prst="rect">
            <a:avLst/>
          </a:prstGeom>
          <a:noFill/>
        </p:spPr>
        <p:txBody>
          <a:bodyPr wrap="square" rtlCol="0">
            <a:spAutoFit/>
          </a:bodyPr>
          <a:lstStyle/>
          <a:p>
            <a:r>
              <a:rPr lang="ja-JP" altLang="en-US" sz="1800" dirty="0"/>
              <a:t>透過　</a:t>
            </a:r>
            <a:r>
              <a:rPr lang="en-US" altLang="ja-JP" sz="1800" dirty="0"/>
              <a:t>transmission</a:t>
            </a:r>
          </a:p>
        </p:txBody>
      </p:sp>
      <p:sp>
        <p:nvSpPr>
          <p:cNvPr id="26" name="テキスト ボックス 25"/>
          <p:cNvSpPr txBox="1"/>
          <p:nvPr/>
        </p:nvSpPr>
        <p:spPr>
          <a:xfrm>
            <a:off x="5717153" y="5596389"/>
            <a:ext cx="3157690" cy="923330"/>
          </a:xfrm>
          <a:prstGeom prst="rect">
            <a:avLst/>
          </a:prstGeom>
          <a:noFill/>
        </p:spPr>
        <p:txBody>
          <a:bodyPr wrap="square" rtlCol="0">
            <a:spAutoFit/>
          </a:bodyPr>
          <a:lstStyle/>
          <a:p>
            <a:r>
              <a:rPr lang="ja-JP" altLang="en-US" sz="1800" dirty="0"/>
              <a:t>散乱する色</a:t>
            </a:r>
            <a:endParaRPr lang="en-US" altLang="ja-JP" sz="1800" dirty="0"/>
          </a:p>
          <a:p>
            <a:r>
              <a:rPr lang="ja-JP" altLang="en-US" sz="1800" dirty="0"/>
              <a:t>　　選り好み</a:t>
            </a:r>
            <a:endParaRPr lang="en-US" altLang="ja-JP" sz="1800" dirty="0"/>
          </a:p>
          <a:p>
            <a:r>
              <a:rPr kumimoji="1" lang="en-US" altLang="ja-JP" sz="1800" dirty="0"/>
              <a:t>Particular colors of</a:t>
            </a:r>
            <a:r>
              <a:rPr lang="ja-JP" altLang="en-US" sz="1800" dirty="0"/>
              <a:t> </a:t>
            </a:r>
            <a:r>
              <a:rPr lang="en-US" altLang="ja-JP" sz="1800" dirty="0"/>
              <a:t>scattering</a:t>
            </a:r>
            <a:endParaRPr kumimoji="1" lang="en-US" altLang="ja-JP" sz="1800" dirty="0"/>
          </a:p>
        </p:txBody>
      </p:sp>
      <p:sp>
        <p:nvSpPr>
          <p:cNvPr id="27" name="テキスト ボックス 26"/>
          <p:cNvSpPr txBox="1"/>
          <p:nvPr/>
        </p:nvSpPr>
        <p:spPr>
          <a:xfrm>
            <a:off x="7259852" y="3501008"/>
            <a:ext cx="1884148" cy="923330"/>
          </a:xfrm>
          <a:prstGeom prst="rect">
            <a:avLst/>
          </a:prstGeom>
          <a:noFill/>
        </p:spPr>
        <p:txBody>
          <a:bodyPr wrap="square" rtlCol="0">
            <a:spAutoFit/>
          </a:bodyPr>
          <a:lstStyle/>
          <a:p>
            <a:pPr algn="r"/>
            <a:r>
              <a:rPr lang="ja-JP" altLang="en-US" sz="1800" dirty="0"/>
              <a:t>透過光の色</a:t>
            </a:r>
            <a:endParaRPr lang="en-US" altLang="ja-JP" sz="1800" dirty="0"/>
          </a:p>
          <a:p>
            <a:pPr algn="r"/>
            <a:r>
              <a:rPr lang="en-US" altLang="ja-JP" sz="1800" dirty="0"/>
              <a:t>Color of transmitted light</a:t>
            </a:r>
          </a:p>
        </p:txBody>
      </p:sp>
      <p:sp>
        <p:nvSpPr>
          <p:cNvPr id="28" name="テキスト ボックス 27"/>
          <p:cNvSpPr txBox="1"/>
          <p:nvPr/>
        </p:nvSpPr>
        <p:spPr>
          <a:xfrm>
            <a:off x="3872844" y="1907456"/>
            <a:ext cx="2760040" cy="523220"/>
          </a:xfrm>
          <a:prstGeom prst="rect">
            <a:avLst/>
          </a:prstGeom>
          <a:noFill/>
        </p:spPr>
        <p:txBody>
          <a:bodyPr wrap="square" rtlCol="0">
            <a:spAutoFit/>
          </a:bodyPr>
          <a:lstStyle/>
          <a:p>
            <a:r>
              <a:rPr lang="ja-JP" altLang="en-US" sz="1400" dirty="0">
                <a:solidFill>
                  <a:srgbClr val="0070C0"/>
                </a:solidFill>
              </a:rPr>
              <a:t>白熱電球、溶鉱炉</a:t>
            </a:r>
            <a:endParaRPr lang="en-US" altLang="ja-JP" sz="1400" dirty="0">
              <a:solidFill>
                <a:srgbClr val="0070C0"/>
              </a:solidFill>
            </a:endParaRPr>
          </a:p>
          <a:p>
            <a:r>
              <a:rPr lang="en-GB" altLang="ja-JP" sz="1400" dirty="0">
                <a:solidFill>
                  <a:srgbClr val="0070C0"/>
                </a:solidFill>
              </a:rPr>
              <a:t>Incandescent light bulb, furnace</a:t>
            </a:r>
            <a:endParaRPr kumimoji="1" lang="ja-JP" altLang="en-US" sz="1400" dirty="0">
              <a:solidFill>
                <a:srgbClr val="0070C0"/>
              </a:solidFill>
            </a:endParaRPr>
          </a:p>
        </p:txBody>
      </p:sp>
      <p:sp>
        <p:nvSpPr>
          <p:cNvPr id="29" name="テキスト ボックス 28"/>
          <p:cNvSpPr txBox="1"/>
          <p:nvPr/>
        </p:nvSpPr>
        <p:spPr>
          <a:xfrm>
            <a:off x="3103098" y="3949669"/>
            <a:ext cx="2636416" cy="523220"/>
          </a:xfrm>
          <a:prstGeom prst="rect">
            <a:avLst/>
          </a:prstGeom>
          <a:noFill/>
        </p:spPr>
        <p:txBody>
          <a:bodyPr wrap="square" rtlCol="0">
            <a:spAutoFit/>
          </a:bodyPr>
          <a:lstStyle/>
          <a:p>
            <a:r>
              <a:rPr lang="ja-JP" altLang="en-US" sz="1400" dirty="0">
                <a:solidFill>
                  <a:srgbClr val="0070C0"/>
                </a:solidFill>
              </a:rPr>
              <a:t>服の色、家具の色</a:t>
            </a:r>
            <a:endParaRPr lang="en-US" altLang="ja-JP" sz="1400" dirty="0">
              <a:solidFill>
                <a:srgbClr val="0070C0"/>
              </a:solidFill>
            </a:endParaRPr>
          </a:p>
          <a:p>
            <a:r>
              <a:rPr lang="en-GB" altLang="ja-JP" sz="1400" dirty="0">
                <a:solidFill>
                  <a:srgbClr val="0070C0"/>
                </a:solidFill>
              </a:rPr>
              <a:t>Colors of clothes and furniture</a:t>
            </a:r>
            <a:endParaRPr kumimoji="1" lang="ja-JP" altLang="en-US" sz="1400" dirty="0">
              <a:solidFill>
                <a:srgbClr val="0070C0"/>
              </a:solidFill>
            </a:endParaRPr>
          </a:p>
        </p:txBody>
      </p:sp>
      <p:sp>
        <p:nvSpPr>
          <p:cNvPr id="30" name="テキスト ボックス 29"/>
          <p:cNvSpPr txBox="1"/>
          <p:nvPr/>
        </p:nvSpPr>
        <p:spPr>
          <a:xfrm>
            <a:off x="7988802" y="4363444"/>
            <a:ext cx="1174149" cy="738664"/>
          </a:xfrm>
          <a:prstGeom prst="rect">
            <a:avLst/>
          </a:prstGeom>
          <a:noFill/>
        </p:spPr>
        <p:txBody>
          <a:bodyPr wrap="square" rtlCol="0">
            <a:spAutoFit/>
          </a:bodyPr>
          <a:lstStyle/>
          <a:p>
            <a:r>
              <a:rPr lang="ja-JP" altLang="en-US" sz="1400" dirty="0">
                <a:solidFill>
                  <a:srgbClr val="0070C0"/>
                </a:solidFill>
              </a:rPr>
              <a:t>夕日の色</a:t>
            </a:r>
            <a:endParaRPr lang="en-US" altLang="ja-JP" sz="1400" dirty="0">
              <a:solidFill>
                <a:srgbClr val="0070C0"/>
              </a:solidFill>
            </a:endParaRPr>
          </a:p>
          <a:p>
            <a:r>
              <a:rPr kumimoji="1" lang="en-US" altLang="ja-JP" sz="1400" dirty="0">
                <a:solidFill>
                  <a:srgbClr val="0070C0"/>
                </a:solidFill>
              </a:rPr>
              <a:t>Reddish setting Sun</a:t>
            </a:r>
            <a:endParaRPr kumimoji="1" lang="ja-JP" altLang="en-US" sz="1400" dirty="0">
              <a:solidFill>
                <a:srgbClr val="0070C0"/>
              </a:solidFill>
            </a:endParaRPr>
          </a:p>
        </p:txBody>
      </p:sp>
      <p:sp>
        <p:nvSpPr>
          <p:cNvPr id="31" name="テキスト ボックス 30"/>
          <p:cNvSpPr txBox="1"/>
          <p:nvPr/>
        </p:nvSpPr>
        <p:spPr>
          <a:xfrm>
            <a:off x="4316021" y="6236731"/>
            <a:ext cx="1450235" cy="307777"/>
          </a:xfrm>
          <a:prstGeom prst="rect">
            <a:avLst/>
          </a:prstGeom>
          <a:noFill/>
        </p:spPr>
        <p:txBody>
          <a:bodyPr wrap="square" rtlCol="0">
            <a:spAutoFit/>
          </a:bodyPr>
          <a:lstStyle/>
          <a:p>
            <a:r>
              <a:rPr lang="ja-JP" altLang="en-US" sz="1400" dirty="0">
                <a:solidFill>
                  <a:srgbClr val="0070C0"/>
                </a:solidFill>
              </a:rPr>
              <a:t>青空　</a:t>
            </a:r>
            <a:r>
              <a:rPr kumimoji="1" lang="en-US" altLang="ja-JP" sz="1400" dirty="0">
                <a:solidFill>
                  <a:srgbClr val="0070C0"/>
                </a:solidFill>
              </a:rPr>
              <a:t>Blue sky</a:t>
            </a:r>
            <a:endParaRPr kumimoji="1" lang="ja-JP" altLang="en-US" sz="1400" dirty="0">
              <a:solidFill>
                <a:srgbClr val="0070C0"/>
              </a:solidFill>
            </a:endParaRPr>
          </a:p>
        </p:txBody>
      </p:sp>
      <p:cxnSp>
        <p:nvCxnSpPr>
          <p:cNvPr id="32" name="カギ線コネクタ 31"/>
          <p:cNvCxnSpPr/>
          <p:nvPr/>
        </p:nvCxnSpPr>
        <p:spPr>
          <a:xfrm flipV="1">
            <a:off x="3497859" y="2142252"/>
            <a:ext cx="360040" cy="296660"/>
          </a:xfrm>
          <a:prstGeom prst="bentConnector3">
            <a:avLst>
              <a:gd name="adj1" fmla="val 5026"/>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p:nvPr/>
        </p:nvCxnSpPr>
        <p:spPr>
          <a:xfrm flipV="1">
            <a:off x="2627784" y="4149850"/>
            <a:ext cx="520567" cy="126334"/>
          </a:xfrm>
          <a:prstGeom prst="bentConnector3">
            <a:avLst>
              <a:gd name="adj1" fmla="val -352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5288407" y="6021288"/>
            <a:ext cx="538837" cy="21544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7627444" y="4382478"/>
            <a:ext cx="335773" cy="17853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930209" y="6132360"/>
            <a:ext cx="2487555" cy="508390"/>
          </a:xfrm>
          <a:prstGeom prst="round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t>その他の生活の中での色</a:t>
            </a:r>
            <a:endParaRPr lang="en-US" altLang="ja-JP" sz="1400" b="1" dirty="0"/>
          </a:p>
          <a:p>
            <a:pPr algn="ctr"/>
            <a:r>
              <a:rPr kumimoji="1" lang="en-US" altLang="ja-JP" sz="1400" b="1" dirty="0"/>
              <a:t>Other colors in daily life</a:t>
            </a:r>
            <a:endParaRPr kumimoji="1" lang="ja-JP" altLang="en-US" sz="1400" b="1" dirty="0"/>
          </a:p>
        </p:txBody>
      </p:sp>
    </p:spTree>
    <p:extLst>
      <p:ext uri="{BB962C8B-B14F-4D97-AF65-F5344CB8AC3E}">
        <p14:creationId xmlns:p14="http://schemas.microsoft.com/office/powerpoint/2010/main" val="238971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 y="634945"/>
            <a:ext cx="9144000" cy="611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609600" y="76200"/>
            <a:ext cx="6338664"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800" dirty="0"/>
              <a:t>光は電磁波  </a:t>
            </a:r>
            <a:r>
              <a:rPr lang="en-US" altLang="ja-JP" sz="2800" dirty="0"/>
              <a:t>Electromagnetic wave</a:t>
            </a:r>
            <a:endParaRPr lang="ja-JP" altLang="en-US" sz="2800" dirty="0"/>
          </a:p>
        </p:txBody>
      </p:sp>
      <p:sp>
        <p:nvSpPr>
          <p:cNvPr id="2" name="テキスト ボックス 1">
            <a:extLst>
              <a:ext uri="{FF2B5EF4-FFF2-40B4-BE49-F238E27FC236}">
                <a16:creationId xmlns:a16="http://schemas.microsoft.com/office/drawing/2014/main" id="{B916AEEA-9C44-4E1A-AAE6-590DD1C544EC}"/>
              </a:ext>
            </a:extLst>
          </p:cNvPr>
          <p:cNvSpPr txBox="1"/>
          <p:nvPr/>
        </p:nvSpPr>
        <p:spPr>
          <a:xfrm>
            <a:off x="35496" y="5469031"/>
            <a:ext cx="2448272" cy="1200329"/>
          </a:xfrm>
          <a:prstGeom prst="rect">
            <a:avLst/>
          </a:prstGeom>
          <a:noFill/>
        </p:spPr>
        <p:txBody>
          <a:bodyPr wrap="square" rtlCol="0">
            <a:spAutoFit/>
          </a:bodyPr>
          <a:lstStyle/>
          <a:p>
            <a:r>
              <a:rPr kumimoji="1" lang="en-US" altLang="ja-JP" dirty="0"/>
              <a:t>Characterized by wavelength (or frequency)</a:t>
            </a:r>
            <a:endParaRPr kumimoji="1" lang="ja-JP" altLang="en-US" dirty="0"/>
          </a:p>
        </p:txBody>
      </p:sp>
      <p:sp>
        <p:nvSpPr>
          <p:cNvPr id="3" name="テキスト ボックス 2">
            <a:extLst>
              <a:ext uri="{FF2B5EF4-FFF2-40B4-BE49-F238E27FC236}">
                <a16:creationId xmlns:a16="http://schemas.microsoft.com/office/drawing/2014/main" id="{35CCB0BF-4265-4973-B16E-6463964C67FC}"/>
              </a:ext>
            </a:extLst>
          </p:cNvPr>
          <p:cNvSpPr txBox="1"/>
          <p:nvPr/>
        </p:nvSpPr>
        <p:spPr>
          <a:xfrm>
            <a:off x="7384287" y="2492896"/>
            <a:ext cx="1744388" cy="461665"/>
          </a:xfrm>
          <a:prstGeom prst="rect">
            <a:avLst/>
          </a:prstGeom>
          <a:noFill/>
        </p:spPr>
        <p:txBody>
          <a:bodyPr wrap="none" rtlCol="0">
            <a:spAutoFit/>
          </a:bodyPr>
          <a:lstStyle/>
          <a:p>
            <a:r>
              <a:rPr kumimoji="1" lang="en-US" altLang="ja-JP" dirty="0"/>
              <a:t>wavelength</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300"/>
            <a:ext cx="91440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12057B75-C386-4D0A-B32C-4521DED06555}"/>
              </a:ext>
            </a:extLst>
          </p:cNvPr>
          <p:cNvSpPr txBox="1"/>
          <p:nvPr/>
        </p:nvSpPr>
        <p:spPr>
          <a:xfrm>
            <a:off x="4644008" y="5949280"/>
            <a:ext cx="1800200" cy="461665"/>
          </a:xfrm>
          <a:prstGeom prst="rect">
            <a:avLst/>
          </a:prstGeom>
          <a:noFill/>
        </p:spPr>
        <p:txBody>
          <a:bodyPr wrap="square" rtlCol="0">
            <a:spAutoFit/>
          </a:bodyPr>
          <a:lstStyle/>
          <a:p>
            <a:r>
              <a:rPr lang="en-US" altLang="ja-JP" dirty="0"/>
              <a:t>W</a:t>
            </a:r>
            <a:r>
              <a:rPr kumimoji="1" lang="en-US" altLang="ja-JP" dirty="0"/>
              <a:t>avelength</a:t>
            </a:r>
            <a:endParaRPr kumimoji="1" lang="ja-JP" altLang="en-US" dirty="0"/>
          </a:p>
        </p:txBody>
      </p:sp>
      <p:sp>
        <p:nvSpPr>
          <p:cNvPr id="3" name="テキスト ボックス 2">
            <a:extLst>
              <a:ext uri="{FF2B5EF4-FFF2-40B4-BE49-F238E27FC236}">
                <a16:creationId xmlns:a16="http://schemas.microsoft.com/office/drawing/2014/main" id="{64A8641F-5FB1-4218-8CDF-ECF8D6DC8615}"/>
              </a:ext>
            </a:extLst>
          </p:cNvPr>
          <p:cNvSpPr txBox="1"/>
          <p:nvPr/>
        </p:nvSpPr>
        <p:spPr>
          <a:xfrm>
            <a:off x="107504" y="1196752"/>
            <a:ext cx="1728192" cy="1200329"/>
          </a:xfrm>
          <a:prstGeom prst="rect">
            <a:avLst/>
          </a:prstGeom>
          <a:noFill/>
        </p:spPr>
        <p:txBody>
          <a:bodyPr wrap="square" rtlCol="0">
            <a:spAutoFit/>
          </a:bodyPr>
          <a:lstStyle/>
          <a:p>
            <a:r>
              <a:rPr kumimoji="1" lang="en-US" altLang="ja-JP" dirty="0"/>
              <a:t>Energy</a:t>
            </a:r>
          </a:p>
          <a:p>
            <a:r>
              <a:rPr kumimoji="1" lang="en-US" altLang="ja-JP" dirty="0"/>
              <a:t>in each wavelength</a:t>
            </a:r>
            <a:endParaRPr kumimoji="1" lang="ja-JP" altLang="en-US" dirty="0"/>
          </a:p>
        </p:txBody>
      </p:sp>
      <p:sp>
        <p:nvSpPr>
          <p:cNvPr id="5" name="テキスト ボックス 4">
            <a:extLst>
              <a:ext uri="{FF2B5EF4-FFF2-40B4-BE49-F238E27FC236}">
                <a16:creationId xmlns:a16="http://schemas.microsoft.com/office/drawing/2014/main" id="{B775CB64-0578-4573-8116-DF56D9458F99}"/>
              </a:ext>
            </a:extLst>
          </p:cNvPr>
          <p:cNvSpPr txBox="1"/>
          <p:nvPr/>
        </p:nvSpPr>
        <p:spPr>
          <a:xfrm>
            <a:off x="4283968" y="548680"/>
            <a:ext cx="2016224" cy="830997"/>
          </a:xfrm>
          <a:prstGeom prst="rect">
            <a:avLst/>
          </a:prstGeom>
          <a:noFill/>
        </p:spPr>
        <p:txBody>
          <a:bodyPr wrap="square" rtlCol="0">
            <a:spAutoFit/>
          </a:bodyPr>
          <a:lstStyle/>
          <a:p>
            <a:r>
              <a:rPr kumimoji="1" lang="en-US" altLang="ja-JP" dirty="0"/>
              <a:t>The peak wavelength</a:t>
            </a:r>
            <a:endParaRPr kumimoji="1" lang="ja-JP" altLang="en-US" dirty="0"/>
          </a:p>
        </p:txBody>
      </p:sp>
      <p:sp>
        <p:nvSpPr>
          <p:cNvPr id="6" name="テキスト ボックス 5">
            <a:extLst>
              <a:ext uri="{FF2B5EF4-FFF2-40B4-BE49-F238E27FC236}">
                <a16:creationId xmlns:a16="http://schemas.microsoft.com/office/drawing/2014/main" id="{0BF9A8B5-F3CC-4308-91BF-F3D7452DE504}"/>
              </a:ext>
            </a:extLst>
          </p:cNvPr>
          <p:cNvSpPr txBox="1"/>
          <p:nvPr/>
        </p:nvSpPr>
        <p:spPr>
          <a:xfrm>
            <a:off x="6012160" y="411922"/>
            <a:ext cx="2592288" cy="1569660"/>
          </a:xfrm>
          <a:prstGeom prst="rect">
            <a:avLst/>
          </a:prstGeom>
          <a:noFill/>
        </p:spPr>
        <p:txBody>
          <a:bodyPr wrap="square" rtlCol="0">
            <a:spAutoFit/>
          </a:bodyPr>
          <a:lstStyle/>
          <a:p>
            <a:r>
              <a:rPr kumimoji="1" lang="en-US" altLang="ja-JP" dirty="0"/>
              <a:t>The hotter,</a:t>
            </a:r>
          </a:p>
          <a:p>
            <a:pPr marL="457200" indent="-457200">
              <a:buAutoNum type="arabicPeriod"/>
            </a:pPr>
            <a:r>
              <a:rPr lang="en-US" altLang="ja-JP" dirty="0"/>
              <a:t>the brighter</a:t>
            </a:r>
          </a:p>
          <a:p>
            <a:pPr marL="457200" indent="-457200">
              <a:buAutoNum type="arabicPeriod"/>
            </a:pPr>
            <a:r>
              <a:rPr lang="en-US" altLang="ja-JP" dirty="0"/>
              <a:t>the shorter-λ</a:t>
            </a:r>
          </a:p>
          <a:p>
            <a:pPr marL="457200" indent="-457200">
              <a:buAutoNum type="arabicPeriod"/>
            </a:pP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48" y="242645"/>
            <a:ext cx="495644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dirty="0"/>
              <a:t>星の動きと地球の自転</a:t>
            </a:r>
            <a:endParaRPr lang="en-US" altLang="ja-JP" dirty="0"/>
          </a:p>
          <a:p>
            <a:pPr eaLnBrk="1" hangingPunct="1">
              <a:spcBef>
                <a:spcPts val="0"/>
              </a:spcBef>
              <a:buFontTx/>
              <a:buNone/>
            </a:pPr>
            <a:r>
              <a:rPr lang="en-US" altLang="ja-JP" sz="2000" dirty="0"/>
              <a:t>Earth’s rotation and diurnal motion of stars</a:t>
            </a:r>
            <a:endParaRPr lang="ja-JP" altLang="en-US" sz="2000" dirty="0"/>
          </a:p>
        </p:txBody>
      </p:sp>
      <p:pic>
        <p:nvPicPr>
          <p:cNvPr id="19459" name="Picture 3" descr="名称未設定"/>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172200"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3962400" y="2209800"/>
            <a:ext cx="1676400" cy="482600"/>
          </a:xfrm>
          <a:prstGeom prst="rect">
            <a:avLst/>
          </a:prstGeom>
          <a:solidFill>
            <a:schemeClr val="bg1"/>
          </a:solidFill>
          <a:ln w="25400">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東から出て</a:t>
            </a:r>
          </a:p>
        </p:txBody>
      </p:sp>
      <p:sp>
        <p:nvSpPr>
          <p:cNvPr id="19461" name="Text Box 5"/>
          <p:cNvSpPr txBox="1">
            <a:spLocks noChangeArrowheads="1"/>
          </p:cNvSpPr>
          <p:nvPr/>
        </p:nvSpPr>
        <p:spPr bwMode="auto">
          <a:xfrm>
            <a:off x="6248400" y="2057400"/>
            <a:ext cx="2743200" cy="847725"/>
          </a:xfrm>
          <a:prstGeom prst="rect">
            <a:avLst/>
          </a:prstGeom>
          <a:solidFill>
            <a:srgbClr val="FFFFFF"/>
          </a:solidFill>
          <a:ln w="25400">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南中時、南を向いていると左から右へ</a:t>
            </a:r>
          </a:p>
        </p:txBody>
      </p:sp>
      <p:sp>
        <p:nvSpPr>
          <p:cNvPr id="19462" name="Text Box 6"/>
          <p:cNvSpPr txBox="1">
            <a:spLocks noChangeArrowheads="1"/>
          </p:cNvSpPr>
          <p:nvPr/>
        </p:nvSpPr>
        <p:spPr bwMode="auto">
          <a:xfrm>
            <a:off x="4953000" y="4495800"/>
            <a:ext cx="1447800" cy="482600"/>
          </a:xfrm>
          <a:prstGeom prst="rect">
            <a:avLst/>
          </a:prstGeom>
          <a:solidFill>
            <a:srgbClr val="FFFFFF"/>
          </a:solidFill>
          <a:ln w="25400">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西に沈む</a:t>
            </a:r>
          </a:p>
        </p:txBody>
      </p:sp>
      <p:sp>
        <p:nvSpPr>
          <p:cNvPr id="19463" name="Text Box 7"/>
          <p:cNvSpPr txBox="1">
            <a:spLocks noChangeArrowheads="1"/>
          </p:cNvSpPr>
          <p:nvPr/>
        </p:nvSpPr>
        <p:spPr bwMode="auto">
          <a:xfrm>
            <a:off x="6663335" y="3457956"/>
            <a:ext cx="2286000" cy="1465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1800" dirty="0"/>
              <a:t>北半球での太陽や月の動きから「南中」という言葉があるが、「子午線通過」の語の方が一般性がある。</a:t>
            </a:r>
          </a:p>
        </p:txBody>
      </p:sp>
      <p:sp>
        <p:nvSpPr>
          <p:cNvPr id="19464" name="Text Box 8"/>
          <p:cNvSpPr txBox="1">
            <a:spLocks noChangeArrowheads="1"/>
          </p:cNvSpPr>
          <p:nvPr/>
        </p:nvSpPr>
        <p:spPr bwMode="auto">
          <a:xfrm>
            <a:off x="391837" y="1697657"/>
            <a:ext cx="2438400" cy="847725"/>
          </a:xfrm>
          <a:prstGeom prst="rect">
            <a:avLst/>
          </a:prstGeom>
          <a:solidFill>
            <a:schemeClr val="bg1"/>
          </a:solidFill>
          <a:ln w="25400">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天の北極を見ると、反時計回りに</a:t>
            </a:r>
          </a:p>
        </p:txBody>
      </p:sp>
      <p:sp>
        <p:nvSpPr>
          <p:cNvPr id="19465" name="Text Box 9"/>
          <p:cNvSpPr txBox="1">
            <a:spLocks noChangeArrowheads="1"/>
          </p:cNvSpPr>
          <p:nvPr/>
        </p:nvSpPr>
        <p:spPr bwMode="auto">
          <a:xfrm>
            <a:off x="156565" y="4509120"/>
            <a:ext cx="2286000" cy="14652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1800" dirty="0"/>
              <a:t>東西南北、見え方がいろいろのような気がするが、天球の回転というひとつの現象であることに注意</a:t>
            </a:r>
          </a:p>
        </p:txBody>
      </p:sp>
      <p:sp>
        <p:nvSpPr>
          <p:cNvPr id="19466" name="Text Box 10"/>
          <p:cNvSpPr txBox="1">
            <a:spLocks noChangeArrowheads="1"/>
          </p:cNvSpPr>
          <p:nvPr/>
        </p:nvSpPr>
        <p:spPr bwMode="auto">
          <a:xfrm>
            <a:off x="263175" y="2596655"/>
            <a:ext cx="2979490" cy="646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1800" dirty="0"/>
              <a:t>「天の北極という方向」の近くに、北極星という星が見える</a:t>
            </a:r>
          </a:p>
        </p:txBody>
      </p:sp>
      <p:sp>
        <p:nvSpPr>
          <p:cNvPr id="19467" name="Text Box 11"/>
          <p:cNvSpPr txBox="1">
            <a:spLocks noChangeArrowheads="1"/>
          </p:cNvSpPr>
          <p:nvPr/>
        </p:nvSpPr>
        <p:spPr bwMode="auto">
          <a:xfrm>
            <a:off x="6876256" y="1072852"/>
            <a:ext cx="2286000"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1800" dirty="0"/>
              <a:t>日周運動は、もちろん地球の自転による</a:t>
            </a:r>
          </a:p>
          <a:p>
            <a:pPr eaLnBrk="1" hangingPunct="1">
              <a:spcBef>
                <a:spcPct val="0"/>
              </a:spcBef>
              <a:buFontTx/>
              <a:buNone/>
            </a:pPr>
            <a:r>
              <a:rPr lang="ja-JP" altLang="en-US" sz="1800" dirty="0"/>
              <a:t>見かけのものである</a:t>
            </a:r>
          </a:p>
        </p:txBody>
      </p:sp>
      <p:sp>
        <p:nvSpPr>
          <p:cNvPr id="19468" name="Text Box 12"/>
          <p:cNvSpPr txBox="1">
            <a:spLocks noChangeArrowheads="1"/>
          </p:cNvSpPr>
          <p:nvPr/>
        </p:nvSpPr>
        <p:spPr bwMode="auto">
          <a:xfrm>
            <a:off x="6701435" y="4999831"/>
            <a:ext cx="2209800"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1800" dirty="0"/>
              <a:t>「天球」は日周運動を考えるための、便利な「モデル」である</a:t>
            </a:r>
          </a:p>
        </p:txBody>
      </p:sp>
      <p:sp>
        <p:nvSpPr>
          <p:cNvPr id="2" name="テキスト ボックス 1"/>
          <p:cNvSpPr txBox="1"/>
          <p:nvPr/>
        </p:nvSpPr>
        <p:spPr>
          <a:xfrm>
            <a:off x="4112051" y="1836120"/>
            <a:ext cx="2286000" cy="461665"/>
          </a:xfrm>
          <a:prstGeom prst="rect">
            <a:avLst/>
          </a:prstGeom>
          <a:noFill/>
        </p:spPr>
        <p:txBody>
          <a:bodyPr wrap="square" rtlCol="0">
            <a:spAutoFit/>
          </a:bodyPr>
          <a:lstStyle/>
          <a:p>
            <a:r>
              <a:rPr kumimoji="1" lang="en-US" altLang="ja-JP" dirty="0"/>
              <a:t>Rise from east</a:t>
            </a:r>
            <a:endParaRPr kumimoji="1" lang="ja-JP" altLang="en-US" dirty="0"/>
          </a:p>
        </p:txBody>
      </p:sp>
      <p:sp>
        <p:nvSpPr>
          <p:cNvPr id="14" name="テキスト ボックス 13"/>
          <p:cNvSpPr txBox="1"/>
          <p:nvPr/>
        </p:nvSpPr>
        <p:spPr>
          <a:xfrm>
            <a:off x="4721932" y="4872307"/>
            <a:ext cx="1833736" cy="461665"/>
          </a:xfrm>
          <a:prstGeom prst="rect">
            <a:avLst/>
          </a:prstGeom>
          <a:noFill/>
        </p:spPr>
        <p:txBody>
          <a:bodyPr wrap="square" rtlCol="0">
            <a:spAutoFit/>
          </a:bodyPr>
          <a:lstStyle/>
          <a:p>
            <a:r>
              <a:rPr kumimoji="1" lang="en-US" altLang="ja-JP" dirty="0"/>
              <a:t>Set to west</a:t>
            </a:r>
            <a:endParaRPr kumimoji="1" lang="ja-JP" altLang="en-US" dirty="0"/>
          </a:p>
        </p:txBody>
      </p:sp>
      <p:sp>
        <p:nvSpPr>
          <p:cNvPr id="15" name="テキスト ボックス 14"/>
          <p:cNvSpPr txBox="1"/>
          <p:nvPr/>
        </p:nvSpPr>
        <p:spPr>
          <a:xfrm>
            <a:off x="2893131" y="1557631"/>
            <a:ext cx="2059869" cy="338554"/>
          </a:xfrm>
          <a:prstGeom prst="rect">
            <a:avLst/>
          </a:prstGeom>
          <a:noFill/>
        </p:spPr>
        <p:txBody>
          <a:bodyPr wrap="square" rtlCol="0">
            <a:spAutoFit/>
          </a:bodyPr>
          <a:lstStyle/>
          <a:p>
            <a:r>
              <a:rPr kumimoji="1" lang="en-US" altLang="ja-JP" sz="1600" dirty="0"/>
              <a:t>Celestial north pole</a:t>
            </a:r>
            <a:endParaRPr kumimoji="1" lang="ja-JP" altLang="en-US" sz="1600" dirty="0"/>
          </a:p>
        </p:txBody>
      </p:sp>
      <p:sp>
        <p:nvSpPr>
          <p:cNvPr id="16" name="テキスト ボックス 15"/>
          <p:cNvSpPr txBox="1"/>
          <p:nvPr/>
        </p:nvSpPr>
        <p:spPr>
          <a:xfrm>
            <a:off x="3539134" y="5541202"/>
            <a:ext cx="2059869" cy="338554"/>
          </a:xfrm>
          <a:prstGeom prst="rect">
            <a:avLst/>
          </a:prstGeom>
          <a:noFill/>
        </p:spPr>
        <p:txBody>
          <a:bodyPr wrap="square" rtlCol="0">
            <a:spAutoFit/>
          </a:bodyPr>
          <a:lstStyle/>
          <a:p>
            <a:r>
              <a:rPr kumimoji="1" lang="en-US" altLang="ja-JP" sz="1600" dirty="0"/>
              <a:t>Celestial south pole</a:t>
            </a:r>
            <a:endParaRPr kumimoji="1" lang="ja-JP" altLang="en-US" sz="1600" dirty="0"/>
          </a:p>
        </p:txBody>
      </p:sp>
      <p:sp>
        <p:nvSpPr>
          <p:cNvPr id="17" name="テキスト ボックス 16"/>
          <p:cNvSpPr txBox="1"/>
          <p:nvPr/>
        </p:nvSpPr>
        <p:spPr>
          <a:xfrm>
            <a:off x="3082116" y="4283075"/>
            <a:ext cx="2059869" cy="338554"/>
          </a:xfrm>
          <a:prstGeom prst="rect">
            <a:avLst/>
          </a:prstGeom>
          <a:noFill/>
        </p:spPr>
        <p:txBody>
          <a:bodyPr wrap="square" rtlCol="0">
            <a:spAutoFit/>
          </a:bodyPr>
          <a:lstStyle/>
          <a:p>
            <a:r>
              <a:rPr kumimoji="1" lang="en-US" altLang="ja-JP" sz="1600" dirty="0"/>
              <a:t>Celestial equator</a:t>
            </a:r>
            <a:endParaRPr kumimoji="1" lang="ja-JP" altLang="en-US" sz="1600" dirty="0"/>
          </a:p>
        </p:txBody>
      </p:sp>
      <p:sp>
        <p:nvSpPr>
          <p:cNvPr id="3" name="テキスト ボックス 2"/>
          <p:cNvSpPr txBox="1"/>
          <p:nvPr/>
        </p:nvSpPr>
        <p:spPr>
          <a:xfrm>
            <a:off x="5523448" y="58120"/>
            <a:ext cx="3620552" cy="923330"/>
          </a:xfrm>
          <a:prstGeom prst="rect">
            <a:avLst/>
          </a:prstGeom>
          <a:noFill/>
        </p:spPr>
        <p:txBody>
          <a:bodyPr wrap="square" rtlCol="0">
            <a:spAutoFit/>
          </a:bodyPr>
          <a:lstStyle/>
          <a:p>
            <a:r>
              <a:rPr kumimoji="1" lang="en-US" altLang="ja-JP" sz="1800" dirty="0">
                <a:solidFill>
                  <a:srgbClr val="0070C0"/>
                </a:solidFill>
              </a:rPr>
              <a:t>This is not the pre-modern and old geo-centric notion, but we still use this great and useful model.</a:t>
            </a:r>
            <a:endParaRPr kumimoji="1" lang="ja-JP" altLang="en-US" sz="1800" dirty="0">
              <a:solidFill>
                <a:srgbClr val="0070C0"/>
              </a:solidFill>
            </a:endParaRPr>
          </a:p>
        </p:txBody>
      </p:sp>
      <p:sp>
        <p:nvSpPr>
          <p:cNvPr id="5" name="テキスト ボックス 4"/>
          <p:cNvSpPr txBox="1"/>
          <p:nvPr/>
        </p:nvSpPr>
        <p:spPr>
          <a:xfrm>
            <a:off x="5523448" y="2880727"/>
            <a:ext cx="2706152" cy="646331"/>
          </a:xfrm>
          <a:prstGeom prst="rect">
            <a:avLst/>
          </a:prstGeom>
          <a:noFill/>
        </p:spPr>
        <p:txBody>
          <a:bodyPr wrap="square" rtlCol="0">
            <a:spAutoFit/>
          </a:bodyPr>
          <a:lstStyle/>
          <a:p>
            <a:r>
              <a:rPr lang="en-GB" altLang="ja-JP" sz="1800" dirty="0"/>
              <a:t>Culmination,</a:t>
            </a:r>
          </a:p>
          <a:p>
            <a:r>
              <a:rPr lang="en-GB" altLang="ja-JP" sz="1800" dirty="0"/>
              <a:t>crossing the meridian</a:t>
            </a:r>
            <a:endParaRPr kumimoji="1" lang="ja-JP" altLang="en-US" sz="1800" dirty="0"/>
          </a:p>
        </p:txBody>
      </p:sp>
      <p:sp>
        <p:nvSpPr>
          <p:cNvPr id="21" name="テキスト ボックス 20"/>
          <p:cNvSpPr txBox="1"/>
          <p:nvPr/>
        </p:nvSpPr>
        <p:spPr>
          <a:xfrm>
            <a:off x="3501933" y="1105580"/>
            <a:ext cx="3446331" cy="523220"/>
          </a:xfrm>
          <a:prstGeom prst="rect">
            <a:avLst/>
          </a:prstGeom>
          <a:noFill/>
        </p:spPr>
        <p:txBody>
          <a:bodyPr wrap="square" rtlCol="0">
            <a:spAutoFit/>
          </a:bodyPr>
          <a:lstStyle/>
          <a:p>
            <a:r>
              <a:rPr lang="en-US" altLang="ja-JP" sz="1400" dirty="0"/>
              <a:t>The apparent d</a:t>
            </a:r>
            <a:r>
              <a:rPr kumimoji="1" lang="en-US" altLang="ja-JP" sz="1400" dirty="0"/>
              <a:t>iurnal motion is caused by Earth’s rotation on its axis once a day.</a:t>
            </a:r>
            <a:endParaRPr kumimoji="1" lang="ja-JP" altLang="en-US" sz="1400" dirty="0"/>
          </a:p>
        </p:txBody>
      </p:sp>
      <p:sp>
        <p:nvSpPr>
          <p:cNvPr id="22" name="テキスト ボックス 21"/>
          <p:cNvSpPr txBox="1"/>
          <p:nvPr/>
        </p:nvSpPr>
        <p:spPr>
          <a:xfrm>
            <a:off x="-1621" y="3842464"/>
            <a:ext cx="3277477" cy="738664"/>
          </a:xfrm>
          <a:prstGeom prst="rect">
            <a:avLst/>
          </a:prstGeom>
          <a:noFill/>
        </p:spPr>
        <p:txBody>
          <a:bodyPr wrap="square" rtlCol="0">
            <a:spAutoFit/>
          </a:bodyPr>
          <a:lstStyle/>
          <a:p>
            <a:r>
              <a:rPr kumimoji="1" lang="en-US" altLang="ja-JP" sz="1400" dirty="0"/>
              <a:t>North Star, Polaris, stands quite close to the celestial north pole; a</a:t>
            </a:r>
            <a:r>
              <a:rPr lang="en-US" altLang="ja-JP" sz="1400" dirty="0"/>
              <a:t> good marker for the celestial north pole.</a:t>
            </a:r>
            <a:endParaRPr kumimoji="1" lang="en-US" altLang="ja-JP" sz="1400" dirty="0"/>
          </a:p>
        </p:txBody>
      </p:sp>
      <p:sp>
        <p:nvSpPr>
          <p:cNvPr id="23" name="円形吹き出し 22"/>
          <p:cNvSpPr/>
          <p:nvPr/>
        </p:nvSpPr>
        <p:spPr>
          <a:xfrm>
            <a:off x="4109112" y="100503"/>
            <a:ext cx="1382975" cy="527366"/>
          </a:xfrm>
          <a:prstGeom prst="wedgeEllipseCallout">
            <a:avLst>
              <a:gd name="adj1" fmla="val 52061"/>
              <a:gd name="adj2" fmla="val 45195"/>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Really?</a:t>
            </a:r>
            <a:endParaRPr kumimoji="1" lang="ja-JP" altLang="en-US" sz="1800" dirty="0"/>
          </a:p>
        </p:txBody>
      </p:sp>
      <p:sp>
        <p:nvSpPr>
          <p:cNvPr id="24" name="円形吹き出し 23"/>
          <p:cNvSpPr/>
          <p:nvPr/>
        </p:nvSpPr>
        <p:spPr>
          <a:xfrm>
            <a:off x="90957" y="3312595"/>
            <a:ext cx="1382975" cy="527366"/>
          </a:xfrm>
          <a:prstGeom prst="wedgeEllipseCallout">
            <a:avLst>
              <a:gd name="adj1" fmla="val 59407"/>
              <a:gd name="adj2" fmla="val 50012"/>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Really?</a:t>
            </a:r>
            <a:endParaRPr kumimoji="1" lang="ja-JP" alt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152400"/>
            <a:ext cx="8686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星座の中の太陽の動きと地球の公転</a:t>
            </a:r>
          </a:p>
          <a:p>
            <a:pPr eaLnBrk="1" hangingPunct="1">
              <a:spcBef>
                <a:spcPct val="50000"/>
              </a:spcBef>
              <a:buFontTx/>
              <a:buNone/>
            </a:pPr>
            <a:r>
              <a:rPr lang="ja-JP" altLang="en-US" sz="2800" dirty="0"/>
              <a:t>　　季節によって見える星座が変わるわけ</a:t>
            </a:r>
          </a:p>
        </p:txBody>
      </p:sp>
      <p:pic>
        <p:nvPicPr>
          <p:cNvPr id="20483"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76400"/>
            <a:ext cx="75438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609600" y="5245100"/>
            <a:ext cx="79248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000" dirty="0"/>
              <a:t>回転の軸の方向を変えるのは簡単ではない　→自転車を思い出そう</a:t>
            </a:r>
          </a:p>
          <a:p>
            <a:pPr eaLnBrk="1" hangingPunct="1">
              <a:spcBef>
                <a:spcPct val="50000"/>
              </a:spcBef>
              <a:buFontTx/>
              <a:buNone/>
            </a:pPr>
            <a:r>
              <a:rPr lang="ja-JP" altLang="en-US" sz="2000" dirty="0"/>
              <a:t>公転しても、自転軸の（宇宙空間の中での）向きは（なかなか）変わらない</a:t>
            </a:r>
            <a:endParaRPr lang="en-US" altLang="ja-JP" sz="2000" dirty="0"/>
          </a:p>
          <a:p>
            <a:pPr eaLnBrk="1" hangingPunct="1">
              <a:spcBef>
                <a:spcPct val="50000"/>
              </a:spcBef>
              <a:buFontTx/>
              <a:buNone/>
            </a:pPr>
            <a:r>
              <a:rPr lang="en-US" altLang="ja-JP" sz="1800" dirty="0"/>
              <a:t>It is not easy to change the rotation axis. The axis remains still.</a:t>
            </a:r>
          </a:p>
          <a:p>
            <a:pPr eaLnBrk="1" hangingPunct="1">
              <a:spcBef>
                <a:spcPts val="0"/>
              </a:spcBef>
              <a:buFontTx/>
              <a:buNone/>
            </a:pPr>
            <a:r>
              <a:rPr lang="en-US" altLang="ja-JP" sz="1800" dirty="0"/>
              <a:t>The rotation axis and the revolution axis are independent with each other.</a:t>
            </a:r>
            <a:endParaRPr lang="ja-JP" altLang="en-US" sz="1800" dirty="0"/>
          </a:p>
        </p:txBody>
      </p:sp>
      <p:sp>
        <p:nvSpPr>
          <p:cNvPr id="2" name="テキスト ボックス 1"/>
          <p:cNvSpPr txBox="1"/>
          <p:nvPr/>
        </p:nvSpPr>
        <p:spPr>
          <a:xfrm>
            <a:off x="7092280" y="632420"/>
            <a:ext cx="1954560" cy="923330"/>
          </a:xfrm>
          <a:prstGeom prst="rect">
            <a:avLst/>
          </a:prstGeom>
          <a:noFill/>
        </p:spPr>
        <p:txBody>
          <a:bodyPr wrap="square" rtlCol="0">
            <a:spAutoFit/>
          </a:bodyPr>
          <a:lstStyle/>
          <a:p>
            <a:r>
              <a:rPr kumimoji="1" lang="en-US" altLang="ja-JP" sz="1800" dirty="0"/>
              <a:t>Earth’s revolution (orbital motion) around the Sun</a:t>
            </a:r>
            <a:endParaRPr kumimoji="1" lang="ja-JP" altLang="en-US" sz="1800" dirty="0"/>
          </a:p>
        </p:txBody>
      </p:sp>
      <p:sp>
        <p:nvSpPr>
          <p:cNvPr id="6" name="テキスト ボックス 5"/>
          <p:cNvSpPr txBox="1"/>
          <p:nvPr/>
        </p:nvSpPr>
        <p:spPr>
          <a:xfrm>
            <a:off x="3262908" y="1504662"/>
            <a:ext cx="5902796" cy="584775"/>
          </a:xfrm>
          <a:prstGeom prst="rect">
            <a:avLst/>
          </a:prstGeom>
          <a:noFill/>
        </p:spPr>
        <p:txBody>
          <a:bodyPr wrap="square" rtlCol="0">
            <a:spAutoFit/>
          </a:bodyPr>
          <a:lstStyle/>
          <a:p>
            <a:r>
              <a:rPr kumimoji="1" lang="en-US" altLang="ja-JP" sz="1600" dirty="0"/>
              <a:t>As seen from Earth, the Sun travels against the background of the stars, causing the change of constellations for each season.</a:t>
            </a:r>
            <a:endParaRPr kumimoji="1" lang="ja-JP" altLang="en-US" sz="1600" dirty="0"/>
          </a:p>
        </p:txBody>
      </p:sp>
      <p:sp>
        <p:nvSpPr>
          <p:cNvPr id="7" name="円形吹き出し 6"/>
          <p:cNvSpPr/>
          <p:nvPr/>
        </p:nvSpPr>
        <p:spPr>
          <a:xfrm>
            <a:off x="7663865" y="4838384"/>
            <a:ext cx="1382975" cy="527366"/>
          </a:xfrm>
          <a:prstGeom prst="wedgeEllipseCallout">
            <a:avLst>
              <a:gd name="adj1" fmla="val -12221"/>
              <a:gd name="adj2" fmla="val 124666"/>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Really?</a:t>
            </a:r>
            <a:endParaRPr kumimoji="1" lang="ja-JP" alt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6"/>
          <p:cNvSpPr txBox="1">
            <a:spLocks noChangeArrowheads="1"/>
          </p:cNvSpPr>
          <p:nvPr/>
        </p:nvSpPr>
        <p:spPr bwMode="auto">
          <a:xfrm>
            <a:off x="323528" y="476672"/>
            <a:ext cx="8712968"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クイズ　</a:t>
            </a:r>
            <a:r>
              <a:rPr lang="en-US" altLang="ja-JP" sz="2400" dirty="0"/>
              <a:t>Quiz</a:t>
            </a:r>
            <a:endParaRPr lang="ja-JP" altLang="en-US" sz="2400" dirty="0"/>
          </a:p>
          <a:p>
            <a:pPr eaLnBrk="1" hangingPunct="1">
              <a:spcBef>
                <a:spcPct val="50000"/>
              </a:spcBef>
              <a:buFontTx/>
              <a:buNone/>
            </a:pPr>
            <a:r>
              <a:rPr lang="ja-JP" altLang="en-US" sz="2400" dirty="0"/>
              <a:t>季節はどうして変わるのでしょうか？</a:t>
            </a:r>
            <a:endParaRPr lang="en-US" altLang="ja-JP" sz="2400" dirty="0"/>
          </a:p>
          <a:p>
            <a:pPr eaLnBrk="1" hangingPunct="1">
              <a:spcBef>
                <a:spcPts val="0"/>
              </a:spcBef>
              <a:buFontTx/>
              <a:buNone/>
            </a:pPr>
            <a:r>
              <a:rPr lang="en-US" altLang="ja-JP" sz="2400" dirty="0"/>
              <a:t>Why do the season changes?</a:t>
            </a:r>
          </a:p>
          <a:p>
            <a:pPr eaLnBrk="1" hangingPunct="1">
              <a:spcBef>
                <a:spcPct val="50000"/>
              </a:spcBef>
              <a:buFontTx/>
              <a:buNone/>
            </a:pPr>
            <a:r>
              <a:rPr lang="ja-JP" altLang="en-US" sz="2400" dirty="0"/>
              <a:t>どうして夏は暑く、冬は寒いのでしょうか？</a:t>
            </a:r>
            <a:endParaRPr lang="en-US" altLang="ja-JP" sz="2400" dirty="0"/>
          </a:p>
          <a:p>
            <a:pPr eaLnBrk="1" hangingPunct="1">
              <a:spcBef>
                <a:spcPts val="0"/>
              </a:spcBef>
              <a:buFontTx/>
              <a:buNone/>
            </a:pPr>
            <a:r>
              <a:rPr lang="en-US" altLang="ja-JP" sz="2400" dirty="0"/>
              <a:t>Why is summer hot and winter cold?</a:t>
            </a:r>
          </a:p>
          <a:p>
            <a:pPr eaLnBrk="1" hangingPunct="1">
              <a:spcBef>
                <a:spcPts val="0"/>
              </a:spcBef>
              <a:buFontTx/>
              <a:buNone/>
            </a:pPr>
            <a:endParaRPr lang="en-US" altLang="ja-JP" sz="2400" dirty="0"/>
          </a:p>
          <a:p>
            <a:pPr eaLnBrk="1" hangingPunct="1">
              <a:spcBef>
                <a:spcPct val="50000"/>
              </a:spcBef>
              <a:buFontTx/>
              <a:buNone/>
            </a:pPr>
            <a:r>
              <a:rPr lang="ja-JP" altLang="en-US" sz="2400" dirty="0"/>
              <a:t>夏の方が冬に比べて： </a:t>
            </a:r>
            <a:r>
              <a:rPr lang="en-US" altLang="ja-JP" sz="2000" dirty="0"/>
              <a:t>Compared to winter, in summer:</a:t>
            </a:r>
          </a:p>
          <a:p>
            <a:pPr eaLnBrk="1" hangingPunct="1">
              <a:spcBef>
                <a:spcPct val="50000"/>
              </a:spcBef>
              <a:buFontTx/>
              <a:buNone/>
            </a:pPr>
            <a:r>
              <a:rPr lang="ja-JP" altLang="en-US" sz="2400" dirty="0"/>
              <a:t>（１）　太陽の南中高度が高い　</a:t>
            </a:r>
            <a:r>
              <a:rPr lang="en-US" altLang="ja-JP" sz="2400" dirty="0"/>
              <a:t>higher altitude of daytime Sun</a:t>
            </a:r>
          </a:p>
          <a:p>
            <a:pPr eaLnBrk="1" hangingPunct="1">
              <a:spcBef>
                <a:spcPct val="50000"/>
              </a:spcBef>
              <a:buFontTx/>
              <a:buNone/>
            </a:pPr>
            <a:r>
              <a:rPr lang="ja-JP" altLang="en-US" sz="2400" dirty="0"/>
              <a:t>（２）　日照時間が長い　</a:t>
            </a:r>
            <a:r>
              <a:rPr lang="en-US" altLang="ja-JP" sz="2400" dirty="0"/>
              <a:t>longer daytime</a:t>
            </a:r>
          </a:p>
          <a:p>
            <a:pPr eaLnBrk="1" hangingPunct="1">
              <a:spcBef>
                <a:spcPct val="50000"/>
              </a:spcBef>
              <a:buFontTx/>
              <a:buNone/>
            </a:pPr>
            <a:r>
              <a:rPr lang="ja-JP" altLang="en-US" sz="2400" dirty="0"/>
              <a:t>したがって、まず、地面があたたかくなる。</a:t>
            </a:r>
            <a:endParaRPr lang="en-US" altLang="ja-JP" sz="2400" dirty="0"/>
          </a:p>
          <a:p>
            <a:pPr eaLnBrk="1" hangingPunct="1">
              <a:spcBef>
                <a:spcPct val="50000"/>
              </a:spcBef>
              <a:buFontTx/>
              <a:buNone/>
            </a:pPr>
            <a:r>
              <a:rPr lang="ja-JP" altLang="en-US" sz="2400" dirty="0"/>
              <a:t>そして、大気が熱せられていく。</a:t>
            </a:r>
            <a:endParaRPr lang="en-US" altLang="ja-JP" sz="2400" dirty="0"/>
          </a:p>
          <a:p>
            <a:pPr eaLnBrk="1" hangingPunct="1">
              <a:spcBef>
                <a:spcPts val="0"/>
              </a:spcBef>
              <a:buFontTx/>
              <a:buNone/>
            </a:pPr>
            <a:r>
              <a:rPr lang="en-US" altLang="ja-JP" sz="1800" dirty="0"/>
              <a:t>Sunlight warms up the ground for longer time and more effectively</a:t>
            </a:r>
          </a:p>
          <a:p>
            <a:pPr eaLnBrk="1" hangingPunct="1">
              <a:spcBef>
                <a:spcPts val="0"/>
              </a:spcBef>
              <a:buFontTx/>
              <a:buNone/>
            </a:pPr>
            <a:r>
              <a:rPr lang="en-US" altLang="ja-JP" sz="1800" dirty="0"/>
              <a:t>(more perpendicular to the ground), leading to warming up the atmosphere. </a:t>
            </a:r>
            <a:endParaRPr lang="ja-JP" altLang="en-US" sz="1800" dirty="0"/>
          </a:p>
        </p:txBody>
      </p:sp>
      <p:sp>
        <p:nvSpPr>
          <p:cNvPr id="3" name="円形吹き出し 2"/>
          <p:cNvSpPr/>
          <p:nvPr/>
        </p:nvSpPr>
        <p:spPr>
          <a:xfrm>
            <a:off x="7092280" y="2492896"/>
            <a:ext cx="1382975" cy="527366"/>
          </a:xfrm>
          <a:prstGeom prst="wedgeEllipseCallout">
            <a:avLst>
              <a:gd name="adj1" fmla="val -54463"/>
              <a:gd name="adj2" fmla="val 74094"/>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Eureka!</a:t>
            </a:r>
            <a:endParaRPr kumimoji="1" lang="ja-JP" alt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40" y="1371600"/>
            <a:ext cx="723900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645716" y="209848"/>
            <a:ext cx="790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太陽の宿る星座　</a:t>
            </a:r>
            <a:r>
              <a:rPr lang="en-US" altLang="ja-JP" sz="2400" dirty="0"/>
              <a:t>Constellations the Sun visits every year</a:t>
            </a:r>
            <a:endParaRPr lang="ja-JP" altLang="en-US" sz="2400" dirty="0"/>
          </a:p>
        </p:txBody>
      </p:sp>
      <p:sp>
        <p:nvSpPr>
          <p:cNvPr id="22532" name="Text Box 4"/>
          <p:cNvSpPr txBox="1">
            <a:spLocks noChangeArrowheads="1"/>
          </p:cNvSpPr>
          <p:nvPr/>
        </p:nvSpPr>
        <p:spPr bwMode="auto">
          <a:xfrm>
            <a:off x="-1183" y="671384"/>
            <a:ext cx="4135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1600" dirty="0"/>
              <a:t>月も惑星も、だいだい「獣帯」にお邪魔している</a:t>
            </a:r>
            <a:endParaRPr lang="en-US" altLang="ja-JP" sz="1600" dirty="0"/>
          </a:p>
          <a:p>
            <a:pPr eaLnBrk="1" hangingPunct="1">
              <a:spcBef>
                <a:spcPts val="0"/>
              </a:spcBef>
              <a:buFontTx/>
              <a:buNone/>
            </a:pPr>
            <a:r>
              <a:rPr lang="en-US" altLang="ja-JP" sz="1600" dirty="0"/>
              <a:t>Moon and planets also visit the “zodiac.”</a:t>
            </a:r>
            <a:endParaRPr lang="ja-JP" altLang="en-US" sz="1600" dirty="0"/>
          </a:p>
        </p:txBody>
      </p:sp>
      <p:sp>
        <p:nvSpPr>
          <p:cNvPr id="2" name="テキスト ボックス 1"/>
          <p:cNvSpPr txBox="1"/>
          <p:nvPr/>
        </p:nvSpPr>
        <p:spPr>
          <a:xfrm>
            <a:off x="1340" y="2705291"/>
            <a:ext cx="970260" cy="369332"/>
          </a:xfrm>
          <a:prstGeom prst="rect">
            <a:avLst/>
          </a:prstGeom>
          <a:noFill/>
        </p:spPr>
        <p:txBody>
          <a:bodyPr wrap="square" rtlCol="0">
            <a:spAutoFit/>
          </a:bodyPr>
          <a:lstStyle/>
          <a:p>
            <a:r>
              <a:rPr kumimoji="1" lang="en-US" altLang="ja-JP" sz="1800" dirty="0">
                <a:solidFill>
                  <a:srgbClr val="B88C00"/>
                </a:solidFill>
              </a:rPr>
              <a:t>Ecliptic</a:t>
            </a:r>
            <a:endParaRPr kumimoji="1" lang="ja-JP" altLang="en-US" sz="1800" dirty="0">
              <a:solidFill>
                <a:srgbClr val="B88C00"/>
              </a:solidFill>
            </a:endParaRPr>
          </a:p>
        </p:txBody>
      </p:sp>
      <p:sp>
        <p:nvSpPr>
          <p:cNvPr id="3" name="テキスト ボックス 2"/>
          <p:cNvSpPr txBox="1"/>
          <p:nvPr/>
        </p:nvSpPr>
        <p:spPr>
          <a:xfrm>
            <a:off x="740966" y="3678703"/>
            <a:ext cx="1993404" cy="369332"/>
          </a:xfrm>
          <a:prstGeom prst="rect">
            <a:avLst/>
          </a:prstGeom>
          <a:noFill/>
        </p:spPr>
        <p:txBody>
          <a:bodyPr wrap="square" rtlCol="0">
            <a:spAutoFit/>
          </a:bodyPr>
          <a:lstStyle/>
          <a:p>
            <a:r>
              <a:rPr kumimoji="1" lang="en-US" altLang="ja-JP" sz="1800" dirty="0">
                <a:solidFill>
                  <a:srgbClr val="FF0000"/>
                </a:solidFill>
              </a:rPr>
              <a:t>Celestial equator</a:t>
            </a:r>
            <a:endParaRPr kumimoji="1" lang="ja-JP" altLang="en-US" sz="1800" dirty="0">
              <a:solidFill>
                <a:srgbClr val="FF0000"/>
              </a:solidFill>
            </a:endParaRPr>
          </a:p>
        </p:txBody>
      </p:sp>
      <p:sp>
        <p:nvSpPr>
          <p:cNvPr id="7" name="テキスト ボックス 6"/>
          <p:cNvSpPr txBox="1"/>
          <p:nvPr/>
        </p:nvSpPr>
        <p:spPr>
          <a:xfrm>
            <a:off x="4654848" y="3510805"/>
            <a:ext cx="2592288" cy="369332"/>
          </a:xfrm>
          <a:prstGeom prst="rect">
            <a:avLst/>
          </a:prstGeom>
          <a:noFill/>
        </p:spPr>
        <p:txBody>
          <a:bodyPr wrap="square" rtlCol="0">
            <a:spAutoFit/>
          </a:bodyPr>
          <a:lstStyle/>
          <a:p>
            <a:r>
              <a:rPr kumimoji="1" lang="en-US" altLang="ja-JP" sz="1800" dirty="0">
                <a:solidFill>
                  <a:srgbClr val="FF0000"/>
                </a:solidFill>
              </a:rPr>
              <a:t>Vernal (spring) equinox</a:t>
            </a:r>
            <a:endParaRPr kumimoji="1" lang="ja-JP" altLang="en-US" sz="1800" dirty="0">
              <a:solidFill>
                <a:srgbClr val="FF0000"/>
              </a:solidFill>
            </a:endParaRPr>
          </a:p>
        </p:txBody>
      </p:sp>
      <p:sp>
        <p:nvSpPr>
          <p:cNvPr id="8" name="テキスト ボックス 7"/>
          <p:cNvSpPr txBox="1"/>
          <p:nvPr/>
        </p:nvSpPr>
        <p:spPr>
          <a:xfrm>
            <a:off x="4473972" y="5685158"/>
            <a:ext cx="2592288" cy="369332"/>
          </a:xfrm>
          <a:prstGeom prst="rect">
            <a:avLst/>
          </a:prstGeom>
          <a:noFill/>
        </p:spPr>
        <p:txBody>
          <a:bodyPr wrap="square" rtlCol="0">
            <a:spAutoFit/>
          </a:bodyPr>
          <a:lstStyle/>
          <a:p>
            <a:r>
              <a:rPr kumimoji="1" lang="en-US" altLang="ja-JP" sz="1800" dirty="0">
                <a:solidFill>
                  <a:srgbClr val="0070C0"/>
                </a:solidFill>
              </a:rPr>
              <a:t>Autumnal (fall) equinox</a:t>
            </a:r>
            <a:endParaRPr kumimoji="1" lang="ja-JP" altLang="en-US" sz="1800" dirty="0">
              <a:solidFill>
                <a:srgbClr val="0070C0"/>
              </a:solidFill>
            </a:endParaRPr>
          </a:p>
        </p:txBody>
      </p:sp>
      <p:sp>
        <p:nvSpPr>
          <p:cNvPr id="4" name="下矢印 3"/>
          <p:cNvSpPr/>
          <p:nvPr/>
        </p:nvSpPr>
        <p:spPr>
          <a:xfrm>
            <a:off x="6058148" y="1756777"/>
            <a:ext cx="144016" cy="57606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下矢印 9"/>
          <p:cNvSpPr/>
          <p:nvPr/>
        </p:nvSpPr>
        <p:spPr>
          <a:xfrm>
            <a:off x="4834012" y="1763648"/>
            <a:ext cx="144016"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4134644" y="1425094"/>
            <a:ext cx="2571576" cy="338554"/>
          </a:xfrm>
          <a:prstGeom prst="rect">
            <a:avLst/>
          </a:prstGeom>
          <a:noFill/>
        </p:spPr>
        <p:txBody>
          <a:bodyPr wrap="square" rtlCol="0">
            <a:spAutoFit/>
          </a:bodyPr>
          <a:lstStyle/>
          <a:p>
            <a:r>
              <a:rPr kumimoji="1" lang="en-US" altLang="ja-JP" sz="1600" dirty="0">
                <a:solidFill>
                  <a:srgbClr val="FF0000"/>
                </a:solidFill>
              </a:rPr>
              <a:t>Ancient Greece    Present</a:t>
            </a:r>
            <a:endParaRPr kumimoji="1" lang="ja-JP" altLang="en-US" sz="1600" dirty="0">
              <a:solidFill>
                <a:srgbClr val="FF0000"/>
              </a:solidFill>
            </a:endParaRPr>
          </a:p>
        </p:txBody>
      </p:sp>
      <p:cxnSp>
        <p:nvCxnSpPr>
          <p:cNvPr id="9" name="直線矢印コネクタ 8"/>
          <p:cNvCxnSpPr/>
          <p:nvPr/>
        </p:nvCxnSpPr>
        <p:spPr>
          <a:xfrm>
            <a:off x="4978028" y="1916832"/>
            <a:ext cx="1080120"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04257" y="536254"/>
            <a:ext cx="5239743" cy="892552"/>
          </a:xfrm>
          <a:prstGeom prst="rect">
            <a:avLst/>
          </a:prstGeom>
          <a:noFill/>
        </p:spPr>
        <p:txBody>
          <a:bodyPr wrap="square" rtlCol="0">
            <a:spAutoFit/>
          </a:bodyPr>
          <a:lstStyle/>
          <a:p>
            <a:r>
              <a:rPr lang="ja-JP" altLang="en-US" sz="1400" dirty="0">
                <a:solidFill>
                  <a:srgbClr val="007434"/>
                </a:solidFill>
              </a:rPr>
              <a:t>　　星座と季節は約</a:t>
            </a:r>
            <a:r>
              <a:rPr lang="en-US" altLang="ja-JP" sz="1400" dirty="0">
                <a:solidFill>
                  <a:srgbClr val="007434"/>
                </a:solidFill>
              </a:rPr>
              <a:t>2000</a:t>
            </a:r>
            <a:r>
              <a:rPr lang="ja-JP" altLang="en-US" sz="1400" dirty="0">
                <a:solidFill>
                  <a:srgbClr val="007434"/>
                </a:solidFill>
              </a:rPr>
              <a:t>年に</a:t>
            </a:r>
            <a:r>
              <a:rPr lang="en-US" altLang="ja-JP" sz="1400" dirty="0">
                <a:solidFill>
                  <a:srgbClr val="007434"/>
                </a:solidFill>
              </a:rPr>
              <a:t>1</a:t>
            </a:r>
            <a:r>
              <a:rPr lang="ja-JP" altLang="en-US" sz="1400" dirty="0">
                <a:solidFill>
                  <a:srgbClr val="007434"/>
                </a:solidFill>
              </a:rPr>
              <a:t>星座分ずれる</a:t>
            </a:r>
            <a:endParaRPr lang="en-US" altLang="ja-JP" sz="1400" dirty="0">
              <a:solidFill>
                <a:srgbClr val="007434"/>
              </a:solidFill>
            </a:endParaRPr>
          </a:p>
          <a:p>
            <a:r>
              <a:rPr lang="ja-JP" altLang="en-US" sz="1400" dirty="0">
                <a:solidFill>
                  <a:srgbClr val="007434"/>
                </a:solidFill>
              </a:rPr>
              <a:t>　　（地軸の方向の「回転」である歳差運動による）</a:t>
            </a:r>
            <a:endParaRPr lang="en-US" altLang="ja-JP" sz="1400" dirty="0">
              <a:solidFill>
                <a:srgbClr val="007434"/>
              </a:solidFill>
            </a:endParaRPr>
          </a:p>
          <a:p>
            <a:r>
              <a:rPr lang="en-US" altLang="ja-JP" sz="1200" dirty="0">
                <a:solidFill>
                  <a:srgbClr val="007434"/>
                </a:solidFill>
              </a:rPr>
              <a:t>Zodiac-season connection shifts by one zodiac in about 2000 years due to precession, the change in the direction of the rotational axis of the Earth.</a:t>
            </a:r>
            <a:endParaRPr kumimoji="1" lang="ja-JP" altLang="en-US" sz="1200" dirty="0">
              <a:solidFill>
                <a:srgbClr val="007434"/>
              </a:solidFill>
            </a:endParaRPr>
          </a:p>
        </p:txBody>
      </p:sp>
      <p:sp>
        <p:nvSpPr>
          <p:cNvPr id="15" name="下矢印 14"/>
          <p:cNvSpPr/>
          <p:nvPr/>
        </p:nvSpPr>
        <p:spPr>
          <a:xfrm>
            <a:off x="2889796" y="1765945"/>
            <a:ext cx="144016" cy="57606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下矢印 15"/>
          <p:cNvSpPr/>
          <p:nvPr/>
        </p:nvSpPr>
        <p:spPr>
          <a:xfrm>
            <a:off x="1665660" y="1772816"/>
            <a:ext cx="144016"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1118444" y="1467662"/>
            <a:ext cx="2571576" cy="338554"/>
          </a:xfrm>
          <a:prstGeom prst="rect">
            <a:avLst/>
          </a:prstGeom>
          <a:noFill/>
        </p:spPr>
        <p:txBody>
          <a:bodyPr wrap="square" rtlCol="0">
            <a:spAutoFit/>
          </a:bodyPr>
          <a:lstStyle/>
          <a:p>
            <a:r>
              <a:rPr kumimoji="1" lang="en-US" altLang="ja-JP" sz="1600" dirty="0">
                <a:solidFill>
                  <a:srgbClr val="FF0000"/>
                </a:solidFill>
              </a:rPr>
              <a:t>Point of Summer Solstice</a:t>
            </a:r>
            <a:endParaRPr kumimoji="1" lang="ja-JP" altLang="en-US" sz="1600" dirty="0">
              <a:solidFill>
                <a:srgbClr val="FF0000"/>
              </a:solidFill>
            </a:endParaRPr>
          </a:p>
        </p:txBody>
      </p:sp>
      <p:sp>
        <p:nvSpPr>
          <p:cNvPr id="12" name="テキスト ボックス 11"/>
          <p:cNvSpPr txBox="1"/>
          <p:nvPr/>
        </p:nvSpPr>
        <p:spPr>
          <a:xfrm>
            <a:off x="251520" y="3181239"/>
            <a:ext cx="3284240" cy="276999"/>
          </a:xfrm>
          <a:prstGeom prst="rect">
            <a:avLst/>
          </a:prstGeom>
          <a:noFill/>
        </p:spPr>
        <p:txBody>
          <a:bodyPr wrap="square" rtlCol="0">
            <a:spAutoFit/>
          </a:bodyPr>
          <a:lstStyle/>
          <a:p>
            <a:r>
              <a:rPr kumimoji="1" lang="en-US" altLang="ja-JP" sz="1200" dirty="0">
                <a:solidFill>
                  <a:srgbClr val="FF0000"/>
                </a:solidFill>
              </a:rPr>
              <a:t>The Sun is just above the “Tropic of Cancer.”</a:t>
            </a:r>
            <a:endParaRPr kumimoji="1" lang="ja-JP" altLang="en-US" sz="1200" dirty="0">
              <a:solidFill>
                <a:srgbClr val="FF0000"/>
              </a:solidFill>
            </a:endParaRPr>
          </a:p>
        </p:txBody>
      </p:sp>
      <p:sp>
        <p:nvSpPr>
          <p:cNvPr id="19" name="テキスト ボックス 18"/>
          <p:cNvSpPr txBox="1"/>
          <p:nvPr/>
        </p:nvSpPr>
        <p:spPr>
          <a:xfrm>
            <a:off x="713110" y="5861348"/>
            <a:ext cx="3400822" cy="461665"/>
          </a:xfrm>
          <a:prstGeom prst="rect">
            <a:avLst/>
          </a:prstGeom>
          <a:noFill/>
        </p:spPr>
        <p:txBody>
          <a:bodyPr wrap="square" rtlCol="0">
            <a:spAutoFit/>
          </a:bodyPr>
          <a:lstStyle/>
          <a:p>
            <a:r>
              <a:rPr kumimoji="1" lang="en-US" altLang="ja-JP" sz="1200" dirty="0">
                <a:solidFill>
                  <a:srgbClr val="0070C0"/>
                </a:solidFill>
              </a:rPr>
              <a:t>The Sun is just above the “Tropic of Capricorn” when it is winter solstice.</a:t>
            </a:r>
            <a:endParaRPr kumimoji="1" lang="ja-JP" altLang="en-US" sz="1200" dirty="0">
              <a:solidFill>
                <a:srgbClr val="0070C0"/>
              </a:solidFill>
            </a:endParaRPr>
          </a:p>
        </p:txBody>
      </p:sp>
      <p:sp>
        <p:nvSpPr>
          <p:cNvPr id="20" name="テキスト ボックス 19"/>
          <p:cNvSpPr txBox="1"/>
          <p:nvPr/>
        </p:nvSpPr>
        <p:spPr>
          <a:xfrm>
            <a:off x="2330574" y="6293296"/>
            <a:ext cx="5239742" cy="461665"/>
          </a:xfrm>
          <a:prstGeom prst="rect">
            <a:avLst/>
          </a:prstGeom>
          <a:noFill/>
        </p:spPr>
        <p:txBody>
          <a:bodyPr wrap="square" rtlCol="0">
            <a:spAutoFit/>
          </a:bodyPr>
          <a:lstStyle/>
          <a:p>
            <a:r>
              <a:rPr lang="en-US" altLang="ja-JP" sz="1200" dirty="0">
                <a:solidFill>
                  <a:srgbClr val="0070C0"/>
                </a:solidFill>
              </a:rPr>
              <a:t>In ancient Greece, the Sun was in Libra, the balance scale, when it was autumnal equinox, the day and the night were balanced.</a:t>
            </a:r>
            <a:endParaRPr kumimoji="1" lang="ja-JP" altLang="en-US" sz="1200" dirty="0">
              <a:solidFill>
                <a:srgbClr val="0070C0"/>
              </a:solidFill>
            </a:endParaRPr>
          </a:p>
        </p:txBody>
      </p:sp>
      <p:sp>
        <p:nvSpPr>
          <p:cNvPr id="21" name="円形吹き出し 20"/>
          <p:cNvSpPr/>
          <p:nvPr/>
        </p:nvSpPr>
        <p:spPr>
          <a:xfrm>
            <a:off x="7668344" y="1619516"/>
            <a:ext cx="1454983" cy="527366"/>
          </a:xfrm>
          <a:prstGeom prst="wedgeEllipseCallout">
            <a:avLst>
              <a:gd name="adj1" fmla="val 27266"/>
              <a:gd name="adj2" fmla="val -87255"/>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Really?</a:t>
            </a:r>
            <a:endParaRPr kumimoji="1" lang="ja-JP" altLang="en-US" sz="1800" dirty="0"/>
          </a:p>
        </p:txBody>
      </p:sp>
      <p:sp>
        <p:nvSpPr>
          <p:cNvPr id="22" name="円形吹き出し 21"/>
          <p:cNvSpPr/>
          <p:nvPr/>
        </p:nvSpPr>
        <p:spPr>
          <a:xfrm>
            <a:off x="2698924" y="3739882"/>
            <a:ext cx="1382975" cy="527366"/>
          </a:xfrm>
          <a:prstGeom prst="wedgeEllipseCallout">
            <a:avLst>
              <a:gd name="adj1" fmla="val -28750"/>
              <a:gd name="adj2" fmla="val -104113"/>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Eureka!</a:t>
            </a:r>
            <a:endParaRPr kumimoji="1" lang="ja-JP" alt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1"/>
          <p:cNvSpPr txBox="1">
            <a:spLocks noChangeArrowheads="1"/>
          </p:cNvSpPr>
          <p:nvPr/>
        </p:nvSpPr>
        <p:spPr bwMode="auto">
          <a:xfrm>
            <a:off x="56721" y="188640"/>
            <a:ext cx="9030558"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800" dirty="0"/>
              <a:t>たくさんの「へぇ」「！」「そうか」</a:t>
            </a:r>
            <a:endParaRPr lang="en-US" altLang="ja-JP" sz="2800" dirty="0"/>
          </a:p>
          <a:p>
            <a:pPr eaLnBrk="1" hangingPunct="1">
              <a:spcBef>
                <a:spcPct val="0"/>
              </a:spcBef>
              <a:buFontTx/>
              <a:buNone/>
            </a:pPr>
            <a:r>
              <a:rPr lang="en-US" altLang="ja-JP" sz="2800" dirty="0"/>
              <a:t>Various</a:t>
            </a:r>
            <a:r>
              <a:rPr lang="ja-JP" altLang="en-US" sz="2800" dirty="0"/>
              <a:t> </a:t>
            </a:r>
            <a:r>
              <a:rPr lang="en-US" altLang="ja-JP" sz="2800" dirty="0"/>
              <a:t>&amp; many “</a:t>
            </a:r>
            <a:r>
              <a:rPr lang="en-US" altLang="ja-JP" sz="2800" dirty="0">
                <a:solidFill>
                  <a:srgbClr val="0070C0"/>
                </a:solidFill>
              </a:rPr>
              <a:t>Really?</a:t>
            </a:r>
            <a:r>
              <a:rPr lang="en-US" altLang="ja-JP" sz="2800" dirty="0"/>
              <a:t>” “</a:t>
            </a:r>
            <a:r>
              <a:rPr lang="en-US" altLang="ja-JP" sz="2800" dirty="0">
                <a:solidFill>
                  <a:srgbClr val="0070C0"/>
                </a:solidFill>
              </a:rPr>
              <a:t>Eureka!</a:t>
            </a:r>
            <a:r>
              <a:rPr lang="en-US" altLang="ja-JP" sz="2800" dirty="0"/>
              <a:t>”</a:t>
            </a:r>
          </a:p>
          <a:p>
            <a:pPr eaLnBrk="1" hangingPunct="1">
              <a:spcBef>
                <a:spcPct val="0"/>
              </a:spcBef>
              <a:buFontTx/>
              <a:buNone/>
            </a:pPr>
            <a:endParaRPr lang="en-US" altLang="ja-JP" sz="2800" dirty="0"/>
          </a:p>
          <a:p>
            <a:pPr eaLnBrk="1" hangingPunct="1">
              <a:spcBef>
                <a:spcPct val="0"/>
              </a:spcBef>
              <a:buFontTx/>
              <a:buNone/>
            </a:pPr>
            <a:r>
              <a:rPr lang="ja-JP" altLang="en-US" sz="2800" dirty="0"/>
              <a:t>みなさんの生活や仕事に生かしてみませんか</a:t>
            </a:r>
            <a:endParaRPr lang="en-US" altLang="ja-JP" sz="2800" dirty="0"/>
          </a:p>
          <a:p>
            <a:pPr eaLnBrk="1" hangingPunct="1">
              <a:spcBef>
                <a:spcPct val="0"/>
              </a:spcBef>
              <a:buFontTx/>
              <a:buNone/>
            </a:pPr>
            <a:r>
              <a:rPr lang="ja-JP" altLang="en-US" sz="2800" dirty="0">
                <a:solidFill>
                  <a:srgbClr val="FF0000"/>
                </a:solidFill>
              </a:rPr>
              <a:t>知ってハッピー、伝えてハッピー：ハッピー</a:t>
            </a:r>
            <a:r>
              <a:rPr lang="en-US" altLang="ja-JP" sz="2800" dirty="0">
                <a:solidFill>
                  <a:srgbClr val="FF0000"/>
                </a:solidFill>
              </a:rPr>
              <a:t>2</a:t>
            </a:r>
            <a:r>
              <a:rPr lang="ja-JP" altLang="en-US" sz="2800" dirty="0">
                <a:solidFill>
                  <a:srgbClr val="FF0000"/>
                </a:solidFill>
              </a:rPr>
              <a:t>乗の法則</a:t>
            </a:r>
            <a:endParaRPr lang="en-US" altLang="ja-JP" sz="2800" dirty="0">
              <a:solidFill>
                <a:srgbClr val="FF0000"/>
              </a:solidFill>
            </a:endParaRPr>
          </a:p>
          <a:p>
            <a:pPr eaLnBrk="1" hangingPunct="1">
              <a:spcBef>
                <a:spcPct val="0"/>
              </a:spcBef>
              <a:buFontTx/>
              <a:buNone/>
            </a:pPr>
            <a:r>
              <a:rPr lang="en-US" altLang="ja-JP" sz="2000" dirty="0"/>
              <a:t>With the “Really?” “Eureka!”</a:t>
            </a:r>
          </a:p>
          <a:p>
            <a:pPr eaLnBrk="1" hangingPunct="1">
              <a:spcBef>
                <a:spcPct val="0"/>
              </a:spcBef>
              <a:buFontTx/>
              <a:buNone/>
            </a:pPr>
            <a:r>
              <a:rPr lang="en-US" altLang="ja-JP" sz="2000" dirty="0"/>
              <a:t>  enjoy communicating with people in your life and work.</a:t>
            </a:r>
          </a:p>
          <a:p>
            <a:pPr eaLnBrk="1" hangingPunct="1">
              <a:spcBef>
                <a:spcPct val="0"/>
              </a:spcBef>
              <a:buFontTx/>
              <a:buNone/>
            </a:pPr>
            <a:r>
              <a:rPr lang="en-US" altLang="ja-JP" sz="2000" dirty="0"/>
              <a:t>I will be happy</a:t>
            </a:r>
            <a:r>
              <a:rPr lang="ja-JP" altLang="en-US" sz="2000" dirty="0"/>
              <a:t> </a:t>
            </a:r>
            <a:r>
              <a:rPr lang="en-US" altLang="ja-JP" sz="2000" dirty="0"/>
              <a:t>to</a:t>
            </a:r>
            <a:r>
              <a:rPr lang="ja-JP" altLang="en-US" sz="2000" dirty="0"/>
              <a:t> </a:t>
            </a:r>
            <a:r>
              <a:rPr lang="en-US" altLang="ja-JP" sz="2000" dirty="0"/>
              <a:t>learn, you will be happy and I will be happy to communicate:</a:t>
            </a:r>
          </a:p>
          <a:p>
            <a:pPr eaLnBrk="1" hangingPunct="1">
              <a:spcBef>
                <a:spcPct val="0"/>
              </a:spcBef>
              <a:buFontTx/>
              <a:buNone/>
            </a:pPr>
            <a:r>
              <a:rPr lang="en-US" altLang="ja-JP" sz="2000" b="1" dirty="0">
                <a:solidFill>
                  <a:srgbClr val="FF0000"/>
                </a:solidFill>
              </a:rPr>
              <a:t>The law of the happy squared: the spirit of the star guide “sommelier”</a:t>
            </a:r>
            <a:endParaRPr lang="en-US" altLang="ja-JP" sz="2000" dirty="0">
              <a:solidFill>
                <a:srgbClr val="FF0000"/>
              </a:solidFill>
            </a:endParaRPr>
          </a:p>
          <a:p>
            <a:pPr eaLnBrk="1" hangingPunct="1">
              <a:spcBef>
                <a:spcPct val="0"/>
              </a:spcBef>
              <a:buFontTx/>
              <a:buNone/>
            </a:pPr>
            <a:endParaRPr lang="en-US" altLang="ja-JP" sz="2800" dirty="0"/>
          </a:p>
          <a:p>
            <a:pPr eaLnBrk="1" hangingPunct="1">
              <a:spcBef>
                <a:spcPct val="0"/>
              </a:spcBef>
              <a:buFontTx/>
              <a:buNone/>
            </a:pPr>
            <a:r>
              <a:rPr lang="en-US" altLang="ja-JP" sz="2800" dirty="0"/>
              <a:t>Examples of “?” and “!”</a:t>
            </a:r>
          </a:p>
          <a:p>
            <a:pPr eaLnBrk="1" hangingPunct="1">
              <a:spcBef>
                <a:spcPct val="0"/>
              </a:spcBef>
              <a:buFontTx/>
              <a:buNone/>
            </a:pPr>
            <a:r>
              <a:rPr lang="ja-JP" altLang="en-US" sz="2400" dirty="0"/>
              <a:t>星座のルーツ</a:t>
            </a:r>
            <a:r>
              <a:rPr lang="en-US" altLang="ja-JP" sz="2400" dirty="0"/>
              <a:t>			The roots of constellations</a:t>
            </a:r>
          </a:p>
          <a:p>
            <a:pPr eaLnBrk="1" hangingPunct="1">
              <a:spcBef>
                <a:spcPct val="0"/>
              </a:spcBef>
              <a:buFontTx/>
              <a:buNone/>
            </a:pPr>
            <a:r>
              <a:rPr lang="ja-JP" altLang="en-US" sz="2400" dirty="0"/>
              <a:t>星の色</a:t>
            </a:r>
            <a:r>
              <a:rPr lang="en-US" altLang="ja-JP" sz="2400" dirty="0"/>
              <a:t>			The color of stars</a:t>
            </a:r>
          </a:p>
          <a:p>
            <a:pPr eaLnBrk="1" hangingPunct="1">
              <a:spcBef>
                <a:spcPct val="0"/>
              </a:spcBef>
              <a:buFontTx/>
              <a:buNone/>
            </a:pPr>
            <a:r>
              <a:rPr lang="ja-JP" altLang="en-US" sz="2400" dirty="0"/>
              <a:t>星の動きと地球の自転</a:t>
            </a:r>
            <a:r>
              <a:rPr lang="en-US" altLang="ja-JP" sz="2400" dirty="0"/>
              <a:t>	Earth’s rotation</a:t>
            </a:r>
            <a:endParaRPr lang="ja-JP" altLang="en-US" sz="2400" dirty="0"/>
          </a:p>
          <a:p>
            <a:pPr eaLnBrk="1" hangingPunct="1">
              <a:spcBef>
                <a:spcPct val="0"/>
              </a:spcBef>
              <a:buFontTx/>
              <a:buNone/>
            </a:pPr>
            <a:r>
              <a:rPr lang="ja-JP" altLang="en-US" sz="2400" dirty="0"/>
              <a:t>星座の中の太陽の動きと地球の公転</a:t>
            </a:r>
            <a:r>
              <a:rPr lang="en-US" altLang="ja-JP" sz="2400" dirty="0"/>
              <a:t>	Earth’s revolution</a:t>
            </a:r>
            <a:endParaRPr lang="ja-JP" altLang="en-US" sz="2400" dirty="0"/>
          </a:p>
          <a:p>
            <a:pPr eaLnBrk="1" hangingPunct="1">
              <a:spcBef>
                <a:spcPct val="0"/>
              </a:spcBef>
              <a:buFontTx/>
              <a:buNone/>
            </a:pPr>
            <a:r>
              <a:rPr lang="ja-JP" altLang="en-US" sz="2400" dirty="0"/>
              <a:t>太陽系についておさらい</a:t>
            </a:r>
            <a:r>
              <a:rPr lang="en-US" altLang="ja-JP" sz="2400" dirty="0"/>
              <a:t>	Review of the solar system</a:t>
            </a:r>
          </a:p>
          <a:p>
            <a:pPr eaLnBrk="1" hangingPunct="1">
              <a:spcBef>
                <a:spcPct val="0"/>
              </a:spcBef>
              <a:buFontTx/>
              <a:buNone/>
            </a:pPr>
            <a:r>
              <a:rPr lang="ja-JP" altLang="en-US" sz="2400" dirty="0"/>
              <a:t>太陽系から宇宙の果てへ</a:t>
            </a:r>
            <a:r>
              <a:rPr lang="en-US" altLang="ja-JP" sz="2400" dirty="0"/>
              <a:t>	From here to the edge of the universe</a:t>
            </a:r>
            <a:endParaRPr lang="ja-JP"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ChangeArrowheads="1"/>
          </p:cNvSpPr>
          <p:nvPr/>
        </p:nvSpPr>
        <p:spPr bwMode="auto">
          <a:xfrm>
            <a:off x="107504" y="116632"/>
            <a:ext cx="830624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latin typeface="ＭＳ ゴシック" pitchFamily="84" charset="-128"/>
                <a:ea typeface="ＭＳ ゴシック" pitchFamily="84" charset="-128"/>
              </a:rPr>
              <a:t>白羊宮（はくようきゅう）　　　おひつじ座　</a:t>
            </a:r>
            <a:r>
              <a:rPr lang="en-US" altLang="ja-JP" sz="2400" dirty="0">
                <a:latin typeface="ＭＳ ゴシック" pitchFamily="84" charset="-128"/>
                <a:ea typeface="ＭＳ ゴシック" pitchFamily="84" charset="-128"/>
              </a:rPr>
              <a:t>Aries</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金牛宮（きんぎゅうきゅう）　　おうし座　　</a:t>
            </a:r>
            <a:r>
              <a:rPr lang="en-US" altLang="ja-JP" sz="2400" dirty="0">
                <a:latin typeface="ＭＳ ゴシック" pitchFamily="84" charset="-128"/>
                <a:ea typeface="ＭＳ ゴシック" pitchFamily="84" charset="-128"/>
              </a:rPr>
              <a:t>Taurus </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双児宮（そうじきゅう）　　　　ふたご座　　</a:t>
            </a:r>
            <a:r>
              <a:rPr lang="en-US" altLang="ja-JP" sz="2400" dirty="0">
                <a:latin typeface="ＭＳ ゴシック" pitchFamily="84" charset="-128"/>
                <a:ea typeface="ＭＳ ゴシック" pitchFamily="84" charset="-128"/>
              </a:rPr>
              <a:t>Gemini </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巨蟹宮（きょかいきゅう）　　　かに座　　　</a:t>
            </a:r>
            <a:r>
              <a:rPr lang="en-US" altLang="ja-JP" sz="2400" dirty="0">
                <a:latin typeface="ＭＳ ゴシック" pitchFamily="84" charset="-128"/>
                <a:ea typeface="ＭＳ ゴシック" pitchFamily="84" charset="-128"/>
              </a:rPr>
              <a:t>Cancer </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獅子宮（ししきゅう）　　　　　しし座　　　</a:t>
            </a:r>
            <a:r>
              <a:rPr lang="en-US" altLang="ja-JP" sz="2400" dirty="0">
                <a:latin typeface="ＭＳ ゴシック" pitchFamily="84" charset="-128"/>
                <a:ea typeface="ＭＳ ゴシック" pitchFamily="84" charset="-128"/>
              </a:rPr>
              <a:t>Leo</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処女宮（しょじょきゅう）　　　おとめ座　　</a:t>
            </a:r>
            <a:r>
              <a:rPr lang="en-US" altLang="ja-JP" sz="2400" dirty="0">
                <a:latin typeface="ＭＳ ゴシック" pitchFamily="84" charset="-128"/>
                <a:ea typeface="ＭＳ ゴシック" pitchFamily="84" charset="-128"/>
              </a:rPr>
              <a:t>Virgo</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天秤宮（てんびんきゅう）　　　てんびん座　</a:t>
            </a:r>
            <a:r>
              <a:rPr lang="en-US" altLang="ja-JP" sz="2400" dirty="0">
                <a:latin typeface="ＭＳ ゴシック" pitchFamily="84" charset="-128"/>
                <a:ea typeface="ＭＳ ゴシック" pitchFamily="84" charset="-128"/>
              </a:rPr>
              <a:t>Libra</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天蝎宮（てんかつきゅう）　　　さそり座　　</a:t>
            </a:r>
            <a:r>
              <a:rPr lang="en-US" altLang="ja-JP" sz="2400" dirty="0">
                <a:latin typeface="ＭＳ ゴシック" pitchFamily="84" charset="-128"/>
                <a:ea typeface="ＭＳ ゴシック" pitchFamily="84" charset="-128"/>
              </a:rPr>
              <a:t>Scorpio</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人馬宮（じんばきゅう）　　　　いて座　　　</a:t>
            </a:r>
            <a:r>
              <a:rPr lang="en-US" altLang="ja-JP" sz="2400" dirty="0">
                <a:latin typeface="ＭＳ ゴシック" pitchFamily="84" charset="-128"/>
                <a:ea typeface="ＭＳ ゴシック" pitchFamily="84" charset="-128"/>
              </a:rPr>
              <a:t>Sagittarius</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磨羯宮（まかつきゅう）　　　　やぎ座　　　</a:t>
            </a:r>
            <a:r>
              <a:rPr lang="en-US" altLang="ja-JP" sz="2400" dirty="0">
                <a:latin typeface="ＭＳ ゴシック" pitchFamily="84" charset="-128"/>
                <a:ea typeface="ＭＳ ゴシック" pitchFamily="84" charset="-128"/>
              </a:rPr>
              <a:t>Capricornus</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宝瓶宮（ほうへいきゅう）　　　みずがめ座　</a:t>
            </a:r>
            <a:r>
              <a:rPr lang="en-US" altLang="ja-JP" sz="2400" dirty="0">
                <a:latin typeface="ＭＳ ゴシック" pitchFamily="84" charset="-128"/>
                <a:ea typeface="ＭＳ ゴシック" pitchFamily="84" charset="-128"/>
              </a:rPr>
              <a:t>Aquarius </a:t>
            </a:r>
            <a:r>
              <a:rPr lang="ja-JP" altLang="en-US" sz="2400" dirty="0">
                <a:latin typeface="ＭＳ ゴシック" pitchFamily="84" charset="-128"/>
                <a:ea typeface="ＭＳ ゴシック" pitchFamily="84" charset="-128"/>
              </a:rPr>
              <a:t>　　</a:t>
            </a:r>
          </a:p>
          <a:p>
            <a:pPr eaLnBrk="1" hangingPunct="1">
              <a:spcBef>
                <a:spcPct val="0"/>
              </a:spcBef>
              <a:buFontTx/>
              <a:buNone/>
            </a:pPr>
            <a:r>
              <a:rPr lang="ja-JP" altLang="en-US" sz="2400" dirty="0">
                <a:latin typeface="ＭＳ ゴシック" pitchFamily="84" charset="-128"/>
                <a:ea typeface="ＭＳ ゴシック" pitchFamily="84" charset="-128"/>
              </a:rPr>
              <a:t>双魚宮（そうぎょきゅう）　　　うお座　　　</a:t>
            </a:r>
            <a:r>
              <a:rPr lang="en-US" altLang="ja-JP" sz="2400" dirty="0">
                <a:latin typeface="ＭＳ ゴシック" pitchFamily="84" charset="-128"/>
                <a:ea typeface="ＭＳ ゴシック" pitchFamily="84" charset="-128"/>
              </a:rPr>
              <a:t>Pisces </a:t>
            </a:r>
            <a:r>
              <a:rPr lang="ja-JP" altLang="en-US" sz="2400" dirty="0">
                <a:latin typeface="ＭＳ ゴシック" pitchFamily="84" charset="-128"/>
                <a:ea typeface="ＭＳ ゴシック" pitchFamily="84" charset="-128"/>
              </a:rPr>
              <a:t>　　　</a:t>
            </a:r>
          </a:p>
        </p:txBody>
      </p:sp>
      <p:grpSp>
        <p:nvGrpSpPr>
          <p:cNvPr id="2" name="グループ化 1"/>
          <p:cNvGrpSpPr/>
          <p:nvPr/>
        </p:nvGrpSpPr>
        <p:grpSpPr>
          <a:xfrm>
            <a:off x="8701980" y="241920"/>
            <a:ext cx="190500" cy="4279900"/>
            <a:chOff x="8267700" y="1219200"/>
            <a:chExt cx="190500" cy="4279900"/>
          </a:xfrm>
        </p:grpSpPr>
        <p:pic>
          <p:nvPicPr>
            <p:cNvPr id="23555"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1219200"/>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1524000"/>
              <a:ext cx="190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7700" y="19050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7700" y="2286000"/>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7700" y="2578100"/>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7700" y="2971800"/>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7700" y="3352800"/>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7700" y="3733800"/>
              <a:ext cx="190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0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67700" y="41529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0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67700" y="4546600"/>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0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67700" y="4953000"/>
              <a:ext cx="190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67700" y="5257800"/>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p:cNvGrpSpPr/>
          <p:nvPr/>
        </p:nvGrpSpPr>
        <p:grpSpPr>
          <a:xfrm>
            <a:off x="4067944" y="390600"/>
            <a:ext cx="576064" cy="3960440"/>
            <a:chOff x="3995936" y="1340768"/>
            <a:chExt cx="576064" cy="3960440"/>
          </a:xfrm>
        </p:grpSpPr>
        <p:cxnSp>
          <p:nvCxnSpPr>
            <p:cNvPr id="4" name="直線矢印コネクタ 3"/>
            <p:cNvCxnSpPr/>
            <p:nvPr/>
          </p:nvCxnSpPr>
          <p:spPr>
            <a:xfrm flipV="1">
              <a:off x="3995936" y="134076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3995936" y="173064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3995936" y="209068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3995936" y="245072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995936" y="281076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3995936" y="317080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3995936" y="353084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3995936" y="389088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3995936" y="425092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3995936" y="461096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3995936" y="4971008"/>
              <a:ext cx="576064" cy="33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sp>
        <p:nvSpPr>
          <p:cNvPr id="5" name="テキスト ボックス 4"/>
          <p:cNvSpPr txBox="1"/>
          <p:nvPr/>
        </p:nvSpPr>
        <p:spPr>
          <a:xfrm>
            <a:off x="72008" y="4941168"/>
            <a:ext cx="9036496" cy="1908215"/>
          </a:xfrm>
          <a:prstGeom prst="rect">
            <a:avLst/>
          </a:prstGeom>
          <a:noFill/>
        </p:spPr>
        <p:txBody>
          <a:bodyPr wrap="square" rtlCol="0">
            <a:spAutoFit/>
          </a:bodyPr>
          <a:lstStyle/>
          <a:p>
            <a:r>
              <a:rPr kumimoji="1" lang="ja-JP" altLang="en-US" sz="1800" dirty="0">
                <a:solidFill>
                  <a:srgbClr val="0070C0"/>
                </a:solidFill>
              </a:rPr>
              <a:t>約</a:t>
            </a:r>
            <a:r>
              <a:rPr kumimoji="1" lang="en-US" altLang="ja-JP" sz="1800" dirty="0">
                <a:solidFill>
                  <a:srgbClr val="0070C0"/>
                </a:solidFill>
              </a:rPr>
              <a:t>2000</a:t>
            </a:r>
            <a:r>
              <a:rPr kumimoji="1" lang="ja-JP" altLang="en-US" sz="1800" dirty="0">
                <a:solidFill>
                  <a:srgbClr val="0070C0"/>
                </a:solidFill>
              </a:rPr>
              <a:t>年の間、占星術で</a:t>
            </a:r>
            <a:r>
              <a:rPr lang="ja-JP" altLang="en-US" sz="1800" dirty="0">
                <a:solidFill>
                  <a:srgbClr val="0070C0"/>
                </a:solidFill>
              </a:rPr>
              <a:t>言う「宮」と天文学的「星座」がひとつ分、ずれてしまった。</a:t>
            </a:r>
            <a:endParaRPr lang="en-US" altLang="ja-JP" sz="1800" dirty="0">
              <a:solidFill>
                <a:srgbClr val="0070C0"/>
              </a:solidFill>
            </a:endParaRPr>
          </a:p>
          <a:p>
            <a:r>
              <a:rPr kumimoji="1" lang="ja-JP" altLang="en-US" sz="1800" dirty="0">
                <a:solidFill>
                  <a:srgbClr val="0070C0"/>
                </a:solidFill>
              </a:rPr>
              <a:t>占星術が政治を支配していたころ、春分点（</a:t>
            </a:r>
            <a:r>
              <a:rPr lang="ja-JP" altLang="en-US" sz="1800" dirty="0">
                <a:solidFill>
                  <a:srgbClr val="0070C0"/>
                </a:solidFill>
              </a:rPr>
              <a:t>かつて、</a:t>
            </a:r>
            <a:r>
              <a:rPr kumimoji="1" lang="ja-JP" altLang="en-US" sz="1800" dirty="0">
                <a:solidFill>
                  <a:srgbClr val="0070C0"/>
                </a:solidFill>
              </a:rPr>
              <a:t>カレンダーとしての初日）は「おひつじ」に、現在は「うお」。しばらくすると「みずがめ」に。 </a:t>
            </a:r>
            <a:r>
              <a:rPr kumimoji="1" lang="en-US" altLang="ja-JP" sz="1800" dirty="0">
                <a:solidFill>
                  <a:srgbClr val="0070C0"/>
                </a:solidFill>
              </a:rPr>
              <a:t>Dawning of the age of Aquarius!</a:t>
            </a:r>
            <a:r>
              <a:rPr lang="ja-JP" altLang="en-US" sz="1800" dirty="0">
                <a:solidFill>
                  <a:srgbClr val="0070C0"/>
                </a:solidFill>
              </a:rPr>
              <a:t>   </a:t>
            </a:r>
            <a:r>
              <a:rPr lang="en-US" altLang="ja-JP" sz="1800" dirty="0">
                <a:solidFill>
                  <a:srgbClr val="0070C0"/>
                </a:solidFill>
              </a:rPr>
              <a:t>By 5</a:t>
            </a:r>
            <a:r>
              <a:rPr lang="en-US" altLang="ja-JP" sz="1800" baseline="30000" dirty="0">
                <a:solidFill>
                  <a:srgbClr val="0070C0"/>
                </a:solidFill>
              </a:rPr>
              <a:t>th</a:t>
            </a:r>
            <a:r>
              <a:rPr lang="en-US" altLang="ja-JP" sz="1800" dirty="0">
                <a:solidFill>
                  <a:srgbClr val="0070C0"/>
                </a:solidFill>
              </a:rPr>
              <a:t> Dim.</a:t>
            </a:r>
            <a:endParaRPr lang="en-US" altLang="ja-JP" sz="1600" dirty="0">
              <a:solidFill>
                <a:srgbClr val="0070C0"/>
              </a:solidFill>
            </a:endParaRPr>
          </a:p>
          <a:p>
            <a:pPr>
              <a:spcBef>
                <a:spcPts val="0"/>
              </a:spcBef>
            </a:pPr>
            <a:endParaRPr lang="en-US" altLang="ja-JP" sz="1600" dirty="0">
              <a:solidFill>
                <a:srgbClr val="0070C0"/>
              </a:solidFill>
            </a:endParaRPr>
          </a:p>
          <a:p>
            <a:pPr>
              <a:spcBef>
                <a:spcPts val="0"/>
              </a:spcBef>
            </a:pPr>
            <a:r>
              <a:rPr lang="en-US" altLang="ja-JP" sz="1600" dirty="0">
                <a:solidFill>
                  <a:srgbClr val="0070C0"/>
                </a:solidFill>
              </a:rPr>
              <a:t>In about 2000 years, the zodiac of astrology shifts with respect to astronomical constellation by one. The vernal solstice, marked in Aries, was the first day of calendar during the time the astrology influenced politics. Now, the vernal equinox is in Pisces and later will be in Aquarius.</a:t>
            </a:r>
          </a:p>
        </p:txBody>
      </p:sp>
      <p:sp>
        <p:nvSpPr>
          <p:cNvPr id="30" name="円形吹き出し 29"/>
          <p:cNvSpPr/>
          <p:nvPr/>
        </p:nvSpPr>
        <p:spPr>
          <a:xfrm>
            <a:off x="7342247" y="4491564"/>
            <a:ext cx="1454983" cy="527366"/>
          </a:xfrm>
          <a:prstGeom prst="wedgeEllipseCallout">
            <a:avLst>
              <a:gd name="adj1" fmla="val -53910"/>
              <a:gd name="adj2" fmla="val -29459"/>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Really?</a:t>
            </a:r>
            <a:endParaRPr kumimoji="1" lang="ja-JP" altLang="en-US" sz="1800" dirty="0"/>
          </a:p>
        </p:txBody>
      </p:sp>
      <p:sp>
        <p:nvSpPr>
          <p:cNvPr id="31" name="円形吹き出し 30"/>
          <p:cNvSpPr/>
          <p:nvPr/>
        </p:nvSpPr>
        <p:spPr>
          <a:xfrm>
            <a:off x="3563888" y="4437112"/>
            <a:ext cx="1382975" cy="527366"/>
          </a:xfrm>
          <a:prstGeom prst="wedgeEllipseCallout">
            <a:avLst>
              <a:gd name="adj1" fmla="val 41960"/>
              <a:gd name="adj2" fmla="val 45195"/>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Eureka!</a:t>
            </a:r>
            <a:endParaRPr kumimoji="1" lang="ja-JP" altLang="en-US" sz="1800" dirty="0"/>
          </a:p>
        </p:txBody>
      </p:sp>
      <p:sp>
        <p:nvSpPr>
          <p:cNvPr id="7" name="テキスト ボックス 6"/>
          <p:cNvSpPr txBox="1"/>
          <p:nvPr/>
        </p:nvSpPr>
        <p:spPr>
          <a:xfrm>
            <a:off x="3851919" y="5728102"/>
            <a:ext cx="1800201" cy="369332"/>
          </a:xfrm>
          <a:prstGeom prst="rect">
            <a:avLst/>
          </a:prstGeom>
          <a:noFill/>
        </p:spPr>
        <p:txBody>
          <a:bodyPr wrap="square" rtlCol="0">
            <a:spAutoFit/>
          </a:bodyPr>
          <a:lstStyle/>
          <a:p>
            <a:r>
              <a:rPr lang="ja-JP" altLang="en-US" sz="1800" dirty="0">
                <a:solidFill>
                  <a:srgbClr val="C00000"/>
                </a:solidFill>
              </a:rPr>
              <a:t>末法思想の逆？</a:t>
            </a:r>
            <a:endParaRPr kumimoji="1" lang="ja-JP" altLang="en-US" sz="18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26"/>
          <p:cNvSpPr txBox="1">
            <a:spLocks noChangeArrowheads="1"/>
          </p:cNvSpPr>
          <p:nvPr/>
        </p:nvSpPr>
        <p:spPr bwMode="auto">
          <a:xfrm>
            <a:off x="533400" y="609600"/>
            <a:ext cx="7772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en-US" altLang="ja-JP" sz="2400" dirty="0"/>
              <a:t>Aries</a:t>
            </a:r>
            <a:r>
              <a:rPr lang="ja-JP" altLang="en-US" sz="2400" dirty="0"/>
              <a:t>（</a:t>
            </a:r>
            <a:r>
              <a:rPr lang="ja-JP" altLang="en-US" sz="1800" dirty="0"/>
              <a:t>英語読みだと</a:t>
            </a:r>
            <a:r>
              <a:rPr lang="ja-JP" altLang="en-US" sz="2400" dirty="0"/>
              <a:t>エアリーズ、</a:t>
            </a:r>
            <a:r>
              <a:rPr lang="ja-JP" altLang="en-US" sz="1600" dirty="0"/>
              <a:t>ローマ字的には</a:t>
            </a:r>
            <a:r>
              <a:rPr lang="ja-JP" altLang="en-US" sz="2400" dirty="0"/>
              <a:t>アリエス、</a:t>
            </a:r>
            <a:r>
              <a:rPr lang="ja-JP" altLang="en-US" sz="1600" dirty="0"/>
              <a:t>以下同</a:t>
            </a:r>
            <a:r>
              <a:rPr lang="ja-JP" altLang="en-US" sz="2400" dirty="0"/>
              <a:t>）</a:t>
            </a:r>
          </a:p>
          <a:p>
            <a:pPr eaLnBrk="1" hangingPunct="1">
              <a:spcBef>
                <a:spcPct val="0"/>
              </a:spcBef>
              <a:buFontTx/>
              <a:buNone/>
            </a:pPr>
            <a:r>
              <a:rPr lang="ja-JP" altLang="en-US" sz="2400" dirty="0"/>
              <a:t>　アリエスの乙女たち</a:t>
            </a:r>
          </a:p>
          <a:p>
            <a:pPr eaLnBrk="1" hangingPunct="1">
              <a:spcBef>
                <a:spcPct val="0"/>
              </a:spcBef>
              <a:buFontTx/>
              <a:buNone/>
            </a:pPr>
            <a:r>
              <a:rPr lang="ja-JP" altLang="en-US" sz="1200" dirty="0"/>
              <a:t>　　里中満智子作の少女漫画、「週刊少女フレンド」連載</a:t>
            </a:r>
            <a:r>
              <a:rPr lang="en-US" altLang="ja-JP" sz="1200" dirty="0"/>
              <a:t>(1970</a:t>
            </a:r>
            <a:r>
              <a:rPr lang="ja-JP" altLang="en-US" sz="1200" dirty="0"/>
              <a:t>年代</a:t>
            </a:r>
            <a:r>
              <a:rPr lang="en-US" altLang="ja-JP" sz="1200" dirty="0"/>
              <a:t>)</a:t>
            </a:r>
            <a:r>
              <a:rPr lang="ja-JP" altLang="en-US" sz="1200" dirty="0"/>
              <a:t>。</a:t>
            </a:r>
            <a:r>
              <a:rPr lang="en-US" altLang="ja-JP" sz="1200" dirty="0"/>
              <a:t>1980</a:t>
            </a:r>
            <a:r>
              <a:rPr lang="ja-JP" altLang="en-US" sz="1200" dirty="0"/>
              <a:t>年代、南野陽子主演のテレビドラマ化。</a:t>
            </a:r>
          </a:p>
          <a:p>
            <a:pPr eaLnBrk="1" hangingPunct="1">
              <a:spcBef>
                <a:spcPct val="50000"/>
              </a:spcBef>
              <a:buFontTx/>
              <a:buNone/>
            </a:pPr>
            <a:r>
              <a:rPr lang="en-US" altLang="ja-JP" sz="2400" dirty="0"/>
              <a:t>Gemini</a:t>
            </a:r>
            <a:r>
              <a:rPr lang="ja-JP" altLang="en-US" sz="2400" dirty="0"/>
              <a:t>（ジェミナイ、ジェミニ）</a:t>
            </a:r>
          </a:p>
          <a:p>
            <a:pPr eaLnBrk="1" hangingPunct="1">
              <a:spcBef>
                <a:spcPct val="0"/>
              </a:spcBef>
              <a:buFontTx/>
              <a:buNone/>
            </a:pPr>
            <a:r>
              <a:rPr lang="ja-JP" altLang="en-US" sz="2400" dirty="0"/>
              <a:t>　いすゞ自動車の車種</a:t>
            </a:r>
          </a:p>
          <a:p>
            <a:pPr eaLnBrk="1" hangingPunct="1">
              <a:spcBef>
                <a:spcPct val="0"/>
              </a:spcBef>
              <a:buFontTx/>
              <a:buNone/>
            </a:pPr>
            <a:r>
              <a:rPr lang="ja-JP" altLang="en-US" sz="2400" dirty="0"/>
              <a:t>　アメリカの有人宇宙飛行計画</a:t>
            </a:r>
            <a:r>
              <a:rPr lang="en-US" altLang="ja-JP" sz="2400" dirty="0"/>
              <a:t>(1960</a:t>
            </a:r>
            <a:r>
              <a:rPr lang="ja-JP" altLang="en-US" sz="2400" dirty="0"/>
              <a:t>年代</a:t>
            </a:r>
            <a:r>
              <a:rPr lang="en-US" altLang="ja-JP" sz="2400" dirty="0"/>
              <a:t>)</a:t>
            </a:r>
          </a:p>
          <a:p>
            <a:pPr eaLnBrk="1" hangingPunct="1">
              <a:spcBef>
                <a:spcPct val="50000"/>
              </a:spcBef>
              <a:buFontTx/>
              <a:buNone/>
            </a:pPr>
            <a:r>
              <a:rPr lang="en-US" altLang="ja-JP" sz="2400" dirty="0"/>
              <a:t>Leo</a:t>
            </a:r>
            <a:r>
              <a:rPr lang="ja-JP" altLang="en-US" sz="2400" dirty="0"/>
              <a:t>（リーオウ、レオ）</a:t>
            </a:r>
          </a:p>
          <a:p>
            <a:pPr eaLnBrk="1" hangingPunct="1">
              <a:spcBef>
                <a:spcPct val="0"/>
              </a:spcBef>
              <a:buFontTx/>
              <a:buNone/>
            </a:pPr>
            <a:r>
              <a:rPr lang="ja-JP" altLang="en-US" sz="2400" dirty="0"/>
              <a:t>　ウルトラマン、ジャングル大帝、西武ライオンズ</a:t>
            </a:r>
          </a:p>
          <a:p>
            <a:pPr eaLnBrk="1" hangingPunct="1">
              <a:spcBef>
                <a:spcPct val="50000"/>
              </a:spcBef>
              <a:buFontTx/>
              <a:buNone/>
            </a:pPr>
            <a:r>
              <a:rPr lang="en-US" altLang="ja-JP" sz="2400" dirty="0"/>
              <a:t>Scorpio</a:t>
            </a:r>
            <a:r>
              <a:rPr lang="ja-JP" altLang="en-US" sz="2400" dirty="0"/>
              <a:t>（スコーピオ）</a:t>
            </a:r>
          </a:p>
          <a:p>
            <a:pPr eaLnBrk="1" hangingPunct="1">
              <a:spcBef>
                <a:spcPct val="0"/>
              </a:spcBef>
              <a:buFontTx/>
              <a:buNone/>
            </a:pPr>
            <a:r>
              <a:rPr lang="ja-JP" altLang="en-US" sz="2400" dirty="0"/>
              <a:t>　スコーピオンズ（知ってる？）</a:t>
            </a:r>
          </a:p>
          <a:p>
            <a:pPr eaLnBrk="1" hangingPunct="1">
              <a:spcBef>
                <a:spcPct val="50000"/>
              </a:spcBef>
              <a:buFontTx/>
              <a:buNone/>
            </a:pPr>
            <a:endParaRPr lang="ja-JP" altLang="en-US" sz="2400" dirty="0"/>
          </a:p>
          <a:p>
            <a:pPr eaLnBrk="1" hangingPunct="1">
              <a:spcBef>
                <a:spcPct val="50000"/>
              </a:spcBef>
              <a:buFontTx/>
              <a:buNone/>
            </a:pPr>
            <a:r>
              <a:rPr lang="ja-JP" altLang="en-US" sz="2400" dirty="0"/>
              <a:t>書ききれません。いろいろ調べてみて下さい。</a:t>
            </a:r>
          </a:p>
        </p:txBody>
      </p:sp>
      <p:sp>
        <p:nvSpPr>
          <p:cNvPr id="3" name="円形吹き出し 2"/>
          <p:cNvSpPr/>
          <p:nvPr/>
        </p:nvSpPr>
        <p:spPr>
          <a:xfrm>
            <a:off x="7308304" y="2060848"/>
            <a:ext cx="1382975" cy="527366"/>
          </a:xfrm>
          <a:prstGeom prst="wedgeEllipseCallout">
            <a:avLst>
              <a:gd name="adj1" fmla="val -59973"/>
              <a:gd name="adj2" fmla="val 78910"/>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Eureka!</a:t>
            </a:r>
            <a:endParaRPr kumimoji="1" lang="ja-JP" alt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6"/>
          <p:cNvSpPr txBox="1">
            <a:spLocks noChangeArrowheads="1"/>
          </p:cNvSpPr>
          <p:nvPr/>
        </p:nvSpPr>
        <p:spPr bwMode="auto">
          <a:xfrm>
            <a:off x="762000" y="762000"/>
            <a:ext cx="73152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人気のありそうな星座名</a:t>
            </a:r>
          </a:p>
          <a:p>
            <a:pPr eaLnBrk="1" hangingPunct="1">
              <a:spcBef>
                <a:spcPct val="50000"/>
              </a:spcBef>
              <a:buFontTx/>
              <a:buNone/>
            </a:pPr>
            <a:r>
              <a:rPr lang="ja-JP" altLang="en-US" sz="2400" dirty="0"/>
              <a:t>　アンドロメダ </a:t>
            </a:r>
            <a:r>
              <a:rPr lang="en-US" altLang="ja-JP" sz="2400" dirty="0"/>
              <a:t>Andromeda</a:t>
            </a:r>
          </a:p>
          <a:p>
            <a:pPr eaLnBrk="1" hangingPunct="1">
              <a:spcBef>
                <a:spcPct val="0"/>
              </a:spcBef>
              <a:buFontTx/>
              <a:buNone/>
            </a:pPr>
            <a:r>
              <a:rPr lang="ja-JP" altLang="en-US" sz="2400" dirty="0"/>
              <a:t>　オリオン </a:t>
            </a:r>
            <a:r>
              <a:rPr lang="en-US" altLang="ja-JP" sz="2400" dirty="0"/>
              <a:t>Orion</a:t>
            </a:r>
            <a:r>
              <a:rPr lang="ja-JP" altLang="en-US" sz="2400" dirty="0"/>
              <a:t>（オライオン）</a:t>
            </a:r>
          </a:p>
          <a:p>
            <a:pPr eaLnBrk="1" hangingPunct="1">
              <a:spcBef>
                <a:spcPct val="0"/>
              </a:spcBef>
              <a:buFontTx/>
              <a:buNone/>
            </a:pPr>
            <a:r>
              <a:rPr lang="ja-JP" altLang="en-US" sz="2400" dirty="0"/>
              <a:t>　カシオペア </a:t>
            </a:r>
            <a:r>
              <a:rPr lang="en-US" altLang="ja-JP" sz="2400" dirty="0"/>
              <a:t>Cassiopeia</a:t>
            </a:r>
          </a:p>
          <a:p>
            <a:pPr eaLnBrk="1" hangingPunct="1">
              <a:spcBef>
                <a:spcPct val="0"/>
              </a:spcBef>
              <a:buFontTx/>
              <a:buNone/>
            </a:pPr>
            <a:r>
              <a:rPr lang="ja-JP" altLang="en-US" sz="2400" dirty="0"/>
              <a:t>　ケンタウルス </a:t>
            </a:r>
            <a:r>
              <a:rPr lang="en-US" altLang="ja-JP" sz="2400" dirty="0"/>
              <a:t>Centaurus</a:t>
            </a:r>
            <a:r>
              <a:rPr lang="ja-JP" altLang="en-US" sz="2400" dirty="0"/>
              <a:t>（セントーラス）</a:t>
            </a:r>
          </a:p>
          <a:p>
            <a:pPr eaLnBrk="1" hangingPunct="1">
              <a:spcBef>
                <a:spcPct val="0"/>
              </a:spcBef>
              <a:buFontTx/>
              <a:buNone/>
            </a:pPr>
            <a:r>
              <a:rPr lang="ja-JP" altLang="en-US" sz="2400" dirty="0"/>
              <a:t>　ペガスス </a:t>
            </a:r>
            <a:r>
              <a:rPr lang="en-US" altLang="ja-JP" sz="2400" dirty="0"/>
              <a:t>Pegasus</a:t>
            </a:r>
            <a:r>
              <a:rPr lang="ja-JP" altLang="en-US" sz="2400" dirty="0"/>
              <a:t>（ペガサス）</a:t>
            </a:r>
          </a:p>
          <a:p>
            <a:pPr eaLnBrk="1" hangingPunct="1">
              <a:spcBef>
                <a:spcPct val="0"/>
              </a:spcBef>
              <a:buFontTx/>
              <a:buNone/>
            </a:pPr>
            <a:r>
              <a:rPr lang="ja-JP" altLang="en-US" sz="2400" dirty="0"/>
              <a:t>　ヘルクレス </a:t>
            </a:r>
            <a:r>
              <a:rPr lang="en-US" altLang="ja-JP" sz="2400" dirty="0"/>
              <a:t>Hercules</a:t>
            </a:r>
            <a:r>
              <a:rPr lang="ja-JP" altLang="en-US" sz="2400" dirty="0"/>
              <a:t>（ハーキュリーズ）</a:t>
            </a:r>
          </a:p>
          <a:p>
            <a:pPr eaLnBrk="1" hangingPunct="1">
              <a:spcBef>
                <a:spcPct val="0"/>
              </a:spcBef>
              <a:buFontTx/>
              <a:buNone/>
            </a:pPr>
            <a:r>
              <a:rPr lang="ja-JP" altLang="en-US" sz="2400" dirty="0"/>
              <a:t>　ペルセウス </a:t>
            </a:r>
            <a:r>
              <a:rPr lang="en-US" altLang="ja-JP" sz="2400" dirty="0"/>
              <a:t>Perseus</a:t>
            </a:r>
            <a:r>
              <a:rPr lang="ja-JP" altLang="en-US" sz="2400" dirty="0"/>
              <a:t>（パーシアス）</a:t>
            </a:r>
          </a:p>
          <a:p>
            <a:pPr eaLnBrk="1" hangingPunct="1">
              <a:spcBef>
                <a:spcPct val="0"/>
              </a:spcBef>
              <a:buFontTx/>
              <a:buNone/>
            </a:pPr>
            <a:r>
              <a:rPr lang="ja-JP" altLang="en-US" sz="2400" dirty="0"/>
              <a:t>　鳳凰 </a:t>
            </a:r>
            <a:r>
              <a:rPr lang="en-US" altLang="ja-JP" sz="2400" dirty="0"/>
              <a:t>Phoenix</a:t>
            </a:r>
            <a:r>
              <a:rPr lang="ja-JP" altLang="en-US" sz="2400" dirty="0"/>
              <a:t>（フィーニックス、フェニックス）</a:t>
            </a:r>
          </a:p>
          <a:p>
            <a:pPr eaLnBrk="1" hangingPunct="1">
              <a:spcBef>
                <a:spcPct val="0"/>
              </a:spcBef>
              <a:buFontTx/>
              <a:buNone/>
            </a:pPr>
            <a:r>
              <a:rPr lang="ja-JP" altLang="en-US" sz="2400" dirty="0"/>
              <a:t>　山猫 </a:t>
            </a:r>
            <a:r>
              <a:rPr lang="en-US" altLang="ja-JP" sz="2400" dirty="0"/>
              <a:t>Lynx</a:t>
            </a:r>
            <a:r>
              <a:rPr lang="ja-JP" altLang="en-US" sz="2400" dirty="0"/>
              <a:t>（リンクス）</a:t>
            </a:r>
          </a:p>
          <a:p>
            <a:pPr eaLnBrk="1" hangingPunct="1">
              <a:spcBef>
                <a:spcPct val="0"/>
              </a:spcBef>
              <a:buFontTx/>
              <a:buNone/>
            </a:pPr>
            <a:r>
              <a:rPr lang="ja-JP" altLang="en-US" sz="2400" dirty="0"/>
              <a:t>　琴 </a:t>
            </a:r>
            <a:r>
              <a:rPr lang="en-US" altLang="ja-JP" sz="2400" dirty="0"/>
              <a:t>Lyra</a:t>
            </a:r>
            <a:r>
              <a:rPr lang="ja-JP" altLang="en-US" sz="2400" dirty="0"/>
              <a:t>（ライラ、リラ）</a:t>
            </a:r>
          </a:p>
          <a:p>
            <a:pPr eaLnBrk="1" hangingPunct="1">
              <a:spcBef>
                <a:spcPct val="0"/>
              </a:spcBef>
              <a:buFontTx/>
              <a:buNone/>
            </a:pPr>
            <a:r>
              <a:rPr lang="ja-JP" altLang="en-US" sz="2400" dirty="0"/>
              <a:t>　白鳥 </a:t>
            </a:r>
            <a:r>
              <a:rPr lang="en-US" altLang="ja-JP" sz="2400" dirty="0"/>
              <a:t>Cygnus</a:t>
            </a:r>
            <a:r>
              <a:rPr lang="ja-JP" altLang="en-US" sz="2400" dirty="0"/>
              <a:t>（シグナス、キグナス、キグヌス）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テキスト ボックス 1"/>
          <p:cNvSpPr txBox="1">
            <a:spLocks noChangeArrowheads="1"/>
          </p:cNvSpPr>
          <p:nvPr/>
        </p:nvSpPr>
        <p:spPr bwMode="auto">
          <a:xfrm>
            <a:off x="754459" y="260648"/>
            <a:ext cx="72739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天体が一直線上に並ぶのは、美しさだけではない</a:t>
            </a:r>
            <a:endParaRPr lang="en-US" altLang="ja-JP" sz="2400" dirty="0"/>
          </a:p>
          <a:p>
            <a:pPr eaLnBrk="1" hangingPunct="1">
              <a:spcBef>
                <a:spcPct val="0"/>
              </a:spcBef>
              <a:buFontTx/>
              <a:buNone/>
            </a:pPr>
            <a:r>
              <a:rPr lang="en-US" altLang="ja-JP" sz="2400" dirty="0"/>
              <a:t>Conjunction is not only the beautiful phenomenon but also astronomically precious and important one.</a:t>
            </a:r>
          </a:p>
          <a:p>
            <a:pPr eaLnBrk="1" hangingPunct="1">
              <a:spcBef>
                <a:spcPct val="0"/>
              </a:spcBef>
              <a:buFontTx/>
              <a:buNone/>
            </a:pPr>
            <a:endParaRPr lang="en-US" altLang="ja-JP" sz="2400" dirty="0"/>
          </a:p>
          <a:p>
            <a:pPr eaLnBrk="1" hangingPunct="1">
              <a:spcBef>
                <a:spcPct val="0"/>
              </a:spcBef>
              <a:buFontTx/>
              <a:buNone/>
            </a:pPr>
            <a:r>
              <a:rPr lang="en-US" altLang="ja-JP" sz="2400" dirty="0"/>
              <a:t>2012</a:t>
            </a:r>
            <a:r>
              <a:rPr lang="ja-JP" altLang="en-US" sz="2400" dirty="0"/>
              <a:t>年</a:t>
            </a:r>
            <a:r>
              <a:rPr lang="en-US" altLang="ja-JP" sz="2400" dirty="0"/>
              <a:t>6</a:t>
            </a:r>
            <a:r>
              <a:rPr lang="ja-JP" altLang="en-US" sz="2400" dirty="0"/>
              <a:t>月</a:t>
            </a:r>
            <a:r>
              <a:rPr lang="en-US" altLang="ja-JP" sz="2400" dirty="0"/>
              <a:t>6</a:t>
            </a:r>
            <a:r>
              <a:rPr lang="ja-JP" altLang="en-US" sz="2400" dirty="0"/>
              <a:t>日（水）  </a:t>
            </a:r>
            <a:r>
              <a:rPr lang="en-US" altLang="ja-JP" sz="2400" dirty="0"/>
              <a:t>Wednesday, 6 June 2012</a:t>
            </a:r>
          </a:p>
          <a:p>
            <a:pPr eaLnBrk="1" hangingPunct="1">
              <a:spcBef>
                <a:spcPct val="0"/>
              </a:spcBef>
              <a:buFontTx/>
              <a:buNone/>
            </a:pPr>
            <a:r>
              <a:rPr lang="ja-JP" altLang="en-US" sz="2400" dirty="0"/>
              <a:t>　　金星の太陽面通過（これを逃すと、百年以上ない）</a:t>
            </a:r>
            <a:endParaRPr lang="en-US" altLang="ja-JP" sz="2400" dirty="0"/>
          </a:p>
          <a:p>
            <a:pPr eaLnBrk="1" hangingPunct="1">
              <a:spcBef>
                <a:spcPct val="0"/>
              </a:spcBef>
              <a:buFontTx/>
              <a:buNone/>
            </a:pPr>
            <a:r>
              <a:rPr lang="ja-JP" altLang="en-US" sz="2400" dirty="0"/>
              <a:t>　　</a:t>
            </a:r>
            <a:r>
              <a:rPr lang="en-US" altLang="ja-JP" sz="2400" dirty="0"/>
              <a:t>Venus transit across the Sun  </a:t>
            </a:r>
          </a:p>
          <a:p>
            <a:pPr eaLnBrk="1" hangingPunct="1">
              <a:spcBef>
                <a:spcPct val="0"/>
              </a:spcBef>
              <a:buFontTx/>
              <a:buNone/>
            </a:pPr>
            <a:r>
              <a:rPr lang="ja-JP" altLang="en-US" sz="2400" dirty="0"/>
              <a:t>　　見た？　</a:t>
            </a:r>
            <a:r>
              <a:rPr lang="en-US" altLang="ja-JP" sz="2400" dirty="0"/>
              <a:t>Did you see?</a:t>
            </a:r>
          </a:p>
          <a:p>
            <a:pPr eaLnBrk="1" hangingPunct="1">
              <a:spcBef>
                <a:spcPct val="0"/>
              </a:spcBef>
              <a:buFontTx/>
              <a:buNone/>
            </a:pPr>
            <a:r>
              <a:rPr lang="ja-JP" altLang="en-US" sz="2400" dirty="0"/>
              <a:t>　　脱線　→　神戸のビーナス・ブリッジ</a:t>
            </a:r>
            <a:endParaRPr lang="en-US" altLang="ja-JP" sz="2400" dirty="0"/>
          </a:p>
          <a:p>
            <a:pPr eaLnBrk="1" hangingPunct="1">
              <a:spcBef>
                <a:spcPct val="0"/>
              </a:spcBef>
              <a:buFontTx/>
              <a:buNone/>
            </a:pPr>
            <a:r>
              <a:rPr lang="ja-JP" altLang="en-US" sz="2400" dirty="0"/>
              <a:t>　　　　　　　　１天文単位の実測</a:t>
            </a:r>
            <a:endParaRPr lang="en-US" altLang="ja-JP" sz="2400" dirty="0"/>
          </a:p>
          <a:p>
            <a:pPr eaLnBrk="1" hangingPunct="1">
              <a:spcBef>
                <a:spcPct val="0"/>
              </a:spcBef>
              <a:buFontTx/>
              <a:buNone/>
            </a:pPr>
            <a:r>
              <a:rPr lang="ja-JP" altLang="en-US" sz="2400" dirty="0"/>
              <a:t>　　　　　　　　どうして、こんなに珍しいのか？</a:t>
            </a:r>
            <a:endParaRPr lang="en-US" altLang="ja-JP" sz="2400" dirty="0"/>
          </a:p>
          <a:p>
            <a:pPr eaLnBrk="1" hangingPunct="1">
              <a:spcBef>
                <a:spcPct val="0"/>
              </a:spcBef>
              <a:buFontTx/>
              <a:buNone/>
            </a:pPr>
            <a:r>
              <a:rPr lang="ja-JP" altLang="en-US" sz="2400" dirty="0"/>
              <a:t>　　　　　　　　太陽系外惑星の検出法</a:t>
            </a:r>
          </a:p>
        </p:txBody>
      </p:sp>
      <p:sp>
        <p:nvSpPr>
          <p:cNvPr id="2" name="テキスト ボックス 1">
            <a:extLst>
              <a:ext uri="{FF2B5EF4-FFF2-40B4-BE49-F238E27FC236}">
                <a16:creationId xmlns:a16="http://schemas.microsoft.com/office/drawing/2014/main" id="{49548394-6D16-4C1F-B675-B3AD3E00347A}"/>
              </a:ext>
            </a:extLst>
          </p:cNvPr>
          <p:cNvSpPr txBox="1"/>
          <p:nvPr/>
        </p:nvSpPr>
        <p:spPr>
          <a:xfrm>
            <a:off x="5292080" y="2546030"/>
            <a:ext cx="3672408" cy="523220"/>
          </a:xfrm>
          <a:prstGeom prst="rect">
            <a:avLst/>
          </a:prstGeom>
          <a:noFill/>
        </p:spPr>
        <p:txBody>
          <a:bodyPr wrap="square" rtlCol="0">
            <a:spAutoFit/>
          </a:bodyPr>
          <a:lstStyle/>
          <a:p>
            <a:r>
              <a:rPr lang="en-US" altLang="ja-JP" sz="1400" dirty="0"/>
              <a:t>We have to wait more than hundred years for the next one.</a:t>
            </a:r>
          </a:p>
        </p:txBody>
      </p:sp>
      <p:sp>
        <p:nvSpPr>
          <p:cNvPr id="3" name="テキスト ボックス 2">
            <a:extLst>
              <a:ext uri="{FF2B5EF4-FFF2-40B4-BE49-F238E27FC236}">
                <a16:creationId xmlns:a16="http://schemas.microsoft.com/office/drawing/2014/main" id="{A599BD9A-78DD-4636-8FB3-71808C0DEAAD}"/>
              </a:ext>
            </a:extLst>
          </p:cNvPr>
          <p:cNvSpPr txBox="1"/>
          <p:nvPr/>
        </p:nvSpPr>
        <p:spPr>
          <a:xfrm>
            <a:off x="0" y="4782051"/>
            <a:ext cx="9144000" cy="2031325"/>
          </a:xfrm>
          <a:prstGeom prst="rect">
            <a:avLst/>
          </a:prstGeom>
          <a:noFill/>
        </p:spPr>
        <p:txBody>
          <a:bodyPr wrap="square" rtlCol="0">
            <a:spAutoFit/>
          </a:bodyPr>
          <a:lstStyle/>
          <a:p>
            <a:pPr marL="180975" indent="-180975">
              <a:buFont typeface="Arial" panose="020B0604020202020204" pitchFamily="34" charset="0"/>
              <a:buChar char="•"/>
            </a:pPr>
            <a:r>
              <a:rPr kumimoji="1" lang="en-US" altLang="ja-JP" sz="1800" dirty="0"/>
              <a:t>Venus transit was a great chance to measure the distance between Earth and the Sun. Actually, in 19</a:t>
            </a:r>
            <a:r>
              <a:rPr kumimoji="1" lang="en-US" altLang="ja-JP" sz="1800" baseline="30000" dirty="0"/>
              <a:t>th</a:t>
            </a:r>
            <a:r>
              <a:rPr kumimoji="1" lang="en-US" altLang="ja-JP" sz="1800" dirty="0"/>
              <a:t> century, astronomers tried to measure 1 au through data obtained from all over the globe. The expedition was </a:t>
            </a:r>
            <a:r>
              <a:rPr lang="en-US" altLang="ja-JP" sz="1800" dirty="0"/>
              <a:t>difficult</a:t>
            </a:r>
            <a:r>
              <a:rPr kumimoji="1" lang="en-US" altLang="ja-JP" sz="1800" dirty="0"/>
              <a:t> and dangerous at that time.</a:t>
            </a:r>
          </a:p>
          <a:p>
            <a:pPr marL="180975" indent="-180975">
              <a:buFont typeface="Arial" panose="020B0604020202020204" pitchFamily="34" charset="0"/>
              <a:buChar char="•"/>
            </a:pPr>
            <a:r>
              <a:rPr lang="en-US" altLang="ja-JP" sz="1800" dirty="0"/>
              <a:t>Though the orbital planes of the planets share roughly the same plane, actually they are tilted with each other a little bit. Therefore, it is rare to have a precise conjunction of the Earth, the Sun, and the planet.</a:t>
            </a:r>
          </a:p>
          <a:p>
            <a:pPr marL="180975" indent="-180975">
              <a:buFont typeface="Arial" panose="020B0604020202020204" pitchFamily="34" charset="0"/>
              <a:buChar char="•"/>
            </a:pPr>
            <a:r>
              <a:rPr kumimoji="1" lang="en-US" altLang="ja-JP" sz="1800" dirty="0"/>
              <a:t>The transit is applied to </a:t>
            </a:r>
            <a:r>
              <a:rPr lang="en-US" altLang="ja-JP" sz="1800" dirty="0"/>
              <a:t>search for the exoplanets, the planets orbiting other star.</a:t>
            </a:r>
            <a:endParaRPr kumimoji="1" lang="ja-JP" altLang="en-US" sz="1800" dirty="0"/>
          </a:p>
        </p:txBody>
      </p:sp>
      <p:sp>
        <p:nvSpPr>
          <p:cNvPr id="5" name="円形吹き出し 6">
            <a:extLst>
              <a:ext uri="{FF2B5EF4-FFF2-40B4-BE49-F238E27FC236}">
                <a16:creationId xmlns:a16="http://schemas.microsoft.com/office/drawing/2014/main" id="{314394D6-73AB-42D9-AB21-7D323C6EBEC3}"/>
              </a:ext>
            </a:extLst>
          </p:cNvPr>
          <p:cNvSpPr/>
          <p:nvPr/>
        </p:nvSpPr>
        <p:spPr>
          <a:xfrm>
            <a:off x="7406793" y="3645371"/>
            <a:ext cx="1382975" cy="527366"/>
          </a:xfrm>
          <a:prstGeom prst="wedgeEllipseCallout">
            <a:avLst>
              <a:gd name="adj1" fmla="val -12221"/>
              <a:gd name="adj2" fmla="val 124666"/>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Really?</a:t>
            </a:r>
            <a:endParaRPr kumimoji="1" lang="ja-JP" alt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3BF788E0-8A30-43DE-9C77-E6C376290B63}"/>
              </a:ext>
            </a:extLst>
          </p:cNvPr>
          <p:cNvSpPr/>
          <p:nvPr/>
        </p:nvSpPr>
        <p:spPr>
          <a:xfrm>
            <a:off x="3960440" y="332656"/>
            <a:ext cx="2016224" cy="19442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円弧 3">
            <a:extLst>
              <a:ext uri="{FF2B5EF4-FFF2-40B4-BE49-F238E27FC236}">
                <a16:creationId xmlns:a16="http://schemas.microsoft.com/office/drawing/2014/main" id="{AA8EDDBE-A789-43B3-8AC0-DC09E38AA0DF}"/>
              </a:ext>
            </a:extLst>
          </p:cNvPr>
          <p:cNvSpPr/>
          <p:nvPr/>
        </p:nvSpPr>
        <p:spPr>
          <a:xfrm rot="18896039">
            <a:off x="1980899" y="5818980"/>
            <a:ext cx="6407354" cy="6524088"/>
          </a:xfrm>
          <a:prstGeom prst="arc">
            <a:avLst/>
          </a:prstGeom>
          <a:ln w="44450">
            <a:solidFill>
              <a:srgbClr val="0070C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 name="楕円 4">
            <a:extLst>
              <a:ext uri="{FF2B5EF4-FFF2-40B4-BE49-F238E27FC236}">
                <a16:creationId xmlns:a16="http://schemas.microsoft.com/office/drawing/2014/main" id="{022FD362-28D0-4E66-A62E-681EBD07A710}"/>
              </a:ext>
            </a:extLst>
          </p:cNvPr>
          <p:cNvSpPr/>
          <p:nvPr/>
        </p:nvSpPr>
        <p:spPr>
          <a:xfrm>
            <a:off x="3996953" y="134076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 name="直線矢印コネクタ 6">
            <a:extLst>
              <a:ext uri="{FF2B5EF4-FFF2-40B4-BE49-F238E27FC236}">
                <a16:creationId xmlns:a16="http://schemas.microsoft.com/office/drawing/2014/main" id="{E36658DD-5EC6-4E5D-8D82-02F4589590BE}"/>
              </a:ext>
            </a:extLst>
          </p:cNvPr>
          <p:cNvCxnSpPr/>
          <p:nvPr/>
        </p:nvCxnSpPr>
        <p:spPr>
          <a:xfrm>
            <a:off x="3809270" y="1444308"/>
            <a:ext cx="108012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6BC66B0-4EDF-42F0-8E2F-9B5110949DC2}"/>
              </a:ext>
            </a:extLst>
          </p:cNvPr>
          <p:cNvSpPr txBox="1"/>
          <p:nvPr/>
        </p:nvSpPr>
        <p:spPr>
          <a:xfrm>
            <a:off x="5976664" y="548680"/>
            <a:ext cx="1368152" cy="461665"/>
          </a:xfrm>
          <a:prstGeom prst="rect">
            <a:avLst/>
          </a:prstGeom>
          <a:noFill/>
        </p:spPr>
        <p:txBody>
          <a:bodyPr wrap="square" rtlCol="0">
            <a:spAutoFit/>
          </a:bodyPr>
          <a:lstStyle/>
          <a:p>
            <a:r>
              <a:rPr kumimoji="1" lang="en-US" altLang="ja-JP" dirty="0"/>
              <a:t>The Sun</a:t>
            </a:r>
            <a:endParaRPr kumimoji="1" lang="ja-JP" altLang="en-US" dirty="0"/>
          </a:p>
        </p:txBody>
      </p:sp>
      <p:sp>
        <p:nvSpPr>
          <p:cNvPr id="9" name="テキスト ボックス 8">
            <a:extLst>
              <a:ext uri="{FF2B5EF4-FFF2-40B4-BE49-F238E27FC236}">
                <a16:creationId xmlns:a16="http://schemas.microsoft.com/office/drawing/2014/main" id="{3E923377-9959-41F4-8CA9-838B6B10F842}"/>
              </a:ext>
            </a:extLst>
          </p:cNvPr>
          <p:cNvSpPr txBox="1"/>
          <p:nvPr/>
        </p:nvSpPr>
        <p:spPr>
          <a:xfrm>
            <a:off x="2721361" y="1213475"/>
            <a:ext cx="1041311" cy="461665"/>
          </a:xfrm>
          <a:prstGeom prst="rect">
            <a:avLst/>
          </a:prstGeom>
          <a:noFill/>
        </p:spPr>
        <p:txBody>
          <a:bodyPr wrap="none" rtlCol="0">
            <a:spAutoFit/>
          </a:bodyPr>
          <a:lstStyle/>
          <a:p>
            <a:r>
              <a:rPr lang="en-US" altLang="ja-JP" dirty="0"/>
              <a:t>Venus</a:t>
            </a:r>
            <a:endParaRPr kumimoji="1" lang="ja-JP" altLang="en-US" dirty="0"/>
          </a:p>
        </p:txBody>
      </p:sp>
      <p:sp>
        <p:nvSpPr>
          <p:cNvPr id="10" name="テキスト ボックス 9">
            <a:extLst>
              <a:ext uri="{FF2B5EF4-FFF2-40B4-BE49-F238E27FC236}">
                <a16:creationId xmlns:a16="http://schemas.microsoft.com/office/drawing/2014/main" id="{A8BCC31C-1A81-41BC-98D5-D778C354EBB6}"/>
              </a:ext>
            </a:extLst>
          </p:cNvPr>
          <p:cNvSpPr txBox="1"/>
          <p:nvPr/>
        </p:nvSpPr>
        <p:spPr>
          <a:xfrm>
            <a:off x="6669078" y="5754149"/>
            <a:ext cx="920445" cy="461665"/>
          </a:xfrm>
          <a:prstGeom prst="rect">
            <a:avLst/>
          </a:prstGeom>
          <a:noFill/>
        </p:spPr>
        <p:txBody>
          <a:bodyPr wrap="none" rtlCol="0">
            <a:spAutoFit/>
          </a:bodyPr>
          <a:lstStyle/>
          <a:p>
            <a:r>
              <a:rPr lang="en-US" altLang="ja-JP" dirty="0"/>
              <a:t>Earth</a:t>
            </a:r>
            <a:endParaRPr kumimoji="1" lang="ja-JP" altLang="en-US" dirty="0"/>
          </a:p>
        </p:txBody>
      </p:sp>
      <p:sp>
        <p:nvSpPr>
          <p:cNvPr id="11" name="テキスト ボックス 10">
            <a:extLst>
              <a:ext uri="{FF2B5EF4-FFF2-40B4-BE49-F238E27FC236}">
                <a16:creationId xmlns:a16="http://schemas.microsoft.com/office/drawing/2014/main" id="{74A87EB2-CED0-4687-9D03-C01DD77CD28A}"/>
              </a:ext>
            </a:extLst>
          </p:cNvPr>
          <p:cNvSpPr txBox="1"/>
          <p:nvPr/>
        </p:nvSpPr>
        <p:spPr>
          <a:xfrm>
            <a:off x="2753664" y="6309321"/>
            <a:ext cx="6383542" cy="461665"/>
          </a:xfrm>
          <a:prstGeom prst="rect">
            <a:avLst/>
          </a:prstGeom>
          <a:noFill/>
        </p:spPr>
        <p:txBody>
          <a:bodyPr wrap="none" rtlCol="0">
            <a:spAutoFit/>
          </a:bodyPr>
          <a:lstStyle/>
          <a:p>
            <a:r>
              <a:rPr kumimoji="1" lang="en-US" altLang="ja-JP" dirty="0"/>
              <a:t>We observe from different sites on the planet.</a:t>
            </a:r>
            <a:endParaRPr kumimoji="1" lang="ja-JP" altLang="en-US" dirty="0"/>
          </a:p>
        </p:txBody>
      </p:sp>
      <p:sp>
        <p:nvSpPr>
          <p:cNvPr id="12" name="楕円 11">
            <a:extLst>
              <a:ext uri="{FF2B5EF4-FFF2-40B4-BE49-F238E27FC236}">
                <a16:creationId xmlns:a16="http://schemas.microsoft.com/office/drawing/2014/main" id="{FE59E4FC-651A-40C9-A3D7-9BB303928813}"/>
              </a:ext>
            </a:extLst>
          </p:cNvPr>
          <p:cNvSpPr/>
          <p:nvPr/>
        </p:nvSpPr>
        <p:spPr>
          <a:xfrm>
            <a:off x="899592" y="2724688"/>
            <a:ext cx="2072208" cy="2088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D11D6135-1602-4111-A8FB-DEDD8E3FE921}"/>
              </a:ext>
            </a:extLst>
          </p:cNvPr>
          <p:cNvSpPr/>
          <p:nvPr/>
        </p:nvSpPr>
        <p:spPr>
          <a:xfrm>
            <a:off x="323528" y="2204864"/>
            <a:ext cx="3240360" cy="31259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949AD72-84C6-4E33-A2FF-5CE9C6F67223}"/>
              </a:ext>
            </a:extLst>
          </p:cNvPr>
          <p:cNvSpPr/>
          <p:nvPr/>
        </p:nvSpPr>
        <p:spPr>
          <a:xfrm>
            <a:off x="1863688" y="3671799"/>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1D62F76F-45D0-40B9-9422-928E507B9B41}"/>
              </a:ext>
            </a:extLst>
          </p:cNvPr>
          <p:cNvCxnSpPr>
            <a:cxnSpLocks/>
            <a:stCxn id="14" idx="6"/>
            <a:endCxn id="13" idx="6"/>
          </p:cNvCxnSpPr>
          <p:nvPr/>
        </p:nvCxnSpPr>
        <p:spPr>
          <a:xfrm>
            <a:off x="2007704" y="3743807"/>
            <a:ext cx="1556184" cy="2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6563F9FE-3DC5-4D9C-A08E-CB2477F1E1FD}"/>
              </a:ext>
            </a:extLst>
          </p:cNvPr>
          <p:cNvCxnSpPr>
            <a:stCxn id="13" idx="6"/>
          </p:cNvCxnSpPr>
          <p:nvPr/>
        </p:nvCxnSpPr>
        <p:spPr>
          <a:xfrm flipH="1" flipV="1">
            <a:off x="2195736" y="2636912"/>
            <a:ext cx="1368152" cy="11309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2A7E8D2-10C8-4B55-9633-1E27E49C1D2A}"/>
              </a:ext>
            </a:extLst>
          </p:cNvPr>
          <p:cNvCxnSpPr>
            <a:stCxn id="13" idx="6"/>
          </p:cNvCxnSpPr>
          <p:nvPr/>
        </p:nvCxnSpPr>
        <p:spPr>
          <a:xfrm flipH="1">
            <a:off x="2195736" y="3767845"/>
            <a:ext cx="1368152" cy="11733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BD50C9B-AF2D-43BB-9115-B05E8FAF769E}"/>
              </a:ext>
            </a:extLst>
          </p:cNvPr>
          <p:cNvSpPr txBox="1"/>
          <p:nvPr/>
        </p:nvSpPr>
        <p:spPr>
          <a:xfrm>
            <a:off x="1179612" y="3551760"/>
            <a:ext cx="792088" cy="461665"/>
          </a:xfrm>
          <a:prstGeom prst="rect">
            <a:avLst/>
          </a:prstGeom>
          <a:noFill/>
        </p:spPr>
        <p:txBody>
          <a:bodyPr wrap="square" rtlCol="0">
            <a:spAutoFit/>
          </a:bodyPr>
          <a:lstStyle/>
          <a:p>
            <a:r>
              <a:rPr kumimoji="1" lang="en-US" altLang="ja-JP" dirty="0"/>
              <a:t>Sun</a:t>
            </a:r>
            <a:endParaRPr kumimoji="1" lang="ja-JP" altLang="en-US" dirty="0"/>
          </a:p>
        </p:txBody>
      </p:sp>
      <p:sp>
        <p:nvSpPr>
          <p:cNvPr id="23" name="テキスト ボックス 22">
            <a:extLst>
              <a:ext uri="{FF2B5EF4-FFF2-40B4-BE49-F238E27FC236}">
                <a16:creationId xmlns:a16="http://schemas.microsoft.com/office/drawing/2014/main" id="{902C5CDC-160D-4EE6-98A1-6809AB3A9730}"/>
              </a:ext>
            </a:extLst>
          </p:cNvPr>
          <p:cNvSpPr txBox="1"/>
          <p:nvPr/>
        </p:nvSpPr>
        <p:spPr>
          <a:xfrm>
            <a:off x="1313242" y="1795179"/>
            <a:ext cx="1604927" cy="461665"/>
          </a:xfrm>
          <a:prstGeom prst="rect">
            <a:avLst/>
          </a:prstGeom>
          <a:noFill/>
        </p:spPr>
        <p:txBody>
          <a:bodyPr wrap="none" rtlCol="0">
            <a:spAutoFit/>
          </a:bodyPr>
          <a:lstStyle/>
          <a:p>
            <a:r>
              <a:rPr kumimoji="1" lang="en-US" altLang="ja-JP" dirty="0"/>
              <a:t>Earth orbit</a:t>
            </a:r>
            <a:endParaRPr kumimoji="1" lang="ja-JP" altLang="en-US" dirty="0"/>
          </a:p>
        </p:txBody>
      </p:sp>
      <p:sp>
        <p:nvSpPr>
          <p:cNvPr id="24" name="テキスト ボックス 23">
            <a:extLst>
              <a:ext uri="{FF2B5EF4-FFF2-40B4-BE49-F238E27FC236}">
                <a16:creationId xmlns:a16="http://schemas.microsoft.com/office/drawing/2014/main" id="{F70FA69A-D974-494A-B2B7-E93D1177737B}"/>
              </a:ext>
            </a:extLst>
          </p:cNvPr>
          <p:cNvSpPr txBox="1"/>
          <p:nvPr/>
        </p:nvSpPr>
        <p:spPr>
          <a:xfrm>
            <a:off x="469943" y="2334561"/>
            <a:ext cx="1725793" cy="461665"/>
          </a:xfrm>
          <a:prstGeom prst="rect">
            <a:avLst/>
          </a:prstGeom>
          <a:noFill/>
        </p:spPr>
        <p:txBody>
          <a:bodyPr wrap="none" rtlCol="0">
            <a:spAutoFit/>
          </a:bodyPr>
          <a:lstStyle/>
          <a:p>
            <a:r>
              <a:rPr kumimoji="1" lang="en-US" altLang="ja-JP" dirty="0"/>
              <a:t>Venus orbit</a:t>
            </a:r>
            <a:endParaRPr kumimoji="1" lang="ja-JP" altLang="en-US" dirty="0"/>
          </a:p>
        </p:txBody>
      </p:sp>
      <p:cxnSp>
        <p:nvCxnSpPr>
          <p:cNvPr id="26" name="直線矢印コネクタ 25">
            <a:extLst>
              <a:ext uri="{FF2B5EF4-FFF2-40B4-BE49-F238E27FC236}">
                <a16:creationId xmlns:a16="http://schemas.microsoft.com/office/drawing/2014/main" id="{0809C79E-5298-4E29-8206-7A7F238456D2}"/>
              </a:ext>
            </a:extLst>
          </p:cNvPr>
          <p:cNvCxnSpPr>
            <a:cxnSpLocks/>
          </p:cNvCxnSpPr>
          <p:nvPr/>
        </p:nvCxnSpPr>
        <p:spPr>
          <a:xfrm>
            <a:off x="1859378" y="3261785"/>
            <a:ext cx="1336458" cy="3778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DF71010F-1C2C-4317-845E-16D51F273C7F}"/>
              </a:ext>
            </a:extLst>
          </p:cNvPr>
          <p:cNvSpPr txBox="1"/>
          <p:nvPr/>
        </p:nvSpPr>
        <p:spPr>
          <a:xfrm>
            <a:off x="126289" y="2891941"/>
            <a:ext cx="1809407" cy="523220"/>
          </a:xfrm>
          <a:prstGeom prst="rect">
            <a:avLst/>
          </a:prstGeom>
          <a:noFill/>
        </p:spPr>
        <p:txBody>
          <a:bodyPr wrap="square" rtlCol="0">
            <a:spAutoFit/>
          </a:bodyPr>
          <a:lstStyle/>
          <a:p>
            <a:r>
              <a:rPr kumimoji="1" lang="en-US" altLang="ja-JP" sz="1400" dirty="0"/>
              <a:t>Greatest elongation of the inferior plant</a:t>
            </a:r>
            <a:endParaRPr kumimoji="1" lang="ja-JP" altLang="en-US" sz="1400" dirty="0"/>
          </a:p>
        </p:txBody>
      </p:sp>
      <p:cxnSp>
        <p:nvCxnSpPr>
          <p:cNvPr id="33" name="直線コネクタ 32">
            <a:extLst>
              <a:ext uri="{FF2B5EF4-FFF2-40B4-BE49-F238E27FC236}">
                <a16:creationId xmlns:a16="http://schemas.microsoft.com/office/drawing/2014/main" id="{DDA187DC-257B-45F7-A7BE-5276A87BB6B9}"/>
              </a:ext>
            </a:extLst>
          </p:cNvPr>
          <p:cNvCxnSpPr>
            <a:cxnSpLocks/>
          </p:cNvCxnSpPr>
          <p:nvPr/>
        </p:nvCxnSpPr>
        <p:spPr>
          <a:xfrm>
            <a:off x="2599520" y="4437112"/>
            <a:ext cx="491500" cy="5031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932A4CE-6C95-46E9-8C5F-AA8968018837}"/>
              </a:ext>
            </a:extLst>
          </p:cNvPr>
          <p:cNvCxnSpPr>
            <a:stCxn id="22" idx="3"/>
            <a:endCxn id="12" idx="5"/>
          </p:cNvCxnSpPr>
          <p:nvPr/>
        </p:nvCxnSpPr>
        <p:spPr>
          <a:xfrm>
            <a:off x="1971700" y="3782593"/>
            <a:ext cx="696632" cy="7245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C65DF757-3EF5-4B52-AF36-91CFA98C68C7}"/>
              </a:ext>
            </a:extLst>
          </p:cNvPr>
          <p:cNvSpPr txBox="1"/>
          <p:nvPr/>
        </p:nvSpPr>
        <p:spPr>
          <a:xfrm>
            <a:off x="63866" y="4972264"/>
            <a:ext cx="3320988" cy="830997"/>
          </a:xfrm>
          <a:prstGeom prst="rect">
            <a:avLst/>
          </a:prstGeom>
          <a:noFill/>
        </p:spPr>
        <p:txBody>
          <a:bodyPr wrap="square" rtlCol="0">
            <a:spAutoFit/>
          </a:bodyPr>
          <a:lstStyle/>
          <a:p>
            <a:r>
              <a:rPr kumimoji="1" lang="en-US" altLang="ja-JP" sz="1600" dirty="0"/>
              <a:t>The ratio of radii of orbits of Earth and Venus can be estimated from the greatest elongation.</a:t>
            </a:r>
            <a:endParaRPr kumimoji="1" lang="ja-JP" altLang="en-US" sz="1600" dirty="0"/>
          </a:p>
        </p:txBody>
      </p:sp>
      <p:cxnSp>
        <p:nvCxnSpPr>
          <p:cNvPr id="40" name="直線矢印コネクタ 39">
            <a:extLst>
              <a:ext uri="{FF2B5EF4-FFF2-40B4-BE49-F238E27FC236}">
                <a16:creationId xmlns:a16="http://schemas.microsoft.com/office/drawing/2014/main" id="{71279A34-ADDA-4BE2-932D-858E8F8DECE0}"/>
              </a:ext>
            </a:extLst>
          </p:cNvPr>
          <p:cNvCxnSpPr>
            <a:cxnSpLocks/>
          </p:cNvCxnSpPr>
          <p:nvPr/>
        </p:nvCxnSpPr>
        <p:spPr>
          <a:xfrm>
            <a:off x="1859378" y="3259371"/>
            <a:ext cx="1300454" cy="6956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A530180D-FC06-4521-BA48-113D39A95AE6}"/>
              </a:ext>
            </a:extLst>
          </p:cNvPr>
          <p:cNvCxnSpPr/>
          <p:nvPr/>
        </p:nvCxnSpPr>
        <p:spPr>
          <a:xfrm>
            <a:off x="3821206" y="1671648"/>
            <a:ext cx="1080120" cy="0"/>
          </a:xfrm>
          <a:prstGeom prst="straightConnector1">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8AB648BF-4300-4651-8916-3FD2F9E6B9EE}"/>
              </a:ext>
            </a:extLst>
          </p:cNvPr>
          <p:cNvCxnSpPr/>
          <p:nvPr/>
        </p:nvCxnSpPr>
        <p:spPr>
          <a:xfrm>
            <a:off x="3819264" y="1268760"/>
            <a:ext cx="1080120" cy="0"/>
          </a:xfrm>
          <a:prstGeom prst="straightConnector1">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600B4B3A-05BC-4903-B128-95589FAB05B5}"/>
              </a:ext>
            </a:extLst>
          </p:cNvPr>
          <p:cNvCxnSpPr>
            <a:cxnSpLocks/>
          </p:cNvCxnSpPr>
          <p:nvPr/>
        </p:nvCxnSpPr>
        <p:spPr>
          <a:xfrm flipV="1">
            <a:off x="4176942" y="2780928"/>
            <a:ext cx="722442" cy="27363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BE92D1CC-905A-4938-983D-F15520BCC72D}"/>
              </a:ext>
            </a:extLst>
          </p:cNvPr>
          <p:cNvCxnSpPr/>
          <p:nvPr/>
        </p:nvCxnSpPr>
        <p:spPr>
          <a:xfrm flipH="1" flipV="1">
            <a:off x="5289681" y="2765607"/>
            <a:ext cx="655754" cy="27516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9FADB49-2FD8-4703-96E8-187036BA9704}"/>
              </a:ext>
            </a:extLst>
          </p:cNvPr>
          <p:cNvCxnSpPr>
            <a:cxnSpLocks/>
          </p:cNvCxnSpPr>
          <p:nvPr/>
        </p:nvCxnSpPr>
        <p:spPr>
          <a:xfrm flipV="1">
            <a:off x="4499992" y="2276872"/>
            <a:ext cx="597160" cy="818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B77BC41-300B-47C1-8CDD-258E23F6185E}"/>
              </a:ext>
            </a:extLst>
          </p:cNvPr>
          <p:cNvCxnSpPr>
            <a:cxnSpLocks/>
          </p:cNvCxnSpPr>
          <p:nvPr/>
        </p:nvCxnSpPr>
        <p:spPr>
          <a:xfrm flipH="1" flipV="1">
            <a:off x="5091913" y="2303854"/>
            <a:ext cx="598644" cy="7776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FD1D2459-935E-479A-A88F-9D58CA649773}"/>
              </a:ext>
            </a:extLst>
          </p:cNvPr>
          <p:cNvCxnSpPr/>
          <p:nvPr/>
        </p:nvCxnSpPr>
        <p:spPr>
          <a:xfrm flipV="1">
            <a:off x="4499992" y="2780928"/>
            <a:ext cx="389398" cy="3149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BD273695-36D0-45C8-9A9C-A7DDF7DD4F86}"/>
              </a:ext>
            </a:extLst>
          </p:cNvPr>
          <p:cNvCxnSpPr/>
          <p:nvPr/>
        </p:nvCxnSpPr>
        <p:spPr>
          <a:xfrm flipH="1" flipV="1">
            <a:off x="5289681" y="2765607"/>
            <a:ext cx="400876" cy="3033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868BC76D-A71A-4DE3-94AC-BE984AE8EC1F}"/>
              </a:ext>
            </a:extLst>
          </p:cNvPr>
          <p:cNvSpPr txBox="1"/>
          <p:nvPr/>
        </p:nvSpPr>
        <p:spPr>
          <a:xfrm>
            <a:off x="3960440" y="4013425"/>
            <a:ext cx="3491880" cy="461665"/>
          </a:xfrm>
          <a:prstGeom prst="rect">
            <a:avLst/>
          </a:prstGeom>
          <a:noFill/>
        </p:spPr>
        <p:txBody>
          <a:bodyPr wrap="square" rtlCol="0">
            <a:spAutoFit/>
          </a:bodyPr>
          <a:lstStyle/>
          <a:p>
            <a:r>
              <a:rPr kumimoji="1" lang="en-US" altLang="ja-JP" dirty="0"/>
              <a:t>1 astronomical unit (au)</a:t>
            </a:r>
            <a:endParaRPr kumimoji="1" lang="ja-JP" altLang="en-US" dirty="0"/>
          </a:p>
        </p:txBody>
      </p:sp>
      <p:sp>
        <p:nvSpPr>
          <p:cNvPr id="67" name="テキスト ボックス 66">
            <a:extLst>
              <a:ext uri="{FF2B5EF4-FFF2-40B4-BE49-F238E27FC236}">
                <a16:creationId xmlns:a16="http://schemas.microsoft.com/office/drawing/2014/main" id="{34786E7A-3882-4DEE-9ED2-4FEDA184BEF9}"/>
              </a:ext>
            </a:extLst>
          </p:cNvPr>
          <p:cNvSpPr txBox="1"/>
          <p:nvPr/>
        </p:nvSpPr>
        <p:spPr>
          <a:xfrm>
            <a:off x="4610437" y="4436802"/>
            <a:ext cx="2160240" cy="461665"/>
          </a:xfrm>
          <a:prstGeom prst="rect">
            <a:avLst/>
          </a:prstGeom>
          <a:noFill/>
        </p:spPr>
        <p:txBody>
          <a:bodyPr wrap="square" rtlCol="0">
            <a:spAutoFit/>
          </a:bodyPr>
          <a:lstStyle/>
          <a:p>
            <a:r>
              <a:rPr lang="ja-JP" altLang="en-US" dirty="0"/>
              <a:t>天文単位</a:t>
            </a:r>
            <a:endParaRPr kumimoji="1" lang="ja-JP" altLang="en-US" dirty="0"/>
          </a:p>
        </p:txBody>
      </p:sp>
      <p:sp>
        <p:nvSpPr>
          <p:cNvPr id="68" name="テキスト ボックス 67">
            <a:extLst>
              <a:ext uri="{FF2B5EF4-FFF2-40B4-BE49-F238E27FC236}">
                <a16:creationId xmlns:a16="http://schemas.microsoft.com/office/drawing/2014/main" id="{7C6156FE-81CB-4736-BC07-9960F5D1FE1A}"/>
              </a:ext>
            </a:extLst>
          </p:cNvPr>
          <p:cNvSpPr txBox="1"/>
          <p:nvPr/>
        </p:nvSpPr>
        <p:spPr>
          <a:xfrm>
            <a:off x="2992828" y="2743185"/>
            <a:ext cx="1211204" cy="646331"/>
          </a:xfrm>
          <a:prstGeom prst="rect">
            <a:avLst/>
          </a:prstGeom>
          <a:noFill/>
        </p:spPr>
        <p:txBody>
          <a:bodyPr wrap="square" rtlCol="0">
            <a:spAutoFit/>
          </a:bodyPr>
          <a:lstStyle/>
          <a:p>
            <a:r>
              <a:rPr kumimoji="1" lang="ja-JP" altLang="en-US" sz="1800" dirty="0"/>
              <a:t>内惑星の最大</a:t>
            </a:r>
            <a:r>
              <a:rPr lang="ja-JP" altLang="en-US" sz="1800" dirty="0"/>
              <a:t>離角</a:t>
            </a:r>
            <a:endParaRPr kumimoji="1" lang="ja-JP" altLang="en-US" sz="1800" dirty="0"/>
          </a:p>
        </p:txBody>
      </p:sp>
      <p:sp>
        <p:nvSpPr>
          <p:cNvPr id="69" name="円形吹き出し 30">
            <a:extLst>
              <a:ext uri="{FF2B5EF4-FFF2-40B4-BE49-F238E27FC236}">
                <a16:creationId xmlns:a16="http://schemas.microsoft.com/office/drawing/2014/main" id="{9A25DAF4-08C1-4AA3-BE80-2A54E7A9C5AC}"/>
              </a:ext>
            </a:extLst>
          </p:cNvPr>
          <p:cNvSpPr/>
          <p:nvPr/>
        </p:nvSpPr>
        <p:spPr>
          <a:xfrm>
            <a:off x="732730" y="526539"/>
            <a:ext cx="1382975" cy="527366"/>
          </a:xfrm>
          <a:prstGeom prst="wedgeEllipseCallout">
            <a:avLst>
              <a:gd name="adj1" fmla="val 43100"/>
              <a:gd name="adj2" fmla="val 61637"/>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Eureka!</a:t>
            </a:r>
            <a:endParaRPr kumimoji="1" lang="ja-JP" altLang="en-US" sz="1800" dirty="0"/>
          </a:p>
        </p:txBody>
      </p:sp>
    </p:spTree>
    <p:extLst>
      <p:ext uri="{BB962C8B-B14F-4D97-AF65-F5344CB8AC3E}">
        <p14:creationId xmlns:p14="http://schemas.microsoft.com/office/powerpoint/2010/main" val="386359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90600" y="6858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800" dirty="0"/>
              <a:t>太陽の日周運動</a:t>
            </a:r>
          </a:p>
        </p:txBody>
      </p:sp>
      <p:pic>
        <p:nvPicPr>
          <p:cNvPr id="27651" name="Picture 3"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45259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5486400" y="1590675"/>
            <a:ext cx="3505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太陽が「戻ってくる」周期</a:t>
            </a:r>
          </a:p>
          <a:p>
            <a:pPr eaLnBrk="1" hangingPunct="1">
              <a:spcBef>
                <a:spcPct val="0"/>
              </a:spcBef>
              <a:buFontTx/>
              <a:buNone/>
            </a:pPr>
            <a:r>
              <a:rPr lang="ja-JP" altLang="en-US" sz="2400" dirty="0"/>
              <a:t>＝人間生活で使っている</a:t>
            </a:r>
          </a:p>
          <a:p>
            <a:pPr eaLnBrk="1" hangingPunct="1">
              <a:spcBef>
                <a:spcPct val="0"/>
              </a:spcBef>
              <a:buFontTx/>
              <a:buNone/>
            </a:pPr>
            <a:r>
              <a:rPr lang="ja-JP" altLang="en-US" sz="2400" dirty="0"/>
              <a:t>１日（太陽日）</a:t>
            </a:r>
          </a:p>
          <a:p>
            <a:pPr eaLnBrk="1" hangingPunct="1">
              <a:spcBef>
                <a:spcPct val="0"/>
              </a:spcBef>
              <a:buFontTx/>
              <a:buNone/>
            </a:pPr>
            <a:endParaRPr lang="ja-JP" altLang="en-US" sz="2400" dirty="0"/>
          </a:p>
          <a:p>
            <a:pPr eaLnBrk="1" hangingPunct="1">
              <a:spcBef>
                <a:spcPct val="0"/>
              </a:spcBef>
              <a:buFontTx/>
              <a:buNone/>
            </a:pPr>
            <a:r>
              <a:rPr lang="ja-JP" altLang="en-US" sz="2400" dirty="0"/>
              <a:t>星座の星々が「戻って</a:t>
            </a:r>
          </a:p>
          <a:p>
            <a:pPr eaLnBrk="1" hangingPunct="1">
              <a:spcBef>
                <a:spcPct val="0"/>
              </a:spcBef>
              <a:buFontTx/>
              <a:buNone/>
            </a:pPr>
            <a:r>
              <a:rPr lang="ja-JP" altLang="en-US" sz="2400" dirty="0"/>
              <a:t>くる」周期＝１恒星日</a:t>
            </a:r>
          </a:p>
          <a:p>
            <a:pPr eaLnBrk="1" hangingPunct="1">
              <a:spcBef>
                <a:spcPct val="0"/>
              </a:spcBef>
              <a:buFontTx/>
              <a:buNone/>
            </a:pPr>
            <a:endParaRPr lang="en-US" altLang="ja-JP" sz="2400" dirty="0"/>
          </a:p>
          <a:p>
            <a:pPr eaLnBrk="1" hangingPunct="1">
              <a:spcBef>
                <a:spcPct val="0"/>
              </a:spcBef>
              <a:buFontTx/>
              <a:buNone/>
            </a:pPr>
            <a:endParaRPr lang="en-US" altLang="ja-JP" sz="2400" dirty="0"/>
          </a:p>
          <a:p>
            <a:pPr eaLnBrk="1" hangingPunct="1">
              <a:spcBef>
                <a:spcPct val="0"/>
              </a:spcBef>
              <a:buFontTx/>
              <a:buNone/>
            </a:pPr>
            <a:endParaRPr lang="ja-JP" altLang="en-US" sz="2400" dirty="0"/>
          </a:p>
          <a:p>
            <a:pPr eaLnBrk="1" hangingPunct="1">
              <a:spcBef>
                <a:spcPct val="0"/>
              </a:spcBef>
              <a:buFontTx/>
              <a:buNone/>
            </a:pPr>
            <a:r>
              <a:rPr lang="ja-JP" altLang="en-US" sz="2400" dirty="0"/>
              <a:t>１太陽日</a:t>
            </a:r>
          </a:p>
          <a:p>
            <a:pPr eaLnBrk="1" hangingPunct="1">
              <a:spcBef>
                <a:spcPct val="0"/>
              </a:spcBef>
              <a:buFontTx/>
              <a:buNone/>
            </a:pPr>
            <a:r>
              <a:rPr lang="ja-JP" altLang="en-US" sz="2400" dirty="0"/>
              <a:t>＝１恒星日＋約４分</a:t>
            </a:r>
          </a:p>
        </p:txBody>
      </p:sp>
      <p:sp>
        <p:nvSpPr>
          <p:cNvPr id="2" name="テキスト ボックス 1">
            <a:extLst>
              <a:ext uri="{FF2B5EF4-FFF2-40B4-BE49-F238E27FC236}">
                <a16:creationId xmlns:a16="http://schemas.microsoft.com/office/drawing/2014/main" id="{D45B6D55-6DD3-4A88-A3E6-7E652673F5FF}"/>
              </a:ext>
            </a:extLst>
          </p:cNvPr>
          <p:cNvSpPr txBox="1"/>
          <p:nvPr/>
        </p:nvSpPr>
        <p:spPr>
          <a:xfrm>
            <a:off x="990600" y="333524"/>
            <a:ext cx="3456384" cy="461665"/>
          </a:xfrm>
          <a:prstGeom prst="rect">
            <a:avLst/>
          </a:prstGeom>
          <a:noFill/>
        </p:spPr>
        <p:txBody>
          <a:bodyPr wrap="square" rtlCol="0">
            <a:spAutoFit/>
          </a:bodyPr>
          <a:lstStyle/>
          <a:p>
            <a:r>
              <a:rPr kumimoji="1" lang="en-US" altLang="ja-JP" dirty="0"/>
              <a:t>Solar motion in a day</a:t>
            </a:r>
            <a:endParaRPr kumimoji="1" lang="ja-JP" altLang="en-US" dirty="0"/>
          </a:p>
        </p:txBody>
      </p:sp>
      <p:sp>
        <p:nvSpPr>
          <p:cNvPr id="3" name="テキスト ボックス 2">
            <a:extLst>
              <a:ext uri="{FF2B5EF4-FFF2-40B4-BE49-F238E27FC236}">
                <a16:creationId xmlns:a16="http://schemas.microsoft.com/office/drawing/2014/main" id="{0F28D012-071E-45EC-A1BB-1BE63D23D027}"/>
              </a:ext>
            </a:extLst>
          </p:cNvPr>
          <p:cNvSpPr txBox="1"/>
          <p:nvPr/>
        </p:nvSpPr>
        <p:spPr>
          <a:xfrm>
            <a:off x="4582092" y="564356"/>
            <a:ext cx="4176464" cy="923330"/>
          </a:xfrm>
          <a:prstGeom prst="rect">
            <a:avLst/>
          </a:prstGeom>
          <a:noFill/>
        </p:spPr>
        <p:txBody>
          <a:bodyPr wrap="square" rtlCol="0">
            <a:spAutoFit/>
          </a:bodyPr>
          <a:lstStyle/>
          <a:p>
            <a:r>
              <a:rPr kumimoji="1" lang="en-US" altLang="ja-JP" sz="1800" dirty="0"/>
              <a:t>1 day we use in daily life</a:t>
            </a:r>
          </a:p>
          <a:p>
            <a:r>
              <a:rPr lang="en-US" altLang="ja-JP" sz="1800" dirty="0"/>
              <a:t>1 solar day = from crossing meridian of </a:t>
            </a:r>
            <a:r>
              <a:rPr lang="en-US" altLang="ja-JP" sz="1800" b="1" dirty="0">
                <a:solidFill>
                  <a:srgbClr val="FF0000"/>
                </a:solidFill>
              </a:rPr>
              <a:t>the Sun </a:t>
            </a:r>
            <a:r>
              <a:rPr lang="en-US" altLang="ja-JP" sz="1800" dirty="0"/>
              <a:t>to the next one</a:t>
            </a:r>
            <a:endParaRPr kumimoji="1" lang="ja-JP" altLang="en-US" sz="1800" dirty="0"/>
          </a:p>
        </p:txBody>
      </p:sp>
      <p:sp>
        <p:nvSpPr>
          <p:cNvPr id="4" name="テキスト ボックス 3">
            <a:extLst>
              <a:ext uri="{FF2B5EF4-FFF2-40B4-BE49-F238E27FC236}">
                <a16:creationId xmlns:a16="http://schemas.microsoft.com/office/drawing/2014/main" id="{8C3D46E5-EE22-4916-A12B-749074480E50}"/>
              </a:ext>
            </a:extLst>
          </p:cNvPr>
          <p:cNvSpPr txBox="1"/>
          <p:nvPr/>
        </p:nvSpPr>
        <p:spPr>
          <a:xfrm>
            <a:off x="5148064" y="4005064"/>
            <a:ext cx="3995936" cy="646331"/>
          </a:xfrm>
          <a:prstGeom prst="rect">
            <a:avLst/>
          </a:prstGeom>
          <a:noFill/>
        </p:spPr>
        <p:txBody>
          <a:bodyPr wrap="square" rtlCol="0">
            <a:spAutoFit/>
          </a:bodyPr>
          <a:lstStyle/>
          <a:p>
            <a:r>
              <a:rPr kumimoji="1" lang="en-US" altLang="ja-JP" sz="1800" dirty="0"/>
              <a:t>1 sidereal day = </a:t>
            </a:r>
            <a:r>
              <a:rPr lang="en-US" altLang="ja-JP" sz="1800" dirty="0"/>
              <a:t>from crossing meridian of </a:t>
            </a:r>
            <a:r>
              <a:rPr lang="en-US" altLang="ja-JP" sz="1800" b="1" dirty="0">
                <a:solidFill>
                  <a:srgbClr val="0070C0"/>
                </a:solidFill>
              </a:rPr>
              <a:t>the stars </a:t>
            </a:r>
            <a:r>
              <a:rPr lang="en-US" altLang="ja-JP" sz="1800" dirty="0"/>
              <a:t>to the next one</a:t>
            </a:r>
            <a:endParaRPr kumimoji="1" lang="ja-JP" altLang="en-US" sz="1800" dirty="0"/>
          </a:p>
        </p:txBody>
      </p:sp>
      <p:sp>
        <p:nvSpPr>
          <p:cNvPr id="5" name="テキスト ボックス 4">
            <a:extLst>
              <a:ext uri="{FF2B5EF4-FFF2-40B4-BE49-F238E27FC236}">
                <a16:creationId xmlns:a16="http://schemas.microsoft.com/office/drawing/2014/main" id="{91099569-5B01-4E4D-A575-F61284649728}"/>
              </a:ext>
            </a:extLst>
          </p:cNvPr>
          <p:cNvSpPr txBox="1"/>
          <p:nvPr/>
        </p:nvSpPr>
        <p:spPr>
          <a:xfrm>
            <a:off x="5155688" y="5585758"/>
            <a:ext cx="3779837" cy="707886"/>
          </a:xfrm>
          <a:prstGeom prst="rect">
            <a:avLst/>
          </a:prstGeom>
          <a:noFill/>
        </p:spPr>
        <p:txBody>
          <a:bodyPr wrap="square" rtlCol="0">
            <a:spAutoFit/>
          </a:bodyPr>
          <a:lstStyle/>
          <a:p>
            <a:r>
              <a:rPr kumimoji="1" lang="en-US" altLang="ja-JP" sz="2000" b="1" dirty="0">
                <a:solidFill>
                  <a:srgbClr val="FF0000"/>
                </a:solidFill>
              </a:rPr>
              <a:t>1 solar day</a:t>
            </a:r>
          </a:p>
          <a:p>
            <a:r>
              <a:rPr lang="en-US" altLang="ja-JP" sz="2000" b="1" dirty="0">
                <a:solidFill>
                  <a:srgbClr val="FF0000"/>
                </a:solidFill>
              </a:rPr>
              <a:t>  </a:t>
            </a:r>
            <a:r>
              <a:rPr kumimoji="1" lang="en-US" altLang="ja-JP" sz="2000" b="1" dirty="0">
                <a:solidFill>
                  <a:srgbClr val="FF0000"/>
                </a:solidFill>
              </a:rPr>
              <a:t>= 1 sidereal day + 4 minutes</a:t>
            </a:r>
            <a:endParaRPr kumimoji="1" lang="ja-JP" altLang="en-US" sz="2000" b="1" dirty="0">
              <a:solidFill>
                <a:srgbClr val="FF0000"/>
              </a:solidFill>
            </a:endParaRPr>
          </a:p>
        </p:txBody>
      </p:sp>
      <p:sp>
        <p:nvSpPr>
          <p:cNvPr id="6" name="矢印: 右 5">
            <a:extLst>
              <a:ext uri="{FF2B5EF4-FFF2-40B4-BE49-F238E27FC236}">
                <a16:creationId xmlns:a16="http://schemas.microsoft.com/office/drawing/2014/main" id="{7E4F3688-AD11-4623-B29E-BAF37F43D5A7}"/>
              </a:ext>
            </a:extLst>
          </p:cNvPr>
          <p:cNvSpPr/>
          <p:nvPr/>
        </p:nvSpPr>
        <p:spPr>
          <a:xfrm>
            <a:off x="1188407" y="4930636"/>
            <a:ext cx="216024" cy="1440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D97C131D-D94B-44D3-B373-A5BB6E6CA7E7}"/>
              </a:ext>
            </a:extLst>
          </p:cNvPr>
          <p:cNvSpPr txBox="1"/>
          <p:nvPr/>
        </p:nvSpPr>
        <p:spPr>
          <a:xfrm>
            <a:off x="467544" y="3595191"/>
            <a:ext cx="1963999" cy="461665"/>
          </a:xfrm>
          <a:prstGeom prst="rect">
            <a:avLst/>
          </a:prstGeom>
          <a:noFill/>
        </p:spPr>
        <p:txBody>
          <a:bodyPr wrap="none" rtlCol="0">
            <a:spAutoFit/>
          </a:bodyPr>
          <a:lstStyle/>
          <a:p>
            <a:r>
              <a:rPr lang="en-US" altLang="ja-JP" dirty="0">
                <a:solidFill>
                  <a:srgbClr val="0070C0"/>
                </a:solidFill>
              </a:rPr>
              <a:t>The next day</a:t>
            </a:r>
            <a:endParaRPr kumimoji="1" lang="ja-JP" altLang="en-US" dirty="0">
              <a:solidFill>
                <a:srgbClr val="0070C0"/>
              </a:solidFill>
            </a:endParaRPr>
          </a:p>
        </p:txBody>
      </p:sp>
      <p:sp>
        <p:nvSpPr>
          <p:cNvPr id="8" name="テキスト ボックス 7">
            <a:extLst>
              <a:ext uri="{FF2B5EF4-FFF2-40B4-BE49-F238E27FC236}">
                <a16:creationId xmlns:a16="http://schemas.microsoft.com/office/drawing/2014/main" id="{67E8B043-773E-4D73-A56A-0A78AE26EFA3}"/>
              </a:ext>
            </a:extLst>
          </p:cNvPr>
          <p:cNvSpPr txBox="1"/>
          <p:nvPr/>
        </p:nvSpPr>
        <p:spPr>
          <a:xfrm>
            <a:off x="1573141" y="4453349"/>
            <a:ext cx="1847514" cy="1077218"/>
          </a:xfrm>
          <a:prstGeom prst="rect">
            <a:avLst/>
          </a:prstGeom>
          <a:noFill/>
        </p:spPr>
        <p:txBody>
          <a:bodyPr wrap="square" rtlCol="0">
            <a:spAutoFit/>
          </a:bodyPr>
          <a:lstStyle/>
          <a:p>
            <a:r>
              <a:rPr kumimoji="1" lang="en-US" altLang="ja-JP" sz="1600" dirty="0"/>
              <a:t>The stars are moving a little bit forward with respect to the Sun.</a:t>
            </a:r>
            <a:endParaRPr kumimoji="1" lang="ja-JP" altLang="en-US" sz="1600" dirty="0"/>
          </a:p>
        </p:txBody>
      </p:sp>
      <p:sp>
        <p:nvSpPr>
          <p:cNvPr id="9" name="テキスト ボックス 8">
            <a:extLst>
              <a:ext uri="{FF2B5EF4-FFF2-40B4-BE49-F238E27FC236}">
                <a16:creationId xmlns:a16="http://schemas.microsoft.com/office/drawing/2014/main" id="{F797E716-293E-4E1F-852A-F08955B9E9D0}"/>
              </a:ext>
            </a:extLst>
          </p:cNvPr>
          <p:cNvSpPr txBox="1"/>
          <p:nvPr/>
        </p:nvSpPr>
        <p:spPr>
          <a:xfrm>
            <a:off x="2123728" y="6309866"/>
            <a:ext cx="7020272" cy="461665"/>
          </a:xfrm>
          <a:prstGeom prst="rect">
            <a:avLst/>
          </a:prstGeom>
          <a:noFill/>
        </p:spPr>
        <p:txBody>
          <a:bodyPr wrap="square" rtlCol="0">
            <a:spAutoFit/>
          </a:bodyPr>
          <a:lstStyle/>
          <a:p>
            <a:r>
              <a:rPr kumimoji="1" lang="en-US" altLang="ja-JP" b="1" dirty="0"/>
              <a:t>The difference of 4 min X 365 days </a:t>
            </a:r>
            <a:r>
              <a:rPr kumimoji="1" lang="ja-JP" altLang="en-US" b="1" dirty="0"/>
              <a:t>→</a:t>
            </a:r>
            <a:r>
              <a:rPr kumimoji="1" lang="en-US" altLang="ja-JP" b="1" dirty="0"/>
              <a:t> 24 hours</a:t>
            </a:r>
            <a:endParaRPr kumimoji="1" lang="ja-JP" altLang="en-US" b="1" dirty="0"/>
          </a:p>
        </p:txBody>
      </p:sp>
      <p:sp>
        <p:nvSpPr>
          <p:cNvPr id="13" name="円形吹き出し 6">
            <a:extLst>
              <a:ext uri="{FF2B5EF4-FFF2-40B4-BE49-F238E27FC236}">
                <a16:creationId xmlns:a16="http://schemas.microsoft.com/office/drawing/2014/main" id="{D764E53B-AB1D-4363-B4D8-DA01E6C3D342}"/>
              </a:ext>
            </a:extLst>
          </p:cNvPr>
          <p:cNvSpPr/>
          <p:nvPr/>
        </p:nvSpPr>
        <p:spPr>
          <a:xfrm>
            <a:off x="7649928" y="4677439"/>
            <a:ext cx="1382975" cy="527366"/>
          </a:xfrm>
          <a:prstGeom prst="wedgeEllipseCallout">
            <a:avLst>
              <a:gd name="adj1" fmla="val -42430"/>
              <a:gd name="adj2" fmla="val 52918"/>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Really?</a:t>
            </a:r>
            <a:endParaRPr kumimoji="1" lang="ja-JP" alt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descr="MAG"/>
          <p:cNvPicPr>
            <a:picLocks noChangeAspect="1" noChangeArrowheads="1"/>
          </p:cNvPicPr>
          <p:nvPr/>
        </p:nvPicPr>
        <p:blipFill>
          <a:blip r:embed="rId3">
            <a:extLst>
              <a:ext uri="{28A0092B-C50C-407E-A947-70E740481C1C}">
                <a14:useLocalDpi xmlns:a14="http://schemas.microsoft.com/office/drawing/2010/main" val="0"/>
              </a:ext>
            </a:extLst>
          </a:blip>
          <a:srcRect l="26826" r="2235"/>
          <a:stretch>
            <a:fillRect/>
          </a:stretch>
        </p:blipFill>
        <p:spPr bwMode="auto">
          <a:xfrm>
            <a:off x="87313" y="2713038"/>
            <a:ext cx="90551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2"/>
          <p:cNvSpPr txBox="1">
            <a:spLocks noChangeArrowheads="1"/>
          </p:cNvSpPr>
          <p:nvPr/>
        </p:nvSpPr>
        <p:spPr bwMode="auto">
          <a:xfrm>
            <a:off x="762000" y="838200"/>
            <a:ext cx="7620000"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800" dirty="0"/>
              <a:t>星の明るさの表現</a:t>
            </a:r>
          </a:p>
        </p:txBody>
      </p:sp>
      <p:sp>
        <p:nvSpPr>
          <p:cNvPr id="29700" name="Freeform 4"/>
          <p:cNvSpPr>
            <a:spLocks/>
          </p:cNvSpPr>
          <p:nvPr/>
        </p:nvSpPr>
        <p:spPr bwMode="auto">
          <a:xfrm>
            <a:off x="2843213" y="2417763"/>
            <a:ext cx="4781550" cy="696912"/>
          </a:xfrm>
          <a:custGeom>
            <a:avLst/>
            <a:gdLst>
              <a:gd name="T0" fmla="*/ 0 w 1737"/>
              <a:gd name="T1" fmla="*/ 2147483647 h 439"/>
              <a:gd name="T2" fmla="*/ 0 w 1737"/>
              <a:gd name="T3" fmla="*/ 0 h 439"/>
              <a:gd name="T4" fmla="*/ 2147483647 w 1737"/>
              <a:gd name="T5" fmla="*/ 0 h 439"/>
              <a:gd name="T6" fmla="*/ 2147483647 w 1737"/>
              <a:gd name="T7" fmla="*/ 2147483647 h 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7" h="439">
                <a:moveTo>
                  <a:pt x="0" y="430"/>
                </a:moveTo>
                <a:lnTo>
                  <a:pt x="0" y="0"/>
                </a:lnTo>
                <a:lnTo>
                  <a:pt x="1728" y="0"/>
                </a:lnTo>
                <a:lnTo>
                  <a:pt x="1737" y="439"/>
                </a:lnTo>
              </a:path>
            </a:pathLst>
          </a:custGeom>
          <a:noFill/>
          <a:ln w="57150" cap="sq" cmpd="sng">
            <a:solidFill>
              <a:schemeClr val="bg2"/>
            </a:solidFill>
            <a:prstDash val="solid"/>
            <a:miter lim="800000"/>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dirty="0"/>
          </a:p>
        </p:txBody>
      </p:sp>
      <p:sp>
        <p:nvSpPr>
          <p:cNvPr id="29701" name="Text Box 5"/>
          <p:cNvSpPr txBox="1">
            <a:spLocks noChangeArrowheads="1"/>
          </p:cNvSpPr>
          <p:nvPr/>
        </p:nvSpPr>
        <p:spPr bwMode="auto">
          <a:xfrm>
            <a:off x="4284663" y="2130425"/>
            <a:ext cx="1423987" cy="579438"/>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b="1" dirty="0">
                <a:solidFill>
                  <a:srgbClr val="00FF00"/>
                </a:solidFill>
                <a:latin typeface="Times New Roman" pitchFamily="84" charset="0"/>
              </a:rPr>
              <a:t>１００倍</a:t>
            </a:r>
          </a:p>
        </p:txBody>
      </p:sp>
      <p:sp>
        <p:nvSpPr>
          <p:cNvPr id="29702" name="Freeform 6"/>
          <p:cNvSpPr>
            <a:spLocks/>
          </p:cNvSpPr>
          <p:nvPr/>
        </p:nvSpPr>
        <p:spPr bwMode="auto">
          <a:xfrm>
            <a:off x="3924300" y="4433888"/>
            <a:ext cx="941388" cy="550862"/>
          </a:xfrm>
          <a:custGeom>
            <a:avLst/>
            <a:gdLst>
              <a:gd name="T0" fmla="*/ 2147483647 w 366"/>
              <a:gd name="T1" fmla="*/ 0 h 347"/>
              <a:gd name="T2" fmla="*/ 2147483647 w 366"/>
              <a:gd name="T3" fmla="*/ 2147483647 h 347"/>
              <a:gd name="T4" fmla="*/ 0 w 366"/>
              <a:gd name="T5" fmla="*/ 2147483647 h 347"/>
              <a:gd name="T6" fmla="*/ 0 w 366"/>
              <a:gd name="T7" fmla="*/ 2147483647 h 3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347">
                <a:moveTo>
                  <a:pt x="357" y="0"/>
                </a:moveTo>
                <a:lnTo>
                  <a:pt x="366" y="347"/>
                </a:lnTo>
                <a:lnTo>
                  <a:pt x="0" y="338"/>
                </a:lnTo>
                <a:lnTo>
                  <a:pt x="0" y="18"/>
                </a:lnTo>
              </a:path>
            </a:pathLst>
          </a:custGeom>
          <a:noFill/>
          <a:ln w="28575" cap="sq" cmpd="sng">
            <a:solidFill>
              <a:schemeClr val="bg2"/>
            </a:solidFill>
            <a:prstDash val="solid"/>
            <a:miter lim="800000"/>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dirty="0"/>
          </a:p>
        </p:txBody>
      </p:sp>
      <p:sp>
        <p:nvSpPr>
          <p:cNvPr id="29703" name="Text Box 7"/>
          <p:cNvSpPr txBox="1">
            <a:spLocks noChangeArrowheads="1"/>
          </p:cNvSpPr>
          <p:nvPr/>
        </p:nvSpPr>
        <p:spPr bwMode="auto">
          <a:xfrm>
            <a:off x="4067175" y="4983163"/>
            <a:ext cx="2501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dirty="0">
                <a:solidFill>
                  <a:schemeClr val="bg2"/>
                </a:solidFill>
                <a:latin typeface="Times New Roman" pitchFamily="84" charset="0"/>
              </a:rPr>
              <a:t>１００</a:t>
            </a:r>
            <a:r>
              <a:rPr lang="en-US" altLang="ja-JP" baseline="30000" dirty="0">
                <a:solidFill>
                  <a:schemeClr val="bg2"/>
                </a:solidFill>
                <a:latin typeface="Times New Roman" pitchFamily="84" charset="0"/>
              </a:rPr>
              <a:t>1/5</a:t>
            </a:r>
            <a:r>
              <a:rPr lang="en-US" altLang="ja-JP" dirty="0">
                <a:solidFill>
                  <a:schemeClr val="bg2"/>
                </a:solidFill>
                <a:latin typeface="Times New Roman" pitchFamily="84" charset="0"/>
              </a:rPr>
              <a:t>=2.5</a:t>
            </a:r>
            <a:r>
              <a:rPr lang="ja-JP" altLang="en-US" dirty="0">
                <a:solidFill>
                  <a:schemeClr val="bg2"/>
                </a:solidFill>
                <a:latin typeface="Times New Roman" pitchFamily="84" charset="0"/>
              </a:rPr>
              <a:t>倍</a:t>
            </a:r>
          </a:p>
        </p:txBody>
      </p:sp>
      <p:sp>
        <p:nvSpPr>
          <p:cNvPr id="29704" name="Text Box 8"/>
          <p:cNvSpPr txBox="1">
            <a:spLocks noChangeArrowheads="1"/>
          </p:cNvSpPr>
          <p:nvPr/>
        </p:nvSpPr>
        <p:spPr bwMode="auto">
          <a:xfrm>
            <a:off x="2525713" y="3100388"/>
            <a:ext cx="696912" cy="457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b="1" dirty="0">
                <a:solidFill>
                  <a:schemeClr val="folHlink"/>
                </a:solidFill>
                <a:latin typeface="Times New Roman" pitchFamily="84" charset="0"/>
              </a:rPr>
              <a:t>１等</a:t>
            </a:r>
          </a:p>
        </p:txBody>
      </p:sp>
      <p:sp>
        <p:nvSpPr>
          <p:cNvPr id="29705" name="Text Box 9"/>
          <p:cNvSpPr txBox="1">
            <a:spLocks noChangeArrowheads="1"/>
          </p:cNvSpPr>
          <p:nvPr/>
        </p:nvSpPr>
        <p:spPr bwMode="auto">
          <a:xfrm>
            <a:off x="3470275" y="3100388"/>
            <a:ext cx="696913" cy="457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b="1" dirty="0">
                <a:solidFill>
                  <a:schemeClr val="folHlink"/>
                </a:solidFill>
                <a:latin typeface="Times New Roman" pitchFamily="84" charset="0"/>
              </a:rPr>
              <a:t>２等</a:t>
            </a:r>
          </a:p>
        </p:txBody>
      </p:sp>
      <p:sp>
        <p:nvSpPr>
          <p:cNvPr id="29706" name="Text Box 10"/>
          <p:cNvSpPr txBox="1">
            <a:spLocks noChangeArrowheads="1"/>
          </p:cNvSpPr>
          <p:nvPr/>
        </p:nvSpPr>
        <p:spPr bwMode="auto">
          <a:xfrm>
            <a:off x="4400550" y="3100388"/>
            <a:ext cx="696913" cy="457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b="1" dirty="0">
                <a:solidFill>
                  <a:schemeClr val="folHlink"/>
                </a:solidFill>
                <a:latin typeface="Times New Roman" pitchFamily="84" charset="0"/>
              </a:rPr>
              <a:t>３等</a:t>
            </a:r>
          </a:p>
        </p:txBody>
      </p:sp>
      <p:sp>
        <p:nvSpPr>
          <p:cNvPr id="29707" name="Text Box 11"/>
          <p:cNvSpPr txBox="1">
            <a:spLocks noChangeArrowheads="1"/>
          </p:cNvSpPr>
          <p:nvPr/>
        </p:nvSpPr>
        <p:spPr bwMode="auto">
          <a:xfrm>
            <a:off x="5305425" y="3100388"/>
            <a:ext cx="696913" cy="457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b="1" dirty="0">
                <a:solidFill>
                  <a:schemeClr val="folHlink"/>
                </a:solidFill>
                <a:latin typeface="Times New Roman" pitchFamily="84" charset="0"/>
              </a:rPr>
              <a:t>４等</a:t>
            </a:r>
          </a:p>
        </p:txBody>
      </p:sp>
      <p:sp>
        <p:nvSpPr>
          <p:cNvPr id="29708" name="Text Box 12"/>
          <p:cNvSpPr txBox="1">
            <a:spLocks noChangeArrowheads="1"/>
          </p:cNvSpPr>
          <p:nvPr/>
        </p:nvSpPr>
        <p:spPr bwMode="auto">
          <a:xfrm>
            <a:off x="6242050" y="3100388"/>
            <a:ext cx="696913" cy="457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b="1" dirty="0">
                <a:solidFill>
                  <a:schemeClr val="folHlink"/>
                </a:solidFill>
                <a:latin typeface="Times New Roman" pitchFamily="84" charset="0"/>
              </a:rPr>
              <a:t>５等</a:t>
            </a:r>
          </a:p>
        </p:txBody>
      </p:sp>
      <p:sp>
        <p:nvSpPr>
          <p:cNvPr id="29709" name="Text Box 13"/>
          <p:cNvSpPr txBox="1">
            <a:spLocks noChangeArrowheads="1"/>
          </p:cNvSpPr>
          <p:nvPr/>
        </p:nvSpPr>
        <p:spPr bwMode="auto">
          <a:xfrm>
            <a:off x="7327900" y="3100388"/>
            <a:ext cx="696913" cy="457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b="1" dirty="0">
                <a:solidFill>
                  <a:schemeClr val="folHlink"/>
                </a:solidFill>
                <a:latin typeface="Times New Roman" pitchFamily="84" charset="0"/>
              </a:rPr>
              <a:t>６等</a:t>
            </a:r>
          </a:p>
        </p:txBody>
      </p:sp>
      <p:sp>
        <p:nvSpPr>
          <p:cNvPr id="29710" name="Text Box 15"/>
          <p:cNvSpPr txBox="1">
            <a:spLocks noChangeArrowheads="1"/>
          </p:cNvSpPr>
          <p:nvPr/>
        </p:nvSpPr>
        <p:spPr bwMode="auto">
          <a:xfrm>
            <a:off x="5105400" y="6096000"/>
            <a:ext cx="3276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柴田晋平氏の資料より</a:t>
            </a:r>
          </a:p>
        </p:txBody>
      </p:sp>
      <p:sp>
        <p:nvSpPr>
          <p:cNvPr id="2" name="テキスト ボックス 1">
            <a:extLst>
              <a:ext uri="{FF2B5EF4-FFF2-40B4-BE49-F238E27FC236}">
                <a16:creationId xmlns:a16="http://schemas.microsoft.com/office/drawing/2014/main" id="{F2093A8B-EB87-40F5-91E7-3D096EAD29AF}"/>
              </a:ext>
            </a:extLst>
          </p:cNvPr>
          <p:cNvSpPr txBox="1"/>
          <p:nvPr/>
        </p:nvSpPr>
        <p:spPr>
          <a:xfrm>
            <a:off x="4258448" y="622275"/>
            <a:ext cx="3573164" cy="461665"/>
          </a:xfrm>
          <a:prstGeom prst="rect">
            <a:avLst/>
          </a:prstGeom>
          <a:noFill/>
        </p:spPr>
        <p:txBody>
          <a:bodyPr wrap="square" rtlCol="0">
            <a:spAutoFit/>
          </a:bodyPr>
          <a:lstStyle/>
          <a:p>
            <a:r>
              <a:rPr kumimoji="1" lang="en-US" altLang="ja-JP" dirty="0"/>
              <a:t>Brightness of stars</a:t>
            </a:r>
            <a:endParaRPr kumimoji="1" lang="ja-JP" altLang="en-US" dirty="0"/>
          </a:p>
        </p:txBody>
      </p:sp>
      <p:sp>
        <p:nvSpPr>
          <p:cNvPr id="3" name="テキスト ボックス 2">
            <a:extLst>
              <a:ext uri="{FF2B5EF4-FFF2-40B4-BE49-F238E27FC236}">
                <a16:creationId xmlns:a16="http://schemas.microsoft.com/office/drawing/2014/main" id="{3D1559C0-5957-4221-80BE-2C58F3CEAB02}"/>
              </a:ext>
            </a:extLst>
          </p:cNvPr>
          <p:cNvSpPr txBox="1"/>
          <p:nvPr/>
        </p:nvSpPr>
        <p:spPr>
          <a:xfrm>
            <a:off x="4572000" y="1141105"/>
            <a:ext cx="4247777" cy="830997"/>
          </a:xfrm>
          <a:prstGeom prst="rect">
            <a:avLst/>
          </a:prstGeom>
          <a:noFill/>
        </p:spPr>
        <p:txBody>
          <a:bodyPr wrap="square" rtlCol="0">
            <a:spAutoFit/>
          </a:bodyPr>
          <a:lstStyle/>
          <a:p>
            <a:r>
              <a:rPr kumimoji="1" lang="en-US" altLang="ja-JP" dirty="0"/>
              <a:t>Using the magnitude scale ( logarithmic scale )</a:t>
            </a:r>
            <a:endParaRPr kumimoji="1" lang="ja-JP" altLang="en-US" dirty="0"/>
          </a:p>
        </p:txBody>
      </p:sp>
      <p:sp>
        <p:nvSpPr>
          <p:cNvPr id="4" name="テキスト ボックス 3">
            <a:extLst>
              <a:ext uri="{FF2B5EF4-FFF2-40B4-BE49-F238E27FC236}">
                <a16:creationId xmlns:a16="http://schemas.microsoft.com/office/drawing/2014/main" id="{94C7CCE6-948B-482C-8DD3-2C67E3D0B4E4}"/>
              </a:ext>
            </a:extLst>
          </p:cNvPr>
          <p:cNvSpPr txBox="1"/>
          <p:nvPr/>
        </p:nvSpPr>
        <p:spPr>
          <a:xfrm>
            <a:off x="6002338" y="1972102"/>
            <a:ext cx="2379662" cy="461665"/>
          </a:xfrm>
          <a:prstGeom prst="rect">
            <a:avLst/>
          </a:prstGeom>
          <a:noFill/>
        </p:spPr>
        <p:txBody>
          <a:bodyPr wrap="square" rtlCol="0">
            <a:spAutoFit/>
          </a:bodyPr>
          <a:lstStyle/>
          <a:p>
            <a:r>
              <a:rPr lang="en-US" altLang="ja-JP" dirty="0"/>
              <a:t>A factor of 100</a:t>
            </a:r>
            <a:endParaRPr kumimoji="1" lang="ja-JP" altLang="en-US" dirty="0"/>
          </a:p>
        </p:txBody>
      </p:sp>
      <p:sp>
        <p:nvSpPr>
          <p:cNvPr id="5" name="テキスト ボックス 4">
            <a:extLst>
              <a:ext uri="{FF2B5EF4-FFF2-40B4-BE49-F238E27FC236}">
                <a16:creationId xmlns:a16="http://schemas.microsoft.com/office/drawing/2014/main" id="{6AD48839-B1F8-4F24-A963-49FBFEB89F53}"/>
              </a:ext>
            </a:extLst>
          </p:cNvPr>
          <p:cNvSpPr txBox="1"/>
          <p:nvPr/>
        </p:nvSpPr>
        <p:spPr>
          <a:xfrm>
            <a:off x="738684" y="3100388"/>
            <a:ext cx="1738511" cy="461665"/>
          </a:xfrm>
          <a:prstGeom prst="rect">
            <a:avLst/>
          </a:prstGeom>
          <a:noFill/>
        </p:spPr>
        <p:txBody>
          <a:bodyPr wrap="square" rtlCol="0">
            <a:spAutoFit/>
          </a:bodyPr>
          <a:lstStyle/>
          <a:p>
            <a:r>
              <a:rPr kumimoji="1" lang="en-US" altLang="ja-JP" dirty="0"/>
              <a:t>magnitude</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g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609600" y="5105400"/>
            <a:ext cx="7620000" cy="100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人間の目に「やさしい」格付け、等比数列的</a:t>
            </a:r>
          </a:p>
          <a:p>
            <a:pPr eaLnBrk="1" hangingPunct="1">
              <a:spcBef>
                <a:spcPct val="50000"/>
              </a:spcBef>
              <a:buFontTx/>
              <a:buNone/>
            </a:pPr>
            <a:r>
              <a:rPr lang="ja-JP" altLang="en-US" sz="2400" dirty="0"/>
              <a:t>格の違い「ひとつ」は </a:t>
            </a:r>
            <a:r>
              <a:rPr lang="en-US" altLang="ja-JP" sz="2400" dirty="0"/>
              <a:t>10</a:t>
            </a:r>
            <a:r>
              <a:rPr lang="en-US" altLang="ja-JP" sz="2400" baseline="30000" dirty="0"/>
              <a:t>0.4</a:t>
            </a:r>
            <a:r>
              <a:rPr lang="en-US" altLang="ja-JP" sz="2400" dirty="0"/>
              <a:t> = 2.512… </a:t>
            </a:r>
            <a:r>
              <a:rPr lang="ja-JP" altLang="en-US" sz="2400" dirty="0"/>
              <a:t>倍 （約</a:t>
            </a:r>
            <a:r>
              <a:rPr lang="en-US" altLang="ja-JP" sz="2400" dirty="0"/>
              <a:t>2.5</a:t>
            </a:r>
            <a:r>
              <a:rPr lang="ja-JP" altLang="en-US" sz="2400" dirty="0"/>
              <a:t>で十分）</a:t>
            </a:r>
          </a:p>
        </p:txBody>
      </p:sp>
      <p:sp>
        <p:nvSpPr>
          <p:cNvPr id="2" name="テキスト ボックス 1">
            <a:extLst>
              <a:ext uri="{FF2B5EF4-FFF2-40B4-BE49-F238E27FC236}">
                <a16:creationId xmlns:a16="http://schemas.microsoft.com/office/drawing/2014/main" id="{2ACC8785-359C-4631-8AC3-1799A5955626}"/>
              </a:ext>
            </a:extLst>
          </p:cNvPr>
          <p:cNvSpPr txBox="1"/>
          <p:nvPr/>
        </p:nvSpPr>
        <p:spPr>
          <a:xfrm>
            <a:off x="3131840" y="4289872"/>
            <a:ext cx="1368152" cy="461665"/>
          </a:xfrm>
          <a:prstGeom prst="rect">
            <a:avLst/>
          </a:prstGeom>
          <a:noFill/>
        </p:spPr>
        <p:txBody>
          <a:bodyPr wrap="square" rtlCol="0">
            <a:spAutoFit/>
          </a:bodyPr>
          <a:lstStyle/>
          <a:p>
            <a:r>
              <a:rPr lang="en-US" altLang="ja-JP" dirty="0"/>
              <a:t>1</a:t>
            </a:r>
            <a:r>
              <a:rPr lang="en-US" altLang="ja-JP" baseline="30000" dirty="0"/>
              <a:t>st</a:t>
            </a:r>
            <a:r>
              <a:rPr lang="en-US" altLang="ja-JP" dirty="0"/>
              <a:t> mag</a:t>
            </a:r>
            <a:endParaRPr kumimoji="1" lang="ja-JP" altLang="en-US" dirty="0"/>
          </a:p>
        </p:txBody>
      </p:sp>
      <p:sp>
        <p:nvSpPr>
          <p:cNvPr id="5" name="テキスト ボックス 4">
            <a:extLst>
              <a:ext uri="{FF2B5EF4-FFF2-40B4-BE49-F238E27FC236}">
                <a16:creationId xmlns:a16="http://schemas.microsoft.com/office/drawing/2014/main" id="{913B1871-F43E-450F-A28D-13731A4BD1C1}"/>
              </a:ext>
            </a:extLst>
          </p:cNvPr>
          <p:cNvSpPr txBox="1"/>
          <p:nvPr/>
        </p:nvSpPr>
        <p:spPr>
          <a:xfrm>
            <a:off x="4716016" y="2780928"/>
            <a:ext cx="1368152" cy="461665"/>
          </a:xfrm>
          <a:prstGeom prst="rect">
            <a:avLst/>
          </a:prstGeom>
          <a:noFill/>
        </p:spPr>
        <p:txBody>
          <a:bodyPr wrap="square" rtlCol="0">
            <a:spAutoFit/>
          </a:bodyPr>
          <a:lstStyle/>
          <a:p>
            <a:r>
              <a:rPr lang="en-US" altLang="ja-JP" dirty="0"/>
              <a:t>2</a:t>
            </a:r>
            <a:r>
              <a:rPr lang="en-US" altLang="ja-JP" baseline="30000" dirty="0"/>
              <a:t>nd</a:t>
            </a:r>
            <a:r>
              <a:rPr lang="en-US" altLang="ja-JP" dirty="0"/>
              <a:t> mag</a:t>
            </a:r>
            <a:endParaRPr kumimoji="1" lang="ja-JP" altLang="en-US" dirty="0"/>
          </a:p>
        </p:txBody>
      </p:sp>
      <p:sp>
        <p:nvSpPr>
          <p:cNvPr id="6" name="テキスト ボックス 5">
            <a:extLst>
              <a:ext uri="{FF2B5EF4-FFF2-40B4-BE49-F238E27FC236}">
                <a16:creationId xmlns:a16="http://schemas.microsoft.com/office/drawing/2014/main" id="{C0EEE0CD-511C-4D3E-BBE1-AABB5D828B84}"/>
              </a:ext>
            </a:extLst>
          </p:cNvPr>
          <p:cNvSpPr txBox="1"/>
          <p:nvPr/>
        </p:nvSpPr>
        <p:spPr>
          <a:xfrm>
            <a:off x="3203407" y="2420888"/>
            <a:ext cx="1368152" cy="461665"/>
          </a:xfrm>
          <a:prstGeom prst="rect">
            <a:avLst/>
          </a:prstGeom>
          <a:noFill/>
        </p:spPr>
        <p:txBody>
          <a:bodyPr wrap="square" rtlCol="0">
            <a:spAutoFit/>
          </a:bodyPr>
          <a:lstStyle/>
          <a:p>
            <a:r>
              <a:rPr lang="en-US" altLang="ja-JP" dirty="0"/>
              <a:t>3</a:t>
            </a:r>
            <a:r>
              <a:rPr lang="en-US" altLang="ja-JP" baseline="30000" dirty="0"/>
              <a:t>rd</a:t>
            </a:r>
            <a:r>
              <a:rPr lang="en-US" altLang="ja-JP" dirty="0"/>
              <a:t> mag</a:t>
            </a:r>
            <a:endParaRPr kumimoji="1" lang="ja-JP" altLang="en-US" dirty="0"/>
          </a:p>
        </p:txBody>
      </p:sp>
      <p:sp>
        <p:nvSpPr>
          <p:cNvPr id="3" name="テキスト ボックス 2">
            <a:extLst>
              <a:ext uri="{FF2B5EF4-FFF2-40B4-BE49-F238E27FC236}">
                <a16:creationId xmlns:a16="http://schemas.microsoft.com/office/drawing/2014/main" id="{27391117-52F2-4949-B5EF-E0DAA2AA7A8E}"/>
              </a:ext>
            </a:extLst>
          </p:cNvPr>
          <p:cNvSpPr txBox="1"/>
          <p:nvPr/>
        </p:nvSpPr>
        <p:spPr>
          <a:xfrm>
            <a:off x="609600" y="2596261"/>
            <a:ext cx="2448272" cy="830997"/>
          </a:xfrm>
          <a:prstGeom prst="rect">
            <a:avLst/>
          </a:prstGeom>
          <a:noFill/>
        </p:spPr>
        <p:txBody>
          <a:bodyPr wrap="square" rtlCol="0">
            <a:spAutoFit/>
          </a:bodyPr>
          <a:lstStyle/>
          <a:p>
            <a:r>
              <a:rPr kumimoji="1" lang="en-US" altLang="ja-JP" dirty="0"/>
              <a:t>A factor of 10</a:t>
            </a:r>
            <a:r>
              <a:rPr kumimoji="1" lang="en-US" altLang="ja-JP" baseline="30000" dirty="0"/>
              <a:t>0.4</a:t>
            </a:r>
            <a:r>
              <a:rPr kumimoji="1" lang="en-US" altLang="ja-JP" dirty="0"/>
              <a:t> for a magnitude</a:t>
            </a:r>
            <a:endParaRPr kumimoji="1" lang="ja-JP" altLang="en-US" dirty="0"/>
          </a:p>
        </p:txBody>
      </p:sp>
      <p:sp>
        <p:nvSpPr>
          <p:cNvPr id="4" name="テキスト ボックス 3">
            <a:extLst>
              <a:ext uri="{FF2B5EF4-FFF2-40B4-BE49-F238E27FC236}">
                <a16:creationId xmlns:a16="http://schemas.microsoft.com/office/drawing/2014/main" id="{8F16370E-8CBA-47CB-B842-174E49CB3989}"/>
              </a:ext>
            </a:extLst>
          </p:cNvPr>
          <p:cNvSpPr txBox="1"/>
          <p:nvPr/>
        </p:nvSpPr>
        <p:spPr>
          <a:xfrm>
            <a:off x="7452320" y="2005389"/>
            <a:ext cx="1677380" cy="830997"/>
          </a:xfrm>
          <a:prstGeom prst="rect">
            <a:avLst/>
          </a:prstGeom>
          <a:noFill/>
        </p:spPr>
        <p:txBody>
          <a:bodyPr wrap="square" rtlCol="0">
            <a:spAutoFit/>
          </a:bodyPr>
          <a:lstStyle/>
          <a:p>
            <a:r>
              <a:rPr kumimoji="1" lang="en-US" altLang="ja-JP" sz="1600" dirty="0"/>
              <a:t>If the brightness is in between, 1.5 mag</a:t>
            </a:r>
            <a:endParaRPr kumimoji="1" lang="ja-JP" altLang="en-US" sz="1600" dirty="0"/>
          </a:p>
        </p:txBody>
      </p:sp>
      <p:sp>
        <p:nvSpPr>
          <p:cNvPr id="7" name="テキスト ボックス 6">
            <a:extLst>
              <a:ext uri="{FF2B5EF4-FFF2-40B4-BE49-F238E27FC236}">
                <a16:creationId xmlns:a16="http://schemas.microsoft.com/office/drawing/2014/main" id="{7D070021-BDA1-49AD-AFC3-62168E355ACB}"/>
              </a:ext>
            </a:extLst>
          </p:cNvPr>
          <p:cNvSpPr txBox="1"/>
          <p:nvPr/>
        </p:nvSpPr>
        <p:spPr>
          <a:xfrm>
            <a:off x="755576" y="6186751"/>
            <a:ext cx="7272808" cy="461665"/>
          </a:xfrm>
          <a:prstGeom prst="rect">
            <a:avLst/>
          </a:prstGeom>
          <a:noFill/>
        </p:spPr>
        <p:txBody>
          <a:bodyPr wrap="square" rtlCol="0">
            <a:spAutoFit/>
          </a:bodyPr>
          <a:lstStyle/>
          <a:p>
            <a:r>
              <a:rPr kumimoji="1" lang="en-US" altLang="ja-JP" dirty="0"/>
              <a:t>The logarithmic scale is based on human sensitivity.</a:t>
            </a:r>
            <a:endParaRPr kumimoji="1" lang="ja-JP" altLang="en-US" dirty="0"/>
          </a:p>
        </p:txBody>
      </p:sp>
      <p:sp>
        <p:nvSpPr>
          <p:cNvPr id="10" name="円形吹き出し 30">
            <a:extLst>
              <a:ext uri="{FF2B5EF4-FFF2-40B4-BE49-F238E27FC236}">
                <a16:creationId xmlns:a16="http://schemas.microsoft.com/office/drawing/2014/main" id="{E5C6CF31-544E-4DDF-BC1F-64D48595F2DB}"/>
              </a:ext>
            </a:extLst>
          </p:cNvPr>
          <p:cNvSpPr/>
          <p:nvPr/>
        </p:nvSpPr>
        <p:spPr>
          <a:xfrm>
            <a:off x="1907704" y="144636"/>
            <a:ext cx="1382975" cy="527366"/>
          </a:xfrm>
          <a:prstGeom prst="wedgeEllipseCallout">
            <a:avLst>
              <a:gd name="adj1" fmla="val -25868"/>
              <a:gd name="adj2" fmla="val 88542"/>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Eureka!</a:t>
            </a:r>
            <a:endParaRPr kumimoji="1" lang="ja-JP" alt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81000" y="685800"/>
            <a:ext cx="7391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太陽系についておさらい</a:t>
            </a:r>
          </a:p>
          <a:p>
            <a:pPr eaLnBrk="1" hangingPunct="1">
              <a:spcBef>
                <a:spcPct val="50000"/>
              </a:spcBef>
              <a:buFontTx/>
              <a:buNone/>
            </a:pPr>
            <a:r>
              <a:rPr lang="ja-JP" altLang="en-US" sz="2800" dirty="0"/>
              <a:t>　　惑星は星座の中を移動</a:t>
            </a:r>
            <a:endParaRPr lang="ja-JP" altLang="en-US" sz="2400" dirty="0"/>
          </a:p>
        </p:txBody>
      </p:sp>
      <p:pic>
        <p:nvPicPr>
          <p:cNvPr id="31747" name="Picture 3"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79625"/>
            <a:ext cx="45720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5943600" y="1981200"/>
            <a:ext cx="2514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惑星は、かつて</a:t>
            </a:r>
          </a:p>
          <a:p>
            <a:pPr eaLnBrk="1" hangingPunct="1">
              <a:spcBef>
                <a:spcPct val="0"/>
              </a:spcBef>
              <a:buFontTx/>
              <a:buNone/>
            </a:pPr>
            <a:r>
              <a:rPr lang="ja-JP" altLang="en-US" sz="2400" dirty="0"/>
              <a:t>関西では游</a:t>
            </a:r>
            <a:r>
              <a:rPr lang="en-US" altLang="ja-JP" sz="2400" dirty="0"/>
              <a:t>(</a:t>
            </a:r>
            <a:r>
              <a:rPr lang="ja-JP" altLang="en-US" sz="2400" dirty="0"/>
              <a:t>遊</a:t>
            </a:r>
            <a:r>
              <a:rPr lang="en-US" altLang="ja-JP" sz="2400" dirty="0"/>
              <a:t>)</a:t>
            </a:r>
            <a:r>
              <a:rPr lang="ja-JP" altLang="en-US" sz="2400" dirty="0"/>
              <a:t>星と呼んだ。</a:t>
            </a:r>
          </a:p>
          <a:p>
            <a:pPr eaLnBrk="1" hangingPunct="1">
              <a:spcBef>
                <a:spcPct val="0"/>
              </a:spcBef>
              <a:buFontTx/>
              <a:buNone/>
            </a:pPr>
            <a:endParaRPr lang="ja-JP" altLang="en-US" sz="2400" dirty="0"/>
          </a:p>
          <a:p>
            <a:pPr eaLnBrk="1" hangingPunct="1">
              <a:spcBef>
                <a:spcPct val="0"/>
              </a:spcBef>
              <a:buFontTx/>
              <a:buNone/>
            </a:pPr>
            <a:r>
              <a:rPr lang="ja-JP" altLang="en-US" sz="2400" dirty="0"/>
              <a:t>神出鬼没のように思えるが、もちろんちゃんと位置が計算されている。</a:t>
            </a:r>
          </a:p>
        </p:txBody>
      </p:sp>
      <p:sp>
        <p:nvSpPr>
          <p:cNvPr id="2" name="テキスト ボックス 1">
            <a:extLst>
              <a:ext uri="{FF2B5EF4-FFF2-40B4-BE49-F238E27FC236}">
                <a16:creationId xmlns:a16="http://schemas.microsoft.com/office/drawing/2014/main" id="{C969639D-0E5B-4775-AE13-257CC854B3F9}"/>
              </a:ext>
            </a:extLst>
          </p:cNvPr>
          <p:cNvSpPr txBox="1"/>
          <p:nvPr/>
        </p:nvSpPr>
        <p:spPr>
          <a:xfrm>
            <a:off x="5220072" y="548680"/>
            <a:ext cx="3888432" cy="461665"/>
          </a:xfrm>
          <a:prstGeom prst="rect">
            <a:avLst/>
          </a:prstGeom>
          <a:noFill/>
        </p:spPr>
        <p:txBody>
          <a:bodyPr wrap="square" rtlCol="0">
            <a:spAutoFit/>
          </a:bodyPr>
          <a:lstStyle/>
          <a:p>
            <a:r>
              <a:rPr kumimoji="1" lang="en-US" altLang="ja-JP" dirty="0"/>
              <a:t>Review of the solar system</a:t>
            </a:r>
            <a:endParaRPr kumimoji="1" lang="ja-JP" altLang="en-US" dirty="0"/>
          </a:p>
        </p:txBody>
      </p:sp>
      <p:sp>
        <p:nvSpPr>
          <p:cNvPr id="3" name="テキスト ボックス 2">
            <a:extLst>
              <a:ext uri="{FF2B5EF4-FFF2-40B4-BE49-F238E27FC236}">
                <a16:creationId xmlns:a16="http://schemas.microsoft.com/office/drawing/2014/main" id="{101DBC31-4BA8-4A83-B107-5E6921B75941}"/>
              </a:ext>
            </a:extLst>
          </p:cNvPr>
          <p:cNvSpPr txBox="1"/>
          <p:nvPr/>
        </p:nvSpPr>
        <p:spPr>
          <a:xfrm>
            <a:off x="4499992" y="1279306"/>
            <a:ext cx="3456384" cy="646331"/>
          </a:xfrm>
          <a:prstGeom prst="rect">
            <a:avLst/>
          </a:prstGeom>
          <a:noFill/>
        </p:spPr>
        <p:txBody>
          <a:bodyPr wrap="square" rtlCol="0">
            <a:spAutoFit/>
          </a:bodyPr>
          <a:lstStyle/>
          <a:p>
            <a:r>
              <a:rPr kumimoji="1" lang="en-US" altLang="ja-JP" sz="1800" dirty="0"/>
              <a:t>Planets are wanderers against the background of stars</a:t>
            </a:r>
            <a:endParaRPr kumimoji="1" lang="ja-JP" altLang="en-US" sz="1800" dirty="0"/>
          </a:p>
        </p:txBody>
      </p:sp>
      <p:sp>
        <p:nvSpPr>
          <p:cNvPr id="5" name="テキスト ボックス 4">
            <a:extLst>
              <a:ext uri="{FF2B5EF4-FFF2-40B4-BE49-F238E27FC236}">
                <a16:creationId xmlns:a16="http://schemas.microsoft.com/office/drawing/2014/main" id="{D52FDF43-1D93-41BA-AA4E-315C7462FA4E}"/>
              </a:ext>
            </a:extLst>
          </p:cNvPr>
          <p:cNvSpPr txBox="1"/>
          <p:nvPr/>
        </p:nvSpPr>
        <p:spPr>
          <a:xfrm>
            <a:off x="5796136" y="5085184"/>
            <a:ext cx="3168352" cy="1477328"/>
          </a:xfrm>
          <a:prstGeom prst="rect">
            <a:avLst/>
          </a:prstGeom>
          <a:noFill/>
        </p:spPr>
        <p:txBody>
          <a:bodyPr wrap="square" rtlCol="0">
            <a:spAutoFit/>
          </a:bodyPr>
          <a:lstStyle/>
          <a:p>
            <a:r>
              <a:rPr lang="en-US" altLang="ja-JP" sz="1800" dirty="0"/>
              <a:t>Planets are not wanderers. Their positions can be calculated. The projector device of planet “wandering” motion </a:t>
            </a:r>
            <a:r>
              <a:rPr lang="ja-JP" altLang="en-US" sz="1800" dirty="0"/>
              <a:t>→ </a:t>
            </a:r>
            <a:r>
              <a:rPr lang="en-US" altLang="ja-JP" sz="1800" dirty="0"/>
              <a:t>planetarium</a:t>
            </a:r>
            <a:endParaRPr kumimoji="1" lang="ja-JP" altLang="en-US" sz="1800" dirty="0"/>
          </a:p>
        </p:txBody>
      </p:sp>
      <p:sp>
        <p:nvSpPr>
          <p:cNvPr id="9" name="円形吹き出し 6">
            <a:extLst>
              <a:ext uri="{FF2B5EF4-FFF2-40B4-BE49-F238E27FC236}">
                <a16:creationId xmlns:a16="http://schemas.microsoft.com/office/drawing/2014/main" id="{CD84AC10-82F7-4609-BCC5-01AAA1EB2E88}"/>
              </a:ext>
            </a:extLst>
          </p:cNvPr>
          <p:cNvSpPr/>
          <p:nvPr/>
        </p:nvSpPr>
        <p:spPr>
          <a:xfrm>
            <a:off x="4283968" y="6278609"/>
            <a:ext cx="1382975" cy="527366"/>
          </a:xfrm>
          <a:prstGeom prst="wedgeEllipseCallout">
            <a:avLst>
              <a:gd name="adj1" fmla="val 59027"/>
              <a:gd name="adj2" fmla="val -42745"/>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Really?</a:t>
            </a:r>
            <a:endParaRPr kumimoji="1" lang="ja-JP" alt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4609"/>
            <a:ext cx="67818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467544" y="3746597"/>
            <a:ext cx="74676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木火土金水　の５惑星は、見えていれば一等星</a:t>
            </a:r>
          </a:p>
          <a:p>
            <a:pPr eaLnBrk="1" hangingPunct="1">
              <a:spcBef>
                <a:spcPct val="50000"/>
              </a:spcBef>
              <a:buFontTx/>
              <a:buNone/>
            </a:pPr>
            <a:r>
              <a:rPr lang="ja-JP" altLang="en-US" sz="1800" dirty="0"/>
              <a:t>ここで一等星は「一番明るい格の星」という意味で使っていて、数値で測って１等星と、それ以上明るい星（０等星、−１等星など）を合わせている。</a:t>
            </a:r>
          </a:p>
          <a:p>
            <a:pPr eaLnBrk="1" hangingPunct="1">
              <a:spcBef>
                <a:spcPct val="50000"/>
              </a:spcBef>
              <a:buFontTx/>
              <a:buNone/>
            </a:pPr>
            <a:r>
              <a:rPr lang="ja-JP" altLang="en-US" sz="2400" dirty="0"/>
              <a:t>惑星は、あまり またたかない（惑星を見分けるコツ）。</a:t>
            </a:r>
          </a:p>
          <a:p>
            <a:pPr eaLnBrk="1" hangingPunct="1">
              <a:spcBef>
                <a:spcPct val="50000"/>
              </a:spcBef>
              <a:buFontTx/>
              <a:buNone/>
            </a:pPr>
            <a:r>
              <a:rPr lang="ja-JP" altLang="en-US" sz="2400" dirty="0"/>
              <a:t>明るいので色を感じやすい（星は色づいているが、暗いと肉眼では色がはっきり見えない）。火星は赤い、土星はクリーム色といった特徴も、惑星を見分けるコツ。</a:t>
            </a:r>
          </a:p>
        </p:txBody>
      </p:sp>
      <p:sp>
        <p:nvSpPr>
          <p:cNvPr id="2" name="テキスト ボックス 1">
            <a:extLst>
              <a:ext uri="{FF2B5EF4-FFF2-40B4-BE49-F238E27FC236}">
                <a16:creationId xmlns:a16="http://schemas.microsoft.com/office/drawing/2014/main" id="{646C793A-38DB-46BA-90CF-EFB3FC9B8F55}"/>
              </a:ext>
            </a:extLst>
          </p:cNvPr>
          <p:cNvSpPr txBox="1"/>
          <p:nvPr/>
        </p:nvSpPr>
        <p:spPr>
          <a:xfrm>
            <a:off x="2254696" y="116632"/>
            <a:ext cx="6781800" cy="646331"/>
          </a:xfrm>
          <a:prstGeom prst="rect">
            <a:avLst/>
          </a:prstGeom>
          <a:noFill/>
        </p:spPr>
        <p:txBody>
          <a:bodyPr wrap="square" rtlCol="0">
            <a:spAutoFit/>
          </a:bodyPr>
          <a:lstStyle/>
          <a:p>
            <a:r>
              <a:rPr kumimoji="1" lang="en-US" altLang="ja-JP" sz="1800" dirty="0"/>
              <a:t>Mercury, Venus, Mars, Jupiter, and Saturn: classical five planets</a:t>
            </a:r>
          </a:p>
          <a:p>
            <a:r>
              <a:rPr lang="en-US" altLang="ja-JP" sz="1800" dirty="0"/>
              <a:t>Very bright and more than 1</a:t>
            </a:r>
            <a:r>
              <a:rPr lang="en-US" altLang="ja-JP" sz="1800" baseline="30000" dirty="0"/>
              <a:t>st</a:t>
            </a:r>
            <a:r>
              <a:rPr lang="en-US" altLang="ja-JP" sz="1800" dirty="0"/>
              <a:t> mag objects</a:t>
            </a:r>
            <a:endParaRPr kumimoji="1" lang="ja-JP" altLang="en-US" sz="1800" dirty="0"/>
          </a:p>
        </p:txBody>
      </p:sp>
      <p:sp>
        <p:nvSpPr>
          <p:cNvPr id="3" name="テキスト ボックス 2">
            <a:extLst>
              <a:ext uri="{FF2B5EF4-FFF2-40B4-BE49-F238E27FC236}">
                <a16:creationId xmlns:a16="http://schemas.microsoft.com/office/drawing/2014/main" id="{95CF1D07-D5A6-46EA-9FE9-62A2129AE6CD}"/>
              </a:ext>
            </a:extLst>
          </p:cNvPr>
          <p:cNvSpPr txBox="1"/>
          <p:nvPr/>
        </p:nvSpPr>
        <p:spPr>
          <a:xfrm>
            <a:off x="7064630" y="980728"/>
            <a:ext cx="2016224" cy="923330"/>
          </a:xfrm>
          <a:prstGeom prst="rect">
            <a:avLst/>
          </a:prstGeom>
          <a:noFill/>
        </p:spPr>
        <p:txBody>
          <a:bodyPr wrap="square" rtlCol="0">
            <a:spAutoFit/>
          </a:bodyPr>
          <a:lstStyle/>
          <a:p>
            <a:r>
              <a:rPr kumimoji="1" lang="en-US" altLang="ja-JP" sz="1800" dirty="0"/>
              <a:t>Planets do not twinkle compared to stars.</a:t>
            </a:r>
            <a:endParaRPr kumimoji="1" lang="ja-JP" altLang="en-US" sz="1800" dirty="0"/>
          </a:p>
        </p:txBody>
      </p:sp>
      <p:sp>
        <p:nvSpPr>
          <p:cNvPr id="4" name="テキスト ボックス 3">
            <a:extLst>
              <a:ext uri="{FF2B5EF4-FFF2-40B4-BE49-F238E27FC236}">
                <a16:creationId xmlns:a16="http://schemas.microsoft.com/office/drawing/2014/main" id="{7F683D73-B8D7-4504-9036-7D1CA60EA5B2}"/>
              </a:ext>
            </a:extLst>
          </p:cNvPr>
          <p:cNvSpPr txBox="1"/>
          <p:nvPr/>
        </p:nvSpPr>
        <p:spPr>
          <a:xfrm>
            <a:off x="7068816" y="2060848"/>
            <a:ext cx="1967680" cy="2308324"/>
          </a:xfrm>
          <a:prstGeom prst="rect">
            <a:avLst/>
          </a:prstGeom>
          <a:noFill/>
        </p:spPr>
        <p:txBody>
          <a:bodyPr wrap="square" rtlCol="0">
            <a:spAutoFit/>
          </a:bodyPr>
          <a:lstStyle/>
          <a:p>
            <a:r>
              <a:rPr kumimoji="1" lang="en-US" altLang="ja-JP" sz="1800" dirty="0"/>
              <a:t>Planets have distinctive colors.</a:t>
            </a:r>
          </a:p>
          <a:p>
            <a:r>
              <a:rPr lang="en-US" altLang="ja-JP" sz="1800" dirty="0"/>
              <a:t>Note that their colors are not related to surface temperature.</a:t>
            </a:r>
          </a:p>
          <a:p>
            <a:r>
              <a:rPr kumimoji="1" lang="en-US" altLang="ja-JP" sz="1800" dirty="0"/>
              <a:t>They reflect the sunlight.</a:t>
            </a:r>
            <a:endParaRPr kumimoji="1" lang="ja-JP" altLang="en-US" sz="1800" dirty="0"/>
          </a:p>
        </p:txBody>
      </p:sp>
      <p:sp>
        <p:nvSpPr>
          <p:cNvPr id="7" name="円形吹き出し 30">
            <a:extLst>
              <a:ext uri="{FF2B5EF4-FFF2-40B4-BE49-F238E27FC236}">
                <a16:creationId xmlns:a16="http://schemas.microsoft.com/office/drawing/2014/main" id="{1C5D73A9-5AA1-47E6-8001-C6241370E430}"/>
              </a:ext>
            </a:extLst>
          </p:cNvPr>
          <p:cNvSpPr/>
          <p:nvPr/>
        </p:nvSpPr>
        <p:spPr>
          <a:xfrm>
            <a:off x="7381254" y="4715926"/>
            <a:ext cx="1382975" cy="527366"/>
          </a:xfrm>
          <a:prstGeom prst="wedgeEllipseCallout">
            <a:avLst>
              <a:gd name="adj1" fmla="val 33980"/>
              <a:gd name="adj2" fmla="val -92322"/>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Eureka!</a:t>
            </a:r>
            <a:endParaRPr kumimoji="1" lang="ja-JP"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5630"/>
            <a:ext cx="9144000" cy="3071642"/>
          </a:xfrm>
          <a:prstGeom prst="rect">
            <a:avLst/>
          </a:prstGeom>
        </p:spPr>
      </p:pic>
      <p:sp>
        <p:nvSpPr>
          <p:cNvPr id="3" name="正方形/長方形 2"/>
          <p:cNvSpPr/>
          <p:nvPr/>
        </p:nvSpPr>
        <p:spPr>
          <a:xfrm>
            <a:off x="305780" y="620688"/>
            <a:ext cx="8532440" cy="1200329"/>
          </a:xfrm>
          <a:prstGeom prst="rect">
            <a:avLst/>
          </a:prstGeom>
        </p:spPr>
        <p:txBody>
          <a:bodyPr wrap="square">
            <a:spAutoFit/>
          </a:bodyPr>
          <a:lstStyle/>
          <a:p>
            <a:r>
              <a:rPr lang="en-US" altLang="ja-JP" sz="3600" b="1" dirty="0">
                <a:solidFill>
                  <a:srgbClr val="0070C0"/>
                </a:solidFill>
              </a:rPr>
              <a:t>The law of the happy squared</a:t>
            </a:r>
          </a:p>
          <a:p>
            <a:r>
              <a:rPr lang="en-US" altLang="ja-JP" sz="3600" dirty="0"/>
              <a:t>    the spirit of the star guide “sommelier”</a:t>
            </a:r>
          </a:p>
        </p:txBody>
      </p:sp>
    </p:spTree>
    <p:extLst>
      <p:ext uri="{BB962C8B-B14F-4D97-AF65-F5344CB8AC3E}">
        <p14:creationId xmlns:p14="http://schemas.microsoft.com/office/powerpoint/2010/main" val="519000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 y="980728"/>
            <a:ext cx="7126224" cy="3927314"/>
          </a:xfrm>
          <a:prstGeom prst="rect">
            <a:avLst/>
          </a:prstGeom>
        </p:spPr>
      </p:pic>
      <p:sp>
        <p:nvSpPr>
          <p:cNvPr id="3" name="テキスト ボックス 2"/>
          <p:cNvSpPr txBox="1"/>
          <p:nvPr/>
        </p:nvSpPr>
        <p:spPr>
          <a:xfrm>
            <a:off x="1259632" y="4799131"/>
            <a:ext cx="2088232" cy="830997"/>
          </a:xfrm>
          <a:prstGeom prst="rect">
            <a:avLst/>
          </a:prstGeom>
          <a:noFill/>
        </p:spPr>
        <p:txBody>
          <a:bodyPr wrap="square" rtlCol="0">
            <a:spAutoFit/>
          </a:bodyPr>
          <a:lstStyle/>
          <a:p>
            <a:pPr algn="ctr"/>
            <a:r>
              <a:rPr kumimoji="1" lang="ja-JP" altLang="en-US" sz="1600" dirty="0">
                <a:latin typeface="+mn-lt"/>
              </a:rPr>
              <a:t>地球、動く視点</a:t>
            </a:r>
            <a:endParaRPr kumimoji="1" lang="en-US" altLang="ja-JP" sz="1600" dirty="0">
              <a:latin typeface="+mn-lt"/>
            </a:endParaRPr>
          </a:p>
          <a:p>
            <a:pPr algn="ctr"/>
            <a:r>
              <a:rPr lang="en-US" altLang="ja-JP" sz="1600" dirty="0">
                <a:latin typeface="+mn-lt"/>
              </a:rPr>
              <a:t>Earth, the viewpoint itself is moving</a:t>
            </a:r>
            <a:endParaRPr kumimoji="1" lang="ja-JP" altLang="en-US" sz="1600" dirty="0">
              <a:latin typeface="+mn-lt"/>
            </a:endParaRPr>
          </a:p>
        </p:txBody>
      </p:sp>
      <p:sp>
        <p:nvSpPr>
          <p:cNvPr id="5" name="テキスト ボックス 4"/>
          <p:cNvSpPr txBox="1"/>
          <p:nvPr/>
        </p:nvSpPr>
        <p:spPr>
          <a:xfrm>
            <a:off x="539552" y="1268760"/>
            <a:ext cx="4087979" cy="584775"/>
          </a:xfrm>
          <a:prstGeom prst="rect">
            <a:avLst/>
          </a:prstGeom>
          <a:noFill/>
        </p:spPr>
        <p:txBody>
          <a:bodyPr wrap="none" rtlCol="0">
            <a:spAutoFit/>
          </a:bodyPr>
          <a:lstStyle/>
          <a:p>
            <a:r>
              <a:rPr lang="ja-JP" altLang="en-US" sz="1600" dirty="0">
                <a:solidFill>
                  <a:srgbClr val="FF0000"/>
                </a:solidFill>
                <a:latin typeface="+mn-lt"/>
              </a:rPr>
              <a:t>地球から惑星を見ると</a:t>
            </a:r>
            <a:r>
              <a:rPr lang="en-US" altLang="ja-JP" sz="1600" dirty="0">
                <a:solidFill>
                  <a:srgbClr val="FF0000"/>
                </a:solidFill>
                <a:latin typeface="+mn-lt"/>
              </a:rPr>
              <a:t>…</a:t>
            </a:r>
          </a:p>
          <a:p>
            <a:r>
              <a:rPr kumimoji="1" lang="en-US" altLang="ja-JP" sz="1600" dirty="0">
                <a:solidFill>
                  <a:srgbClr val="FF0000"/>
                </a:solidFill>
                <a:latin typeface="+mn-lt"/>
              </a:rPr>
              <a:t>Observing a planet from the planet Earth…</a:t>
            </a:r>
            <a:endParaRPr kumimoji="1" lang="ja-JP" altLang="en-US" sz="1600" dirty="0">
              <a:solidFill>
                <a:srgbClr val="FF0000"/>
              </a:solidFill>
              <a:latin typeface="+mn-lt"/>
            </a:endParaRPr>
          </a:p>
        </p:txBody>
      </p:sp>
      <p:sp>
        <p:nvSpPr>
          <p:cNvPr id="8" name="テキスト ボックス 7"/>
          <p:cNvSpPr txBox="1"/>
          <p:nvPr/>
        </p:nvSpPr>
        <p:spPr>
          <a:xfrm>
            <a:off x="3981574" y="189098"/>
            <a:ext cx="5041622" cy="1015663"/>
          </a:xfrm>
          <a:prstGeom prst="rect">
            <a:avLst/>
          </a:prstGeom>
          <a:noFill/>
        </p:spPr>
        <p:txBody>
          <a:bodyPr wrap="square" rtlCol="0">
            <a:spAutoFit/>
          </a:bodyPr>
          <a:lstStyle/>
          <a:p>
            <a:pPr marL="457200" indent="-457200">
              <a:buAutoNum type="arabicPeriod"/>
            </a:pPr>
            <a:r>
              <a:rPr kumimoji="1" lang="ja-JP" altLang="en-US" sz="2000" b="1" dirty="0">
                <a:solidFill>
                  <a:srgbClr val="0070C0"/>
                </a:solidFill>
              </a:rPr>
              <a:t>星を背景に動く、だけでなく、</a:t>
            </a:r>
            <a:endParaRPr kumimoji="1" lang="en-US" altLang="ja-JP" sz="2000" b="1" dirty="0">
              <a:solidFill>
                <a:srgbClr val="0070C0"/>
              </a:solidFill>
            </a:endParaRPr>
          </a:p>
          <a:p>
            <a:r>
              <a:rPr lang="en-US" altLang="ja-JP" sz="2000" dirty="0">
                <a:solidFill>
                  <a:srgbClr val="0070C0"/>
                </a:solidFill>
              </a:rPr>
              <a:t>We see it moving</a:t>
            </a:r>
          </a:p>
          <a:p>
            <a:r>
              <a:rPr lang="en-US" altLang="ja-JP" sz="2000" dirty="0">
                <a:solidFill>
                  <a:srgbClr val="0070C0"/>
                </a:solidFill>
              </a:rPr>
              <a:t>against the background of stars, and yet…</a:t>
            </a:r>
            <a:endParaRPr kumimoji="1" lang="ja-JP" altLang="en-US" sz="2000" dirty="0">
              <a:solidFill>
                <a:srgbClr val="0070C0"/>
              </a:solidFill>
            </a:endParaRPr>
          </a:p>
        </p:txBody>
      </p:sp>
      <p:sp>
        <p:nvSpPr>
          <p:cNvPr id="10" name="テキスト ボックス 9"/>
          <p:cNvSpPr txBox="1"/>
          <p:nvPr/>
        </p:nvSpPr>
        <p:spPr>
          <a:xfrm>
            <a:off x="323528" y="5569802"/>
            <a:ext cx="8209974" cy="461665"/>
          </a:xfrm>
          <a:prstGeom prst="rect">
            <a:avLst/>
          </a:prstGeom>
          <a:noFill/>
        </p:spPr>
        <p:txBody>
          <a:bodyPr wrap="square" rtlCol="0">
            <a:spAutoFit/>
          </a:bodyPr>
          <a:lstStyle/>
          <a:p>
            <a:r>
              <a:rPr kumimoji="1" lang="en-US" altLang="ja-JP" dirty="0"/>
              <a:t>1,2 </a:t>
            </a:r>
            <a:r>
              <a:rPr kumimoji="1" lang="ja-JP" altLang="en-US" dirty="0"/>
              <a:t>→　</a:t>
            </a:r>
            <a:r>
              <a:rPr lang="ja-JP" altLang="en-US" dirty="0"/>
              <a:t>放浪者 </a:t>
            </a:r>
            <a:r>
              <a:rPr lang="en-US" altLang="ja-JP" dirty="0"/>
              <a:t>wanderer </a:t>
            </a:r>
            <a:r>
              <a:rPr lang="ja-JP" altLang="en-US" dirty="0"/>
              <a:t>→ </a:t>
            </a:r>
            <a:r>
              <a:rPr lang="ja-JP" altLang="en-US" dirty="0">
                <a:solidFill>
                  <a:srgbClr val="00B050"/>
                </a:solidFill>
              </a:rPr>
              <a:t>惑星 </a:t>
            </a:r>
            <a:r>
              <a:rPr lang="en-US" altLang="ja-JP" dirty="0">
                <a:solidFill>
                  <a:srgbClr val="00B050"/>
                </a:solidFill>
              </a:rPr>
              <a:t>planet </a:t>
            </a:r>
            <a:r>
              <a:rPr lang="ja-JP" altLang="en-US" dirty="0"/>
              <a:t>⇔ </a:t>
            </a:r>
            <a:r>
              <a:rPr lang="ja-JP" altLang="en-US" dirty="0">
                <a:solidFill>
                  <a:srgbClr val="00B0F0"/>
                </a:solidFill>
              </a:rPr>
              <a:t>恒星 </a:t>
            </a:r>
            <a:r>
              <a:rPr lang="en-US" altLang="ja-JP" dirty="0">
                <a:solidFill>
                  <a:srgbClr val="00B0F0"/>
                </a:solidFill>
              </a:rPr>
              <a:t>(fixed) star</a:t>
            </a:r>
            <a:endParaRPr lang="ja-JP" altLang="en-US" dirty="0">
              <a:solidFill>
                <a:srgbClr val="00B0F0"/>
              </a:solidFill>
            </a:endParaRPr>
          </a:p>
        </p:txBody>
      </p:sp>
      <p:cxnSp>
        <p:nvCxnSpPr>
          <p:cNvPr id="12" name="直線矢印コネクタ 11"/>
          <p:cNvCxnSpPr/>
          <p:nvPr/>
        </p:nvCxnSpPr>
        <p:spPr>
          <a:xfrm flipH="1">
            <a:off x="5508104" y="3986661"/>
            <a:ext cx="432048" cy="168836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6948264" y="3861048"/>
            <a:ext cx="576064" cy="176908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166290" y="4232883"/>
            <a:ext cx="2880320" cy="830997"/>
          </a:xfrm>
          <a:prstGeom prst="rect">
            <a:avLst/>
          </a:prstGeom>
          <a:noFill/>
        </p:spPr>
        <p:txBody>
          <a:bodyPr wrap="square" rtlCol="0">
            <a:spAutoFit/>
          </a:bodyPr>
          <a:lstStyle/>
          <a:p>
            <a:r>
              <a:rPr lang="ja-JP" altLang="en-US" sz="1600" dirty="0"/>
              <a:t>他の惑星、同じく動いている</a:t>
            </a:r>
            <a:endParaRPr lang="en-US" altLang="ja-JP" sz="1600" dirty="0"/>
          </a:p>
          <a:p>
            <a:r>
              <a:rPr lang="en-US" altLang="ja-JP" sz="1600" dirty="0"/>
              <a:t>o</a:t>
            </a:r>
            <a:r>
              <a:rPr kumimoji="1" lang="en-US" altLang="ja-JP" sz="1600" dirty="0"/>
              <a:t>ther planet, it is also moving, yet </a:t>
            </a:r>
            <a:r>
              <a:rPr lang="en-US" altLang="ja-JP" sz="1600" dirty="0"/>
              <a:t>with a </a:t>
            </a:r>
            <a:r>
              <a:rPr kumimoji="1" lang="en-US" altLang="ja-JP" sz="1600" dirty="0"/>
              <a:t>different speed</a:t>
            </a:r>
            <a:endParaRPr kumimoji="1" lang="ja-JP" altLang="en-US" sz="1600" dirty="0"/>
          </a:p>
        </p:txBody>
      </p:sp>
      <p:sp>
        <p:nvSpPr>
          <p:cNvPr id="9" name="テキスト ボックス 8"/>
          <p:cNvSpPr txBox="1"/>
          <p:nvPr/>
        </p:nvSpPr>
        <p:spPr>
          <a:xfrm>
            <a:off x="6079488" y="3986661"/>
            <a:ext cx="3064512" cy="1323439"/>
          </a:xfrm>
          <a:prstGeom prst="rect">
            <a:avLst/>
          </a:prstGeom>
          <a:noFill/>
        </p:spPr>
        <p:txBody>
          <a:bodyPr wrap="square" rtlCol="0">
            <a:spAutoFit/>
          </a:bodyPr>
          <a:lstStyle/>
          <a:p>
            <a:pPr marL="457200" indent="-457200">
              <a:buFont typeface="+mj-lt"/>
              <a:buAutoNum type="arabicPeriod" startAt="2"/>
            </a:pPr>
            <a:r>
              <a:rPr lang="ja-JP" altLang="en-US" sz="2000" b="1" dirty="0">
                <a:solidFill>
                  <a:srgbClr val="002060"/>
                </a:solidFill>
              </a:rPr>
              <a:t>しかも、行ったり来たりするように見える。</a:t>
            </a:r>
            <a:endParaRPr lang="en-US" altLang="ja-JP" sz="2000" b="1" dirty="0">
              <a:solidFill>
                <a:srgbClr val="002060"/>
              </a:solidFill>
            </a:endParaRPr>
          </a:p>
          <a:p>
            <a:r>
              <a:rPr kumimoji="1" lang="en-US" altLang="ja-JP" sz="2000" dirty="0">
                <a:solidFill>
                  <a:srgbClr val="002060"/>
                </a:solidFill>
              </a:rPr>
              <a:t>…we also see it moving back and forth.</a:t>
            </a:r>
            <a:endParaRPr kumimoji="1" lang="ja-JP" altLang="en-US" sz="2000" dirty="0">
              <a:solidFill>
                <a:srgbClr val="002060"/>
              </a:solidFill>
            </a:endParaRPr>
          </a:p>
        </p:txBody>
      </p:sp>
      <p:sp>
        <p:nvSpPr>
          <p:cNvPr id="15" name="テキスト ボックス 14"/>
          <p:cNvSpPr txBox="1"/>
          <p:nvPr/>
        </p:nvSpPr>
        <p:spPr>
          <a:xfrm>
            <a:off x="0" y="5986238"/>
            <a:ext cx="6192688" cy="369332"/>
          </a:xfrm>
          <a:prstGeom prst="rect">
            <a:avLst/>
          </a:prstGeom>
          <a:solidFill>
            <a:srgbClr val="00B050">
              <a:alpha val="40000"/>
            </a:srgbClr>
          </a:solidFill>
        </p:spPr>
        <p:txBody>
          <a:bodyPr wrap="square" rtlCol="0">
            <a:spAutoFit/>
          </a:bodyPr>
          <a:lstStyle/>
          <a:p>
            <a:r>
              <a:rPr lang="ja-JP" altLang="en-US" sz="1800" dirty="0"/>
              <a:t>恒星の周りを公転する小天体　</a:t>
            </a:r>
            <a:r>
              <a:rPr lang="en-US" altLang="ja-JP" sz="1800" dirty="0"/>
              <a:t>small bodies orbiting the star</a:t>
            </a:r>
            <a:endParaRPr kumimoji="1" lang="ja-JP" altLang="en-US" sz="1800" dirty="0"/>
          </a:p>
        </p:txBody>
      </p:sp>
      <p:sp>
        <p:nvSpPr>
          <p:cNvPr id="16" name="テキスト ボックス 15"/>
          <p:cNvSpPr txBox="1"/>
          <p:nvPr/>
        </p:nvSpPr>
        <p:spPr>
          <a:xfrm>
            <a:off x="3850858" y="6453761"/>
            <a:ext cx="5303055" cy="369332"/>
          </a:xfrm>
          <a:prstGeom prst="rect">
            <a:avLst/>
          </a:prstGeom>
          <a:solidFill>
            <a:srgbClr val="00B0F0">
              <a:alpha val="30000"/>
            </a:srgbClr>
          </a:solidFill>
        </p:spPr>
        <p:txBody>
          <a:bodyPr wrap="none" rtlCol="0">
            <a:spAutoFit/>
          </a:bodyPr>
          <a:lstStyle/>
          <a:p>
            <a:r>
              <a:rPr kumimoji="1" lang="ja-JP" altLang="en-US" sz="1800" dirty="0"/>
              <a:t>遠くにある太陽　</a:t>
            </a:r>
            <a:r>
              <a:rPr kumimoji="1" lang="en-US" altLang="ja-JP" sz="1800" dirty="0"/>
              <a:t>equivalent to the Sun </a:t>
            </a:r>
            <a:r>
              <a:rPr lang="en-US" altLang="ja-JP" sz="1800" dirty="0"/>
              <a:t>farther away</a:t>
            </a:r>
            <a:endParaRPr kumimoji="1" lang="ja-JP" altLang="en-US" sz="1800" dirty="0"/>
          </a:p>
        </p:txBody>
      </p:sp>
      <p:sp>
        <p:nvSpPr>
          <p:cNvPr id="17" name="テキスト ボックス 16"/>
          <p:cNvSpPr txBox="1"/>
          <p:nvPr/>
        </p:nvSpPr>
        <p:spPr>
          <a:xfrm>
            <a:off x="1062" y="303861"/>
            <a:ext cx="3849796" cy="523220"/>
          </a:xfrm>
          <a:prstGeom prst="rect">
            <a:avLst/>
          </a:prstGeom>
          <a:noFill/>
        </p:spPr>
        <p:txBody>
          <a:bodyPr wrap="square" rtlCol="0">
            <a:spAutoFit/>
          </a:bodyPr>
          <a:lstStyle/>
          <a:p>
            <a:r>
              <a:rPr kumimoji="1" lang="en-US" altLang="ja-JP" sz="2800" b="1" dirty="0"/>
              <a:t>Why planets wander?</a:t>
            </a:r>
            <a:endParaRPr kumimoji="1" lang="ja-JP" altLang="en-US" sz="2800" b="1" dirty="0"/>
          </a:p>
        </p:txBody>
      </p:sp>
      <p:cxnSp>
        <p:nvCxnSpPr>
          <p:cNvPr id="19" name="直線矢印コネクタ 18"/>
          <p:cNvCxnSpPr/>
          <p:nvPr/>
        </p:nvCxnSpPr>
        <p:spPr>
          <a:xfrm flipV="1">
            <a:off x="1259632" y="1853535"/>
            <a:ext cx="4933056" cy="1287433"/>
          </a:xfrm>
          <a:prstGeom prst="straightConnector1">
            <a:avLst/>
          </a:prstGeom>
          <a:ln w="38100">
            <a:solidFill>
              <a:srgbClr val="B88C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a:stCxn id="5" idx="2"/>
          </p:cNvCxnSpPr>
          <p:nvPr/>
        </p:nvCxnSpPr>
        <p:spPr>
          <a:xfrm>
            <a:off x="2583542" y="1853535"/>
            <a:ext cx="1268378" cy="15034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500935" y="1271563"/>
            <a:ext cx="2031325" cy="646331"/>
          </a:xfrm>
          <a:prstGeom prst="rect">
            <a:avLst/>
          </a:prstGeom>
          <a:noFill/>
        </p:spPr>
        <p:txBody>
          <a:bodyPr wrap="none" rtlCol="0">
            <a:spAutoFit/>
          </a:bodyPr>
          <a:lstStyle/>
          <a:p>
            <a:r>
              <a:rPr lang="ja-JP" altLang="en-US" sz="1800" b="1" dirty="0">
                <a:solidFill>
                  <a:srgbClr val="B88C00"/>
                </a:solidFill>
              </a:rPr>
              <a:t>同等の天体</a:t>
            </a:r>
            <a:endParaRPr lang="en-US" altLang="ja-JP" sz="1800" b="1" dirty="0">
              <a:solidFill>
                <a:srgbClr val="B88C00"/>
              </a:solidFill>
            </a:endParaRPr>
          </a:p>
          <a:p>
            <a:r>
              <a:rPr lang="en-US" altLang="ja-JP" sz="1800" dirty="0">
                <a:solidFill>
                  <a:srgbClr val="B88C00"/>
                </a:solidFill>
              </a:rPr>
              <a:t>e</a:t>
            </a:r>
            <a:r>
              <a:rPr kumimoji="1" lang="en-US" altLang="ja-JP" sz="1800" dirty="0">
                <a:solidFill>
                  <a:srgbClr val="B88C00"/>
                </a:solidFill>
              </a:rPr>
              <a:t>quivalent objects</a:t>
            </a:r>
            <a:endParaRPr kumimoji="1" lang="ja-JP" altLang="en-US" sz="1800" dirty="0">
              <a:solidFill>
                <a:srgbClr val="B88C00"/>
              </a:solidFill>
            </a:endParaRPr>
          </a:p>
        </p:txBody>
      </p:sp>
    </p:spTree>
    <p:extLst>
      <p:ext uri="{BB962C8B-B14F-4D97-AF65-F5344CB8AC3E}">
        <p14:creationId xmlns:p14="http://schemas.microsoft.com/office/powerpoint/2010/main" val="105042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71271" y="1010245"/>
            <a:ext cx="84582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太陽系から宇宙の果てへ</a:t>
            </a:r>
          </a:p>
          <a:p>
            <a:pPr eaLnBrk="1" hangingPunct="1">
              <a:spcBef>
                <a:spcPct val="50000"/>
              </a:spcBef>
              <a:buFontTx/>
              <a:buNone/>
            </a:pPr>
            <a:r>
              <a:rPr lang="ja-JP" altLang="en-US" sz="2800" dirty="0"/>
              <a:t>　　宇宙の距離を測る</a:t>
            </a:r>
            <a:endParaRPr lang="en-US" altLang="ja-JP" sz="2800" dirty="0"/>
          </a:p>
          <a:p>
            <a:pPr eaLnBrk="1" hangingPunct="1">
              <a:spcBef>
                <a:spcPct val="50000"/>
              </a:spcBef>
              <a:buFontTx/>
              <a:buNone/>
            </a:pPr>
            <a:endParaRPr lang="ja-JP" altLang="en-US" sz="2800" dirty="0"/>
          </a:p>
          <a:p>
            <a:pPr eaLnBrk="1" hangingPunct="1">
              <a:spcBef>
                <a:spcPct val="50000"/>
              </a:spcBef>
              <a:buFontTx/>
              <a:buNone/>
            </a:pPr>
            <a:r>
              <a:rPr lang="ja-JP" altLang="en-US" sz="2800" dirty="0"/>
              <a:t>　　地球一周</a:t>
            </a:r>
            <a:r>
              <a:rPr lang="en-US" altLang="ja-JP" sz="2800" dirty="0"/>
              <a:t>40000km</a:t>
            </a:r>
            <a:r>
              <a:rPr lang="ja-JP" altLang="en-US" sz="2800" dirty="0"/>
              <a:t>（定義的にそう決めた）</a:t>
            </a:r>
          </a:p>
          <a:p>
            <a:pPr eaLnBrk="1" hangingPunct="1">
              <a:spcBef>
                <a:spcPct val="0"/>
              </a:spcBef>
              <a:buFontTx/>
              <a:buNone/>
            </a:pPr>
            <a:r>
              <a:rPr lang="ja-JP" altLang="en-US" sz="2800" dirty="0"/>
              <a:t>　　地球の直径</a:t>
            </a:r>
            <a:r>
              <a:rPr lang="en-US" altLang="ja-JP" sz="2800" dirty="0"/>
              <a:t>30</a:t>
            </a:r>
            <a:r>
              <a:rPr lang="ja-JP" altLang="en-US" sz="2800" dirty="0"/>
              <a:t>個分→地球</a:t>
            </a:r>
            <a:r>
              <a:rPr lang="en-US" altLang="ja-JP" sz="2800" dirty="0"/>
              <a:t>-</a:t>
            </a:r>
            <a:r>
              <a:rPr lang="ja-JP" altLang="en-US" sz="2800" dirty="0"/>
              <a:t>月間の距離</a:t>
            </a:r>
          </a:p>
          <a:p>
            <a:pPr eaLnBrk="1" hangingPunct="1">
              <a:spcBef>
                <a:spcPct val="0"/>
              </a:spcBef>
              <a:buFontTx/>
              <a:buNone/>
            </a:pPr>
            <a:r>
              <a:rPr lang="ja-JP" altLang="en-US" sz="2800" dirty="0"/>
              <a:t>　　地球</a:t>
            </a:r>
            <a:r>
              <a:rPr lang="en-US" altLang="ja-JP" sz="2800" dirty="0"/>
              <a:t>-</a:t>
            </a:r>
            <a:r>
              <a:rPr lang="ja-JP" altLang="en-US" sz="2800" dirty="0"/>
              <a:t>月間の距離の</a:t>
            </a:r>
            <a:r>
              <a:rPr lang="en-US" altLang="ja-JP" sz="2800" dirty="0"/>
              <a:t>400</a:t>
            </a:r>
            <a:r>
              <a:rPr lang="ja-JP" altLang="en-US" sz="2800" dirty="0"/>
              <a:t>倍→</a:t>
            </a:r>
          </a:p>
          <a:p>
            <a:pPr eaLnBrk="1" hangingPunct="1">
              <a:spcBef>
                <a:spcPct val="0"/>
              </a:spcBef>
              <a:buFontTx/>
              <a:buNone/>
            </a:pPr>
            <a:r>
              <a:rPr lang="ja-JP" altLang="en-US" sz="2800" dirty="0"/>
              <a:t>　　　　地球</a:t>
            </a:r>
            <a:r>
              <a:rPr lang="en-US" altLang="ja-JP" sz="2800" dirty="0"/>
              <a:t>-</a:t>
            </a:r>
            <a:r>
              <a:rPr lang="ja-JP" altLang="en-US" sz="2800" dirty="0"/>
              <a:t>太陽間の距離：１天文単位</a:t>
            </a:r>
            <a:r>
              <a:rPr lang="en-US" altLang="ja-JP" sz="2800" dirty="0"/>
              <a:t>(AU)</a:t>
            </a:r>
          </a:p>
          <a:p>
            <a:pPr eaLnBrk="1" hangingPunct="1">
              <a:spcBef>
                <a:spcPct val="0"/>
              </a:spcBef>
              <a:buFontTx/>
              <a:buNone/>
            </a:pPr>
            <a:r>
              <a:rPr lang="ja-JP" altLang="en-US" sz="1600" dirty="0"/>
              <a:t>　　　１億</a:t>
            </a:r>
            <a:r>
              <a:rPr lang="en-US" altLang="ja-JP" sz="1600" dirty="0"/>
              <a:t>5000</a:t>
            </a:r>
            <a:r>
              <a:rPr lang="ja-JP" altLang="en-US" sz="1600" dirty="0"/>
              <a:t>万</a:t>
            </a:r>
            <a:r>
              <a:rPr lang="en-US" altLang="ja-JP" sz="1600" dirty="0"/>
              <a:t>km</a:t>
            </a:r>
            <a:r>
              <a:rPr lang="ja-JP" altLang="en-US" sz="1600" dirty="0"/>
              <a:t>（</a:t>
            </a:r>
            <a:r>
              <a:rPr lang="en-US" altLang="ja-JP" sz="1600" dirty="0"/>
              <a:t>1874</a:t>
            </a:r>
            <a:r>
              <a:rPr lang="ja-JP" altLang="en-US" sz="1600" dirty="0"/>
              <a:t>年、金星太陽面通過を使った歴史的な測定；神戸のビーナスブリッジ）</a:t>
            </a:r>
          </a:p>
          <a:p>
            <a:pPr eaLnBrk="1" hangingPunct="1">
              <a:spcBef>
                <a:spcPct val="0"/>
              </a:spcBef>
              <a:buFontTx/>
              <a:buNone/>
            </a:pPr>
            <a:r>
              <a:rPr lang="ja-JP" altLang="en-US" sz="2800" dirty="0"/>
              <a:t>　　</a:t>
            </a:r>
          </a:p>
          <a:p>
            <a:pPr eaLnBrk="1" hangingPunct="1">
              <a:spcBef>
                <a:spcPct val="0"/>
              </a:spcBef>
              <a:buFontTx/>
              <a:buNone/>
            </a:pPr>
            <a:r>
              <a:rPr lang="ja-JP" altLang="en-US" sz="2800" dirty="0"/>
              <a:t>　　光が１年かかって進む距離　１光年</a:t>
            </a:r>
            <a:r>
              <a:rPr lang="en-US" altLang="ja-JP" sz="2800" dirty="0"/>
              <a:t>(ly)</a:t>
            </a:r>
          </a:p>
          <a:p>
            <a:pPr eaLnBrk="1" hangingPunct="1">
              <a:spcBef>
                <a:spcPct val="0"/>
              </a:spcBef>
              <a:buFontTx/>
              <a:buNone/>
            </a:pPr>
            <a:r>
              <a:rPr lang="ja-JP" altLang="en-US" sz="2800" dirty="0"/>
              <a:t>　　１光年は、ひとこえ</a:t>
            </a:r>
            <a:r>
              <a:rPr lang="en-US" altLang="ja-JP" sz="2800" dirty="0"/>
              <a:t>10</a:t>
            </a:r>
            <a:r>
              <a:rPr lang="ja-JP" altLang="en-US" sz="2800" dirty="0"/>
              <a:t>兆</a:t>
            </a:r>
            <a:r>
              <a:rPr lang="en-US" altLang="ja-JP" sz="2800" dirty="0"/>
              <a:t>km</a:t>
            </a:r>
            <a:r>
              <a:rPr lang="ja-JP" altLang="en-US" sz="2800" dirty="0"/>
              <a:t>（</a:t>
            </a:r>
            <a:r>
              <a:rPr lang="en-US" altLang="ja-JP" sz="2800" dirty="0"/>
              <a:t>9.5</a:t>
            </a:r>
            <a:r>
              <a:rPr lang="ja-JP" altLang="en-US" sz="2800" dirty="0"/>
              <a:t>兆</a:t>
            </a:r>
            <a:r>
              <a:rPr lang="en-US" altLang="ja-JP" sz="2800" dirty="0"/>
              <a:t>km</a:t>
            </a:r>
            <a:r>
              <a:rPr lang="ja-JP" altLang="en-US" sz="2800" dirty="0"/>
              <a:t>）</a:t>
            </a:r>
            <a:r>
              <a:rPr lang="en-US" altLang="ja-JP" sz="2800" dirty="0"/>
              <a:t>=</a:t>
            </a:r>
            <a:r>
              <a:rPr lang="ja-JP" altLang="en-US" sz="2800" dirty="0"/>
              <a:t>約</a:t>
            </a:r>
            <a:r>
              <a:rPr lang="en-US" altLang="ja-JP" sz="2800" dirty="0"/>
              <a:t>6</a:t>
            </a:r>
            <a:r>
              <a:rPr lang="ja-JP" altLang="en-US" sz="2800" dirty="0"/>
              <a:t>万</a:t>
            </a:r>
            <a:r>
              <a:rPr lang="en-US" altLang="ja-JP" sz="2800" dirty="0"/>
              <a:t>AU</a:t>
            </a:r>
          </a:p>
          <a:p>
            <a:pPr eaLnBrk="1" hangingPunct="1">
              <a:spcBef>
                <a:spcPct val="0"/>
              </a:spcBef>
              <a:buFontTx/>
              <a:buNone/>
            </a:pPr>
            <a:r>
              <a:rPr lang="ja-JP" altLang="en-US" sz="2800" dirty="0"/>
              <a:t>　　専門的には、１パーセク</a:t>
            </a:r>
            <a:r>
              <a:rPr lang="en-US" altLang="ja-JP" sz="2800" dirty="0"/>
              <a:t>(pc) = 3.26 ly</a:t>
            </a:r>
          </a:p>
        </p:txBody>
      </p:sp>
      <p:sp>
        <p:nvSpPr>
          <p:cNvPr id="2" name="テキスト ボックス 1">
            <a:extLst>
              <a:ext uri="{FF2B5EF4-FFF2-40B4-BE49-F238E27FC236}">
                <a16:creationId xmlns:a16="http://schemas.microsoft.com/office/drawing/2014/main" id="{5B6783C5-873E-4E46-9164-D856BAB7424F}"/>
              </a:ext>
            </a:extLst>
          </p:cNvPr>
          <p:cNvSpPr txBox="1"/>
          <p:nvPr/>
        </p:nvSpPr>
        <p:spPr>
          <a:xfrm>
            <a:off x="381000" y="428115"/>
            <a:ext cx="5472608" cy="461665"/>
          </a:xfrm>
          <a:prstGeom prst="rect">
            <a:avLst/>
          </a:prstGeom>
          <a:noFill/>
        </p:spPr>
        <p:txBody>
          <a:bodyPr wrap="square" rtlCol="0">
            <a:spAutoFit/>
          </a:bodyPr>
          <a:lstStyle/>
          <a:p>
            <a:r>
              <a:rPr lang="en-US" altLang="ja-JP" dirty="0"/>
              <a:t>To the edge of the universe…</a:t>
            </a:r>
            <a:endParaRPr kumimoji="1" lang="ja-JP" altLang="en-US" dirty="0"/>
          </a:p>
        </p:txBody>
      </p:sp>
      <p:sp>
        <p:nvSpPr>
          <p:cNvPr id="4" name="テキスト ボックス 3">
            <a:extLst>
              <a:ext uri="{FF2B5EF4-FFF2-40B4-BE49-F238E27FC236}">
                <a16:creationId xmlns:a16="http://schemas.microsoft.com/office/drawing/2014/main" id="{BE80AA78-704D-47A7-8DF8-A3DFF8659AD5}"/>
              </a:ext>
            </a:extLst>
          </p:cNvPr>
          <p:cNvSpPr txBox="1"/>
          <p:nvPr/>
        </p:nvSpPr>
        <p:spPr>
          <a:xfrm>
            <a:off x="4010864" y="1484784"/>
            <a:ext cx="5133136" cy="461665"/>
          </a:xfrm>
          <a:prstGeom prst="rect">
            <a:avLst/>
          </a:prstGeom>
          <a:noFill/>
        </p:spPr>
        <p:txBody>
          <a:bodyPr wrap="none" rtlCol="0">
            <a:spAutoFit/>
          </a:bodyPr>
          <a:lstStyle/>
          <a:p>
            <a:r>
              <a:rPr lang="en-US" altLang="ja-JP" dirty="0"/>
              <a:t>Distances in astronomical standards</a:t>
            </a:r>
            <a:endParaRPr kumimoji="1" lang="ja-JP" altLang="en-US" dirty="0"/>
          </a:p>
        </p:txBody>
      </p:sp>
      <p:sp>
        <p:nvSpPr>
          <p:cNvPr id="5" name="テキスト ボックス 4">
            <a:extLst>
              <a:ext uri="{FF2B5EF4-FFF2-40B4-BE49-F238E27FC236}">
                <a16:creationId xmlns:a16="http://schemas.microsoft.com/office/drawing/2014/main" id="{D4D4F037-5C2B-4D70-8663-8F13EFE4049B}"/>
              </a:ext>
            </a:extLst>
          </p:cNvPr>
          <p:cNvSpPr txBox="1"/>
          <p:nvPr/>
        </p:nvSpPr>
        <p:spPr>
          <a:xfrm>
            <a:off x="3528360" y="1910694"/>
            <a:ext cx="5615640" cy="1200329"/>
          </a:xfrm>
          <a:prstGeom prst="rect">
            <a:avLst/>
          </a:prstGeom>
          <a:noFill/>
        </p:spPr>
        <p:txBody>
          <a:bodyPr wrap="none" rtlCol="0">
            <a:spAutoFit/>
          </a:bodyPr>
          <a:lstStyle/>
          <a:p>
            <a:r>
              <a:rPr kumimoji="1" lang="en-US" altLang="ja-JP" sz="1800" dirty="0"/>
              <a:t>40000 km = circumference of the Earth (by definition)</a:t>
            </a:r>
          </a:p>
          <a:p>
            <a:r>
              <a:rPr lang="en-US" altLang="ja-JP" sz="1800" dirty="0"/>
              <a:t>30 times the diameter of the Earth</a:t>
            </a:r>
          </a:p>
          <a:p>
            <a:r>
              <a:rPr lang="en-US" altLang="ja-JP" sz="1800" dirty="0"/>
              <a:t>      = distance between Earth and the Moon</a:t>
            </a:r>
          </a:p>
          <a:p>
            <a:r>
              <a:rPr kumimoji="1" lang="en-US" altLang="ja-JP" sz="1800" dirty="0"/>
              <a:t>400 times the distance above = 1 au</a:t>
            </a:r>
            <a:endParaRPr kumimoji="1" lang="ja-JP" altLang="en-US" sz="1800" dirty="0"/>
          </a:p>
        </p:txBody>
      </p:sp>
      <p:sp>
        <p:nvSpPr>
          <p:cNvPr id="6" name="テキスト ボックス 5">
            <a:extLst>
              <a:ext uri="{FF2B5EF4-FFF2-40B4-BE49-F238E27FC236}">
                <a16:creationId xmlns:a16="http://schemas.microsoft.com/office/drawing/2014/main" id="{09D7CAD7-3EB4-4695-8490-C3E7902CAD4C}"/>
              </a:ext>
            </a:extLst>
          </p:cNvPr>
          <p:cNvSpPr txBox="1"/>
          <p:nvPr/>
        </p:nvSpPr>
        <p:spPr>
          <a:xfrm>
            <a:off x="2358480" y="5085184"/>
            <a:ext cx="6480720" cy="461665"/>
          </a:xfrm>
          <a:prstGeom prst="rect">
            <a:avLst/>
          </a:prstGeom>
          <a:noFill/>
        </p:spPr>
        <p:txBody>
          <a:bodyPr wrap="square" rtlCol="0">
            <a:spAutoFit/>
          </a:bodyPr>
          <a:lstStyle/>
          <a:p>
            <a:r>
              <a:rPr lang="en-US" altLang="ja-JP" dirty="0"/>
              <a:t>1 light year = about 60000 au!  too far away…</a:t>
            </a:r>
            <a:endParaRPr kumimoji="1" lang="ja-JP" altLang="en-US" dirty="0"/>
          </a:p>
        </p:txBody>
      </p:sp>
      <p:sp>
        <p:nvSpPr>
          <p:cNvPr id="8" name="円形吹き出し 6">
            <a:extLst>
              <a:ext uri="{FF2B5EF4-FFF2-40B4-BE49-F238E27FC236}">
                <a16:creationId xmlns:a16="http://schemas.microsoft.com/office/drawing/2014/main" id="{6B7D3A27-2FE4-447C-A5ED-BA9058B02FBC}"/>
              </a:ext>
            </a:extLst>
          </p:cNvPr>
          <p:cNvSpPr/>
          <p:nvPr/>
        </p:nvSpPr>
        <p:spPr>
          <a:xfrm>
            <a:off x="7375332" y="3429000"/>
            <a:ext cx="1382975" cy="527366"/>
          </a:xfrm>
          <a:prstGeom prst="wedgeEllipseCallout">
            <a:avLst>
              <a:gd name="adj1" fmla="val 24258"/>
              <a:gd name="adj2" fmla="val -133924"/>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Really?</a:t>
            </a:r>
            <a:endParaRPr kumimoji="1" lang="ja-JP" alt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026"/>
          <p:cNvSpPr txBox="1">
            <a:spLocks noChangeArrowheads="1"/>
          </p:cNvSpPr>
          <p:nvPr/>
        </p:nvSpPr>
        <p:spPr bwMode="auto">
          <a:xfrm>
            <a:off x="914400" y="762000"/>
            <a:ext cx="7467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クイズ </a:t>
            </a:r>
            <a:r>
              <a:rPr lang="en-US" altLang="ja-JP" sz="2400" dirty="0"/>
              <a:t>Quiz</a:t>
            </a:r>
            <a:endParaRPr lang="ja-JP" altLang="en-US" sz="2400" dirty="0"/>
          </a:p>
          <a:p>
            <a:pPr eaLnBrk="1" hangingPunct="1">
              <a:spcBef>
                <a:spcPct val="50000"/>
              </a:spcBef>
              <a:buFontTx/>
              <a:buNone/>
            </a:pPr>
            <a:r>
              <a:rPr lang="ja-JP" altLang="en-US" sz="2400" dirty="0"/>
              <a:t>日本から見える１等星は</a:t>
            </a:r>
            <a:r>
              <a:rPr lang="en-US" altLang="ja-JP" sz="2400" dirty="0"/>
              <a:t>16</a:t>
            </a:r>
            <a:r>
              <a:rPr lang="ja-JP" altLang="en-US" sz="2400" dirty="0"/>
              <a:t>ある。</a:t>
            </a:r>
          </a:p>
          <a:p>
            <a:pPr eaLnBrk="1" hangingPunct="1">
              <a:spcBef>
                <a:spcPct val="0"/>
              </a:spcBef>
              <a:buFontTx/>
              <a:buNone/>
            </a:pPr>
            <a:r>
              <a:rPr lang="ja-JP" altLang="en-US" sz="2400" dirty="0"/>
              <a:t>すべて固有名を言えますか。</a:t>
            </a:r>
          </a:p>
          <a:p>
            <a:pPr eaLnBrk="1" hangingPunct="1">
              <a:spcBef>
                <a:spcPct val="0"/>
              </a:spcBef>
              <a:buFontTx/>
              <a:buNone/>
            </a:pPr>
            <a:r>
              <a:rPr lang="ja-JP" altLang="en-US" sz="2400" dirty="0"/>
              <a:t>また、それらは色々な製品の名にも使われている。</a:t>
            </a:r>
          </a:p>
          <a:p>
            <a:pPr eaLnBrk="1" hangingPunct="1">
              <a:spcBef>
                <a:spcPct val="0"/>
              </a:spcBef>
              <a:buFontTx/>
              <a:buNone/>
            </a:pPr>
            <a:r>
              <a:rPr lang="ja-JP" altLang="en-US" sz="2400" dirty="0"/>
              <a:t>例を挙げてみよう。</a:t>
            </a:r>
            <a:endParaRPr lang="en-US" altLang="ja-JP" sz="2400" dirty="0"/>
          </a:p>
          <a:p>
            <a:pPr eaLnBrk="1" hangingPunct="1">
              <a:spcBef>
                <a:spcPct val="0"/>
              </a:spcBef>
              <a:buFontTx/>
              <a:buNone/>
            </a:pPr>
            <a:endParaRPr lang="en-US" altLang="ja-JP" sz="2400" dirty="0"/>
          </a:p>
          <a:p>
            <a:pPr eaLnBrk="1" hangingPunct="1">
              <a:spcBef>
                <a:spcPct val="0"/>
              </a:spcBef>
              <a:buFontTx/>
              <a:buNone/>
            </a:pPr>
            <a:endParaRPr lang="en-US" altLang="ja-JP" sz="2400" dirty="0"/>
          </a:p>
          <a:p>
            <a:pPr eaLnBrk="1" hangingPunct="1">
              <a:spcBef>
                <a:spcPct val="0"/>
              </a:spcBef>
              <a:buFontTx/>
              <a:buNone/>
            </a:pPr>
            <a:r>
              <a:rPr lang="en-US" altLang="ja-JP" sz="2400" dirty="0"/>
              <a:t>Proper names of 1</a:t>
            </a:r>
            <a:r>
              <a:rPr lang="en-US" altLang="ja-JP" sz="2400" baseline="30000" dirty="0"/>
              <a:t>st</a:t>
            </a:r>
            <a:r>
              <a:rPr lang="en-US" altLang="ja-JP" sz="2400" dirty="0"/>
              <a:t> magnitude (or brighter) stars</a:t>
            </a:r>
          </a:p>
          <a:p>
            <a:pPr eaLnBrk="1" hangingPunct="1">
              <a:spcBef>
                <a:spcPct val="0"/>
              </a:spcBef>
              <a:buFontTx/>
              <a:buNone/>
            </a:pPr>
            <a:endParaRPr lang="en-US" altLang="ja-JP" sz="2400" dirty="0"/>
          </a:p>
          <a:p>
            <a:pPr eaLnBrk="1" hangingPunct="1">
              <a:spcBef>
                <a:spcPct val="0"/>
              </a:spcBef>
              <a:buFontTx/>
              <a:buNone/>
            </a:pPr>
            <a:r>
              <a:rPr lang="en-US" altLang="ja-JP" sz="2400" dirty="0"/>
              <a:t>The names are used in various scenes in daily life.</a:t>
            </a:r>
            <a:endParaRPr lang="ja-JP" alt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09600" y="457200"/>
            <a:ext cx="7848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１等星（およびそれに準ずる星）の固有名</a:t>
            </a:r>
          </a:p>
          <a:p>
            <a:pPr eaLnBrk="1" hangingPunct="1">
              <a:spcBef>
                <a:spcPct val="50000"/>
              </a:spcBef>
              <a:buFontTx/>
              <a:buNone/>
            </a:pPr>
            <a:r>
              <a:rPr lang="ja-JP" altLang="en-US" sz="2400" dirty="0"/>
              <a:t>春　</a:t>
            </a:r>
            <a:r>
              <a:rPr lang="en-US" altLang="ja-JP" sz="2400" dirty="0"/>
              <a:t>Spring</a:t>
            </a:r>
            <a:endParaRPr lang="ja-JP" altLang="en-US" sz="2400" dirty="0"/>
          </a:p>
          <a:p>
            <a:pPr eaLnBrk="1" hangingPunct="1">
              <a:spcBef>
                <a:spcPct val="50000"/>
              </a:spcBef>
              <a:buFontTx/>
              <a:buNone/>
            </a:pPr>
            <a:r>
              <a:rPr lang="ja-JP" altLang="en-US" sz="2400" dirty="0"/>
              <a:t>　アークトゥールス </a:t>
            </a:r>
            <a:r>
              <a:rPr lang="en-US" altLang="ja-JP" sz="2400" dirty="0"/>
              <a:t>Arcturus</a:t>
            </a:r>
          </a:p>
          <a:p>
            <a:pPr eaLnBrk="1" hangingPunct="1">
              <a:spcBef>
                <a:spcPct val="0"/>
              </a:spcBef>
              <a:buFontTx/>
              <a:buNone/>
            </a:pPr>
            <a:r>
              <a:rPr lang="ja-JP" altLang="en-US" sz="2400" dirty="0"/>
              <a:t>　スピカ </a:t>
            </a:r>
            <a:r>
              <a:rPr lang="en-US" altLang="ja-JP" sz="2400" dirty="0"/>
              <a:t>Spica</a:t>
            </a:r>
            <a:r>
              <a:rPr lang="ja-JP" altLang="en-US" sz="2400" dirty="0"/>
              <a:t>　ペットの名前、手作り小型望遠鏡の製品名</a:t>
            </a:r>
          </a:p>
          <a:p>
            <a:pPr eaLnBrk="1" hangingPunct="1">
              <a:spcBef>
                <a:spcPct val="0"/>
              </a:spcBef>
              <a:buFontTx/>
              <a:buNone/>
            </a:pPr>
            <a:r>
              <a:rPr lang="ja-JP" altLang="en-US" sz="2400" dirty="0"/>
              <a:t>　レグルス </a:t>
            </a:r>
            <a:r>
              <a:rPr lang="en-US" altLang="ja-JP" sz="2400" dirty="0"/>
              <a:t>Regulus</a:t>
            </a:r>
          </a:p>
          <a:p>
            <a:pPr eaLnBrk="1" hangingPunct="1">
              <a:spcBef>
                <a:spcPct val="50000"/>
              </a:spcBef>
              <a:buFontTx/>
              <a:buNone/>
            </a:pPr>
            <a:r>
              <a:rPr lang="ja-JP" altLang="en-US" sz="2400" dirty="0"/>
              <a:t>夏　</a:t>
            </a:r>
            <a:r>
              <a:rPr lang="en-US" altLang="ja-JP" sz="2400" dirty="0"/>
              <a:t>Summer</a:t>
            </a:r>
            <a:endParaRPr lang="ja-JP" altLang="en-US" sz="2400" dirty="0"/>
          </a:p>
          <a:p>
            <a:pPr eaLnBrk="1" hangingPunct="1">
              <a:spcBef>
                <a:spcPct val="50000"/>
              </a:spcBef>
              <a:buFontTx/>
              <a:buNone/>
            </a:pPr>
            <a:r>
              <a:rPr lang="ja-JP" altLang="en-US" sz="2400" dirty="0"/>
              <a:t>　ベガ </a:t>
            </a:r>
            <a:r>
              <a:rPr lang="en-US" altLang="ja-JP" sz="2400" dirty="0"/>
              <a:t>Vega</a:t>
            </a:r>
            <a:r>
              <a:rPr lang="ja-JP" altLang="en-US" sz="2400" dirty="0"/>
              <a:t> 腕時計</a:t>
            </a:r>
            <a:endParaRPr lang="en-US" altLang="ja-JP" sz="2400" dirty="0"/>
          </a:p>
          <a:p>
            <a:pPr eaLnBrk="1" hangingPunct="1">
              <a:spcBef>
                <a:spcPct val="0"/>
              </a:spcBef>
              <a:buFontTx/>
              <a:buNone/>
            </a:pPr>
            <a:r>
              <a:rPr lang="ja-JP" altLang="en-US" sz="2400" dirty="0"/>
              <a:t>　デネブ </a:t>
            </a:r>
            <a:r>
              <a:rPr lang="en-US" altLang="ja-JP" sz="2400" dirty="0"/>
              <a:t>Deneb</a:t>
            </a:r>
          </a:p>
          <a:p>
            <a:pPr eaLnBrk="1" hangingPunct="1">
              <a:spcBef>
                <a:spcPct val="0"/>
              </a:spcBef>
              <a:buFontTx/>
              <a:buNone/>
            </a:pPr>
            <a:r>
              <a:rPr lang="ja-JP" altLang="en-US" sz="2400" dirty="0"/>
              <a:t>　アルタイル </a:t>
            </a:r>
            <a:r>
              <a:rPr lang="en-US" altLang="ja-JP" sz="2400" dirty="0"/>
              <a:t>Altair</a:t>
            </a:r>
          </a:p>
          <a:p>
            <a:pPr eaLnBrk="1" hangingPunct="1">
              <a:spcBef>
                <a:spcPct val="0"/>
              </a:spcBef>
              <a:buFontTx/>
              <a:buNone/>
            </a:pPr>
            <a:r>
              <a:rPr lang="ja-JP" altLang="en-US" sz="2400" dirty="0"/>
              <a:t>　アンタレス </a:t>
            </a:r>
            <a:r>
              <a:rPr lang="en-US" altLang="ja-JP" sz="2400" dirty="0"/>
              <a:t>Antares </a:t>
            </a:r>
            <a:r>
              <a:rPr lang="ja-JP" altLang="en-US" sz="2400" dirty="0"/>
              <a:t>宇宙船の名</a:t>
            </a:r>
            <a:endParaRPr lang="en-US" altLang="ja-JP" sz="2400" dirty="0"/>
          </a:p>
          <a:p>
            <a:pPr eaLnBrk="1" hangingPunct="1">
              <a:spcBef>
                <a:spcPct val="50000"/>
              </a:spcBef>
              <a:buFontTx/>
              <a:buNone/>
            </a:pPr>
            <a:r>
              <a:rPr lang="ja-JP" altLang="en-US" sz="2400" dirty="0"/>
              <a:t>秋　</a:t>
            </a:r>
            <a:r>
              <a:rPr lang="en-US" altLang="ja-JP" sz="2400" dirty="0"/>
              <a:t>Fall</a:t>
            </a:r>
            <a:endParaRPr lang="ja-JP" altLang="en-US" sz="2400" dirty="0"/>
          </a:p>
          <a:p>
            <a:pPr eaLnBrk="1" hangingPunct="1">
              <a:spcBef>
                <a:spcPct val="50000"/>
              </a:spcBef>
              <a:buFontTx/>
              <a:buNone/>
            </a:pPr>
            <a:r>
              <a:rPr lang="ja-JP" altLang="en-US" sz="2400" dirty="0"/>
              <a:t>　フォーマルハウト </a:t>
            </a:r>
            <a:r>
              <a:rPr lang="en-US" altLang="ja-JP" sz="2400" dirty="0"/>
              <a:t>Fomalhaut</a:t>
            </a:r>
          </a:p>
        </p:txBody>
      </p:sp>
      <p:sp>
        <p:nvSpPr>
          <p:cNvPr id="3" name="円形吹き出し 30">
            <a:extLst>
              <a:ext uri="{FF2B5EF4-FFF2-40B4-BE49-F238E27FC236}">
                <a16:creationId xmlns:a16="http://schemas.microsoft.com/office/drawing/2014/main" id="{C43CC6A0-7003-4488-9B05-DDB1D8CC9AEC}"/>
              </a:ext>
            </a:extLst>
          </p:cNvPr>
          <p:cNvSpPr/>
          <p:nvPr/>
        </p:nvSpPr>
        <p:spPr>
          <a:xfrm>
            <a:off x="6876256" y="768350"/>
            <a:ext cx="1382975" cy="527366"/>
          </a:xfrm>
          <a:prstGeom prst="wedgeEllipseCallout">
            <a:avLst>
              <a:gd name="adj1" fmla="val -45248"/>
              <a:gd name="adj2" fmla="val 90037"/>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Eureka!</a:t>
            </a:r>
            <a:endParaRPr kumimoji="1" lang="ja-JP" alt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3568" y="25354"/>
            <a:ext cx="7543800"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冬　</a:t>
            </a:r>
            <a:r>
              <a:rPr lang="en-US" altLang="ja-JP" sz="2400" dirty="0"/>
              <a:t>Winter</a:t>
            </a:r>
            <a:endParaRPr lang="ja-JP" altLang="en-US" sz="2400" dirty="0"/>
          </a:p>
          <a:p>
            <a:pPr eaLnBrk="1" hangingPunct="1">
              <a:spcBef>
                <a:spcPct val="50000"/>
              </a:spcBef>
              <a:buFontTx/>
              <a:buNone/>
            </a:pPr>
            <a:r>
              <a:rPr lang="ja-JP" altLang="en-US" sz="2400" dirty="0"/>
              <a:t>　カペラ </a:t>
            </a:r>
            <a:r>
              <a:rPr lang="en-US" altLang="ja-JP" sz="2400" dirty="0"/>
              <a:t>Capella</a:t>
            </a:r>
            <a:r>
              <a:rPr lang="ja-JP" altLang="en-US" sz="2400" dirty="0"/>
              <a:t>　マツダの車</a:t>
            </a:r>
          </a:p>
          <a:p>
            <a:pPr eaLnBrk="1" hangingPunct="1">
              <a:spcBef>
                <a:spcPct val="0"/>
              </a:spcBef>
              <a:buFontTx/>
              <a:buNone/>
            </a:pPr>
            <a:r>
              <a:rPr lang="ja-JP" altLang="en-US" sz="2400" dirty="0"/>
              <a:t>　アルデバラン </a:t>
            </a:r>
            <a:r>
              <a:rPr lang="en-US" altLang="ja-JP" sz="2400" dirty="0"/>
              <a:t>Aldebaran</a:t>
            </a:r>
            <a:r>
              <a:rPr lang="ja-JP" altLang="en-US" sz="2400" dirty="0"/>
              <a:t>　ホテルの名前など</a:t>
            </a:r>
          </a:p>
          <a:p>
            <a:pPr eaLnBrk="1" hangingPunct="1">
              <a:spcBef>
                <a:spcPct val="0"/>
              </a:spcBef>
              <a:buFontTx/>
              <a:buNone/>
            </a:pPr>
            <a:r>
              <a:rPr lang="ja-JP" altLang="en-US" sz="2400" dirty="0"/>
              <a:t>　ベテルギウス </a:t>
            </a:r>
            <a:r>
              <a:rPr lang="en-US" altLang="ja-JP" sz="2400" dirty="0"/>
              <a:t>Betelgeuse</a:t>
            </a:r>
            <a:r>
              <a:rPr lang="ja-JP" altLang="en-US" sz="2400" dirty="0"/>
              <a:t>　「ビートルジュース」</a:t>
            </a:r>
          </a:p>
          <a:p>
            <a:pPr eaLnBrk="1" hangingPunct="1">
              <a:spcBef>
                <a:spcPct val="0"/>
              </a:spcBef>
              <a:buFontTx/>
              <a:buNone/>
            </a:pPr>
            <a:r>
              <a:rPr lang="ja-JP" altLang="en-US" sz="2400" dirty="0"/>
              <a:t>　リゲル </a:t>
            </a:r>
            <a:r>
              <a:rPr lang="en-US" altLang="ja-JP" sz="2400" dirty="0"/>
              <a:t>Rigel</a:t>
            </a:r>
          </a:p>
          <a:p>
            <a:pPr eaLnBrk="1" hangingPunct="1">
              <a:spcBef>
                <a:spcPct val="0"/>
              </a:spcBef>
              <a:buFontTx/>
              <a:buNone/>
            </a:pPr>
            <a:r>
              <a:rPr lang="ja-JP" altLang="en-US" sz="2400" dirty="0"/>
              <a:t>　シリウス </a:t>
            </a:r>
            <a:r>
              <a:rPr lang="en-US" altLang="ja-JP" sz="2400" dirty="0"/>
              <a:t>Sirius</a:t>
            </a:r>
          </a:p>
          <a:p>
            <a:pPr eaLnBrk="1" hangingPunct="1">
              <a:spcBef>
                <a:spcPct val="0"/>
              </a:spcBef>
              <a:buFontTx/>
              <a:buNone/>
            </a:pPr>
            <a:r>
              <a:rPr lang="ja-JP" altLang="en-US" sz="2400" dirty="0"/>
              <a:t>　プロキオン </a:t>
            </a:r>
            <a:r>
              <a:rPr lang="en-US" altLang="ja-JP" sz="2400" dirty="0"/>
              <a:t>Procyon</a:t>
            </a:r>
          </a:p>
          <a:p>
            <a:pPr eaLnBrk="1" hangingPunct="1">
              <a:spcBef>
                <a:spcPct val="0"/>
              </a:spcBef>
              <a:buFontTx/>
              <a:buNone/>
            </a:pPr>
            <a:r>
              <a:rPr lang="ja-JP" altLang="en-US" sz="2400" dirty="0"/>
              <a:t>　カストル </a:t>
            </a:r>
            <a:r>
              <a:rPr lang="en-US" altLang="ja-JP" sz="2400" dirty="0"/>
              <a:t>Castor</a:t>
            </a:r>
            <a:r>
              <a:rPr lang="ja-JP" altLang="en-US" sz="2400" dirty="0"/>
              <a:t>（双子の兄、</a:t>
            </a:r>
            <a:r>
              <a:rPr lang="en-US" altLang="ja-JP" sz="2400" dirty="0"/>
              <a:t>1.6</a:t>
            </a:r>
            <a:r>
              <a:rPr lang="ja-JP" altLang="en-US" sz="2400" dirty="0"/>
              <a:t>等級）</a:t>
            </a:r>
          </a:p>
          <a:p>
            <a:pPr eaLnBrk="1" hangingPunct="1">
              <a:spcBef>
                <a:spcPct val="0"/>
              </a:spcBef>
              <a:buFontTx/>
              <a:buNone/>
            </a:pPr>
            <a:r>
              <a:rPr lang="ja-JP" altLang="en-US" sz="2400" dirty="0"/>
              <a:t>　ポルックス </a:t>
            </a:r>
            <a:r>
              <a:rPr lang="en-US" altLang="ja-JP" sz="2400" dirty="0"/>
              <a:t>Pollux</a:t>
            </a:r>
            <a:r>
              <a:rPr lang="ja-JP" altLang="en-US" sz="2400" dirty="0"/>
              <a:t>（双子の弟、</a:t>
            </a:r>
            <a:r>
              <a:rPr lang="en-US" altLang="ja-JP" sz="2400" dirty="0"/>
              <a:t>1.1</a:t>
            </a:r>
            <a:r>
              <a:rPr lang="ja-JP" altLang="en-US" sz="2400" dirty="0"/>
              <a:t>等級）</a:t>
            </a:r>
          </a:p>
          <a:p>
            <a:pPr eaLnBrk="1" hangingPunct="1">
              <a:spcBef>
                <a:spcPct val="0"/>
              </a:spcBef>
              <a:buFontTx/>
              <a:buNone/>
            </a:pPr>
            <a:r>
              <a:rPr lang="ja-JP" altLang="en-US" sz="2400" dirty="0"/>
              <a:t>　カノープス </a:t>
            </a:r>
            <a:r>
              <a:rPr lang="en-US" altLang="ja-JP" sz="2400" dirty="0"/>
              <a:t>Canopus</a:t>
            </a:r>
            <a:r>
              <a:rPr lang="ja-JP" altLang="en-US" sz="2400" dirty="0"/>
              <a:t>　計算機周辺機器メーカー</a:t>
            </a:r>
          </a:p>
          <a:p>
            <a:pPr eaLnBrk="1" hangingPunct="1">
              <a:spcBef>
                <a:spcPct val="50000"/>
              </a:spcBef>
              <a:buFontTx/>
              <a:buNone/>
            </a:pPr>
            <a:r>
              <a:rPr lang="ja-JP" altLang="en-US" sz="2400" dirty="0"/>
              <a:t>その他　</a:t>
            </a:r>
            <a:r>
              <a:rPr lang="en-US" altLang="ja-JP" sz="2400" dirty="0"/>
              <a:t>Others</a:t>
            </a:r>
            <a:endParaRPr lang="ja-JP" altLang="en-US" sz="2400" dirty="0"/>
          </a:p>
          <a:p>
            <a:pPr eaLnBrk="1" hangingPunct="1">
              <a:spcBef>
                <a:spcPct val="50000"/>
              </a:spcBef>
              <a:buFontTx/>
              <a:buNone/>
            </a:pPr>
            <a:r>
              <a:rPr lang="ja-JP" altLang="en-US" sz="2400" dirty="0"/>
              <a:t>　ポラリス </a:t>
            </a:r>
            <a:r>
              <a:rPr lang="en-US" altLang="ja-JP" sz="2400" dirty="0"/>
              <a:t>Polaris</a:t>
            </a:r>
          </a:p>
          <a:p>
            <a:pPr eaLnBrk="1" hangingPunct="1">
              <a:spcBef>
                <a:spcPct val="0"/>
              </a:spcBef>
              <a:buFontTx/>
              <a:buNone/>
            </a:pPr>
            <a:r>
              <a:rPr lang="ja-JP" altLang="en-US" sz="2400" dirty="0"/>
              <a:t>　アルゴル </a:t>
            </a:r>
            <a:r>
              <a:rPr lang="en-US" altLang="ja-JP" sz="2400" dirty="0"/>
              <a:t>Algol</a:t>
            </a:r>
            <a:r>
              <a:rPr lang="ja-JP" altLang="en-US" sz="2400" dirty="0"/>
              <a:t>　怪物メデューサの首</a:t>
            </a:r>
          </a:p>
          <a:p>
            <a:pPr eaLnBrk="1" hangingPunct="1">
              <a:spcBef>
                <a:spcPct val="0"/>
              </a:spcBef>
              <a:buFontTx/>
              <a:buNone/>
            </a:pPr>
            <a:r>
              <a:rPr lang="ja-JP" altLang="en-US" sz="2400" dirty="0"/>
              <a:t>　ミラ </a:t>
            </a:r>
            <a:r>
              <a:rPr lang="en-US" altLang="ja-JP" sz="2400" dirty="0"/>
              <a:t>Mira</a:t>
            </a:r>
            <a:r>
              <a:rPr lang="ja-JP" altLang="en-US" sz="2400" dirty="0"/>
              <a:t>　「不思議なもの」、ダイハツの車</a:t>
            </a:r>
            <a:endParaRPr lang="en-US" altLang="ja-JP" sz="2400" dirty="0"/>
          </a:p>
          <a:p>
            <a:pPr eaLnBrk="1" hangingPunct="1">
              <a:spcBef>
                <a:spcPct val="50000"/>
              </a:spcBef>
              <a:buFontTx/>
              <a:buNone/>
            </a:pPr>
            <a:r>
              <a:rPr lang="ja-JP" altLang="en-US" sz="2400" dirty="0"/>
              <a:t>南　</a:t>
            </a:r>
            <a:r>
              <a:rPr lang="en-US" altLang="ja-JP" sz="2400" dirty="0"/>
              <a:t>Southern stars</a:t>
            </a:r>
          </a:p>
          <a:p>
            <a:pPr eaLnBrk="1" hangingPunct="1">
              <a:spcBef>
                <a:spcPct val="50000"/>
              </a:spcBef>
              <a:buFontTx/>
              <a:buNone/>
            </a:pPr>
            <a:r>
              <a:rPr lang="ja-JP" altLang="en-US" sz="2400" dirty="0"/>
              <a:t>　アケルナル </a:t>
            </a:r>
            <a:r>
              <a:rPr lang="en-US" altLang="ja-JP" sz="2400" dirty="0"/>
              <a:t>Achernar</a:t>
            </a:r>
            <a:r>
              <a:rPr lang="ja-JP" altLang="en-US" sz="2400" dirty="0"/>
              <a:t>　他 </a:t>
            </a:r>
            <a:r>
              <a:rPr lang="en-US" altLang="ja-JP" sz="2400" dirty="0"/>
              <a:t>and many others…</a:t>
            </a:r>
            <a:endParaRPr lang="ja-JP"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468313" y="3429000"/>
            <a:ext cx="7920038" cy="3429000"/>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15" name="Oval 3"/>
          <p:cNvSpPr>
            <a:spLocks noChangeArrowheads="1"/>
          </p:cNvSpPr>
          <p:nvPr/>
        </p:nvSpPr>
        <p:spPr bwMode="auto">
          <a:xfrm>
            <a:off x="34925" y="360363"/>
            <a:ext cx="5616575" cy="27813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16" name="Oval 4"/>
          <p:cNvSpPr>
            <a:spLocks noChangeArrowheads="1"/>
          </p:cNvSpPr>
          <p:nvPr/>
        </p:nvSpPr>
        <p:spPr bwMode="auto">
          <a:xfrm>
            <a:off x="63840" y="146050"/>
            <a:ext cx="5616575" cy="27813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17" name="Oval 5"/>
          <p:cNvSpPr>
            <a:spLocks noChangeArrowheads="1"/>
          </p:cNvSpPr>
          <p:nvPr/>
        </p:nvSpPr>
        <p:spPr bwMode="auto">
          <a:xfrm>
            <a:off x="1476375" y="1368425"/>
            <a:ext cx="7921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18" name="Oval 6"/>
          <p:cNvSpPr>
            <a:spLocks noChangeArrowheads="1"/>
          </p:cNvSpPr>
          <p:nvPr/>
        </p:nvSpPr>
        <p:spPr bwMode="auto">
          <a:xfrm>
            <a:off x="1187450" y="1225550"/>
            <a:ext cx="1368425"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19" name="AutoShape 7"/>
          <p:cNvSpPr>
            <a:spLocks noChangeArrowheads="1"/>
          </p:cNvSpPr>
          <p:nvPr/>
        </p:nvSpPr>
        <p:spPr bwMode="auto">
          <a:xfrm>
            <a:off x="1619250" y="1296988"/>
            <a:ext cx="433388" cy="433387"/>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pic>
        <p:nvPicPr>
          <p:cNvPr id="38920" name="Picture 8" descr="MCj032613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1441450"/>
            <a:ext cx="3603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Oval 9"/>
          <p:cNvSpPr>
            <a:spLocks noChangeArrowheads="1"/>
          </p:cNvSpPr>
          <p:nvPr/>
        </p:nvSpPr>
        <p:spPr bwMode="auto">
          <a:xfrm>
            <a:off x="1403350" y="1512888"/>
            <a:ext cx="144463" cy="144462"/>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2" name="AutoShape 10"/>
          <p:cNvSpPr>
            <a:spLocks noChangeArrowheads="1"/>
          </p:cNvSpPr>
          <p:nvPr/>
        </p:nvSpPr>
        <p:spPr bwMode="auto">
          <a:xfrm>
            <a:off x="2700338" y="1152525"/>
            <a:ext cx="287337" cy="288925"/>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3" name="AutoShape 11"/>
          <p:cNvSpPr>
            <a:spLocks noChangeArrowheads="1"/>
          </p:cNvSpPr>
          <p:nvPr/>
        </p:nvSpPr>
        <p:spPr bwMode="auto">
          <a:xfrm>
            <a:off x="3203575" y="1512888"/>
            <a:ext cx="288925" cy="288925"/>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4" name="AutoShape 12"/>
          <p:cNvSpPr>
            <a:spLocks noChangeArrowheads="1"/>
          </p:cNvSpPr>
          <p:nvPr/>
        </p:nvSpPr>
        <p:spPr bwMode="auto">
          <a:xfrm>
            <a:off x="2700338" y="1871663"/>
            <a:ext cx="287337" cy="288925"/>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5" name="AutoShape 13"/>
          <p:cNvSpPr>
            <a:spLocks noChangeArrowheads="1"/>
          </p:cNvSpPr>
          <p:nvPr/>
        </p:nvSpPr>
        <p:spPr bwMode="auto">
          <a:xfrm>
            <a:off x="3708400" y="1223963"/>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6" name="AutoShape 14"/>
          <p:cNvSpPr>
            <a:spLocks noChangeArrowheads="1"/>
          </p:cNvSpPr>
          <p:nvPr/>
        </p:nvSpPr>
        <p:spPr bwMode="auto">
          <a:xfrm>
            <a:off x="3924300" y="1439863"/>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7" name="AutoShape 15"/>
          <p:cNvSpPr>
            <a:spLocks noChangeArrowheads="1"/>
          </p:cNvSpPr>
          <p:nvPr/>
        </p:nvSpPr>
        <p:spPr bwMode="auto">
          <a:xfrm>
            <a:off x="3708400" y="1439863"/>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8" name="AutoShape 16"/>
          <p:cNvSpPr>
            <a:spLocks noChangeArrowheads="1"/>
          </p:cNvSpPr>
          <p:nvPr/>
        </p:nvSpPr>
        <p:spPr bwMode="auto">
          <a:xfrm>
            <a:off x="3924300" y="1296988"/>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9" name="AutoShape 17"/>
          <p:cNvSpPr>
            <a:spLocks noChangeArrowheads="1"/>
          </p:cNvSpPr>
          <p:nvPr/>
        </p:nvSpPr>
        <p:spPr bwMode="auto">
          <a:xfrm>
            <a:off x="3635375" y="1296988"/>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0" name="AutoShape 18"/>
          <p:cNvSpPr>
            <a:spLocks noChangeArrowheads="1"/>
          </p:cNvSpPr>
          <p:nvPr/>
        </p:nvSpPr>
        <p:spPr bwMode="auto">
          <a:xfrm>
            <a:off x="3492500" y="1223963"/>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1" name="AutoShape 19"/>
          <p:cNvSpPr>
            <a:spLocks noChangeArrowheads="1"/>
          </p:cNvSpPr>
          <p:nvPr/>
        </p:nvSpPr>
        <p:spPr bwMode="auto">
          <a:xfrm>
            <a:off x="3635375" y="1655763"/>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2" name="AutoShape 20"/>
          <p:cNvSpPr>
            <a:spLocks noChangeArrowheads="1"/>
          </p:cNvSpPr>
          <p:nvPr/>
        </p:nvSpPr>
        <p:spPr bwMode="auto">
          <a:xfrm>
            <a:off x="4067175" y="1584325"/>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3" name="AutoShape 21"/>
          <p:cNvSpPr>
            <a:spLocks noChangeArrowheads="1"/>
          </p:cNvSpPr>
          <p:nvPr/>
        </p:nvSpPr>
        <p:spPr bwMode="auto">
          <a:xfrm>
            <a:off x="4211638" y="1296988"/>
            <a:ext cx="144462"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4" name="AutoShape 22"/>
          <p:cNvSpPr>
            <a:spLocks noChangeArrowheads="1"/>
          </p:cNvSpPr>
          <p:nvPr/>
        </p:nvSpPr>
        <p:spPr bwMode="auto">
          <a:xfrm>
            <a:off x="3924300" y="1152525"/>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5" name="Cloud"/>
          <p:cNvSpPr>
            <a:spLocks noChangeAspect="1" noEditPoints="1" noChangeArrowheads="1"/>
          </p:cNvSpPr>
          <p:nvPr/>
        </p:nvSpPr>
        <p:spPr bwMode="auto">
          <a:xfrm>
            <a:off x="3059113" y="720725"/>
            <a:ext cx="723900" cy="485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ja-JP" altLang="en-US" dirty="0"/>
          </a:p>
        </p:txBody>
      </p:sp>
      <p:sp>
        <p:nvSpPr>
          <p:cNvPr id="38936" name="Cloud"/>
          <p:cNvSpPr>
            <a:spLocks noChangeAspect="1" noEditPoints="1" noChangeArrowheads="1"/>
          </p:cNvSpPr>
          <p:nvPr/>
        </p:nvSpPr>
        <p:spPr bwMode="auto">
          <a:xfrm>
            <a:off x="4284663" y="1412875"/>
            <a:ext cx="723900" cy="485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ja-JP" altLang="en-US" dirty="0"/>
          </a:p>
        </p:txBody>
      </p:sp>
      <p:grpSp>
        <p:nvGrpSpPr>
          <p:cNvPr id="38937" name="Group 25"/>
          <p:cNvGrpSpPr>
            <a:grpSpLocks/>
          </p:cNvGrpSpPr>
          <p:nvPr/>
        </p:nvGrpSpPr>
        <p:grpSpPr bwMode="auto">
          <a:xfrm>
            <a:off x="5724525" y="1700213"/>
            <a:ext cx="720725" cy="433387"/>
            <a:chOff x="4422" y="1661"/>
            <a:chExt cx="454" cy="273"/>
          </a:xfrm>
        </p:grpSpPr>
        <p:sp>
          <p:nvSpPr>
            <p:cNvPr id="39034" name="Oval 26"/>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35" name="Oval 27"/>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38" name="Group 28"/>
          <p:cNvGrpSpPr>
            <a:grpSpLocks/>
          </p:cNvGrpSpPr>
          <p:nvPr/>
        </p:nvGrpSpPr>
        <p:grpSpPr bwMode="auto">
          <a:xfrm>
            <a:off x="6948488" y="1557338"/>
            <a:ext cx="720725" cy="433387"/>
            <a:chOff x="4422" y="1661"/>
            <a:chExt cx="454" cy="273"/>
          </a:xfrm>
        </p:grpSpPr>
        <p:sp>
          <p:nvSpPr>
            <p:cNvPr id="39032" name="Oval 29"/>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33" name="Oval 30"/>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39" name="Group 31"/>
          <p:cNvGrpSpPr>
            <a:grpSpLocks/>
          </p:cNvGrpSpPr>
          <p:nvPr/>
        </p:nvGrpSpPr>
        <p:grpSpPr bwMode="auto">
          <a:xfrm>
            <a:off x="6659563" y="620713"/>
            <a:ext cx="720725" cy="433387"/>
            <a:chOff x="4422" y="1661"/>
            <a:chExt cx="454" cy="273"/>
          </a:xfrm>
        </p:grpSpPr>
        <p:sp>
          <p:nvSpPr>
            <p:cNvPr id="39030" name="Oval 32"/>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31" name="Oval 33"/>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0" name="Group 34"/>
          <p:cNvGrpSpPr>
            <a:grpSpLocks/>
          </p:cNvGrpSpPr>
          <p:nvPr/>
        </p:nvGrpSpPr>
        <p:grpSpPr bwMode="auto">
          <a:xfrm>
            <a:off x="6156325" y="1125538"/>
            <a:ext cx="720725" cy="433387"/>
            <a:chOff x="4422" y="1661"/>
            <a:chExt cx="454" cy="273"/>
          </a:xfrm>
        </p:grpSpPr>
        <p:sp>
          <p:nvSpPr>
            <p:cNvPr id="39028" name="Oval 35"/>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29" name="Oval 36"/>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1" name="Group 37"/>
          <p:cNvGrpSpPr>
            <a:grpSpLocks/>
          </p:cNvGrpSpPr>
          <p:nvPr/>
        </p:nvGrpSpPr>
        <p:grpSpPr bwMode="auto">
          <a:xfrm>
            <a:off x="5364163" y="549275"/>
            <a:ext cx="720725" cy="433388"/>
            <a:chOff x="4422" y="1661"/>
            <a:chExt cx="454" cy="273"/>
          </a:xfrm>
        </p:grpSpPr>
        <p:sp>
          <p:nvSpPr>
            <p:cNvPr id="39026" name="Oval 38"/>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27" name="Oval 39"/>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2" name="Group 40"/>
          <p:cNvGrpSpPr>
            <a:grpSpLocks/>
          </p:cNvGrpSpPr>
          <p:nvPr/>
        </p:nvGrpSpPr>
        <p:grpSpPr bwMode="auto">
          <a:xfrm>
            <a:off x="7885113" y="620713"/>
            <a:ext cx="431800" cy="217487"/>
            <a:chOff x="4422" y="1661"/>
            <a:chExt cx="454" cy="273"/>
          </a:xfrm>
        </p:grpSpPr>
        <p:sp>
          <p:nvSpPr>
            <p:cNvPr id="39024" name="Oval 41"/>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25" name="Oval 42"/>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3" name="Group 43"/>
          <p:cNvGrpSpPr>
            <a:grpSpLocks/>
          </p:cNvGrpSpPr>
          <p:nvPr/>
        </p:nvGrpSpPr>
        <p:grpSpPr bwMode="auto">
          <a:xfrm>
            <a:off x="8316913" y="1125538"/>
            <a:ext cx="431800" cy="217487"/>
            <a:chOff x="4422" y="1661"/>
            <a:chExt cx="454" cy="273"/>
          </a:xfrm>
        </p:grpSpPr>
        <p:sp>
          <p:nvSpPr>
            <p:cNvPr id="39022" name="Oval 44"/>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23" name="Oval 45"/>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4" name="Group 46"/>
          <p:cNvGrpSpPr>
            <a:grpSpLocks/>
          </p:cNvGrpSpPr>
          <p:nvPr/>
        </p:nvGrpSpPr>
        <p:grpSpPr bwMode="auto">
          <a:xfrm>
            <a:off x="7956550" y="1052513"/>
            <a:ext cx="431800" cy="217487"/>
            <a:chOff x="4422" y="1661"/>
            <a:chExt cx="454" cy="273"/>
          </a:xfrm>
        </p:grpSpPr>
        <p:sp>
          <p:nvSpPr>
            <p:cNvPr id="39020" name="Oval 47"/>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21" name="Oval 48"/>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5" name="Group 49"/>
          <p:cNvGrpSpPr>
            <a:grpSpLocks/>
          </p:cNvGrpSpPr>
          <p:nvPr/>
        </p:nvGrpSpPr>
        <p:grpSpPr bwMode="auto">
          <a:xfrm>
            <a:off x="8316913" y="765175"/>
            <a:ext cx="431800" cy="217488"/>
            <a:chOff x="4422" y="1661"/>
            <a:chExt cx="454" cy="273"/>
          </a:xfrm>
        </p:grpSpPr>
        <p:sp>
          <p:nvSpPr>
            <p:cNvPr id="39018" name="Oval 50"/>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19" name="Oval 51"/>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sp>
        <p:nvSpPr>
          <p:cNvPr id="38946" name="Oval 52"/>
          <p:cNvSpPr>
            <a:spLocks noChangeArrowheads="1"/>
          </p:cNvSpPr>
          <p:nvPr/>
        </p:nvSpPr>
        <p:spPr bwMode="auto">
          <a:xfrm>
            <a:off x="-1189038" y="0"/>
            <a:ext cx="8964613" cy="3600450"/>
          </a:xfrm>
          <a:prstGeom prst="ellipse">
            <a:avLst/>
          </a:prstGeom>
          <a:noFill/>
          <a:ln w="76200">
            <a:solidFill>
              <a:schemeClr val="tx1"/>
            </a:solidFill>
            <a:prstDash val="dash"/>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nvGrpSpPr>
          <p:cNvPr id="38947" name="Group 53"/>
          <p:cNvGrpSpPr>
            <a:grpSpLocks/>
          </p:cNvGrpSpPr>
          <p:nvPr/>
        </p:nvGrpSpPr>
        <p:grpSpPr bwMode="auto">
          <a:xfrm>
            <a:off x="8101013" y="836613"/>
            <a:ext cx="431800" cy="217487"/>
            <a:chOff x="4422" y="1661"/>
            <a:chExt cx="454" cy="273"/>
          </a:xfrm>
        </p:grpSpPr>
        <p:sp>
          <p:nvSpPr>
            <p:cNvPr id="39016" name="Oval 54"/>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17" name="Oval 55"/>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sp>
        <p:nvSpPr>
          <p:cNvPr id="38948" name="Oval 56"/>
          <p:cNvSpPr>
            <a:spLocks noChangeArrowheads="1"/>
          </p:cNvSpPr>
          <p:nvPr/>
        </p:nvSpPr>
        <p:spPr bwMode="auto">
          <a:xfrm>
            <a:off x="7596188" y="115888"/>
            <a:ext cx="1439862" cy="1512887"/>
          </a:xfrm>
          <a:prstGeom prst="ellipse">
            <a:avLst/>
          </a:prstGeom>
          <a:noFill/>
          <a:ln w="571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pic>
        <p:nvPicPr>
          <p:cNvPr id="38949" name="Picture 57"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472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0" name="Picture 58"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075" y="4992688"/>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1" name="Picture 59"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513" y="44370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2" name="Picture 60"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38" y="53006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3" name="Picture 61"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1063" y="47974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4" name="Picture 62"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6963" y="50133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5" name="Picture 63"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863" y="49418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6" name="Picture 64"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8763" y="4870450"/>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7" name="Picture 65"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863" y="52308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8" name="Picture 66"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51577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9" name="Picture 67"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53736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0" name="Picture 68"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63" y="50149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1" name="Picture 69"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8763" y="47259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2" name="Picture 70"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863" y="4654550"/>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3" name="Picture 71" descr="MCj035032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5300663"/>
            <a:ext cx="9064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4" name="Picture 72" descr="MCj035032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313" y="3716338"/>
            <a:ext cx="9064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5" name="Oval 73"/>
          <p:cNvSpPr>
            <a:spLocks noChangeArrowheads="1"/>
          </p:cNvSpPr>
          <p:nvPr/>
        </p:nvSpPr>
        <p:spPr bwMode="auto">
          <a:xfrm>
            <a:off x="0" y="3789363"/>
            <a:ext cx="5616575" cy="27813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algn="ctr" eaLnBrk="1" hangingPunct="1">
              <a:spcBef>
                <a:spcPct val="0"/>
              </a:spcBef>
              <a:buFontTx/>
              <a:buNone/>
            </a:pPr>
            <a:endParaRPr lang="ja-JP" altLang="ja-JP" sz="1800" dirty="0"/>
          </a:p>
        </p:txBody>
      </p:sp>
      <p:graphicFrame>
        <p:nvGraphicFramePr>
          <p:cNvPr id="76874" name="Group 74"/>
          <p:cNvGraphicFramePr>
            <a:graphicFrameLocks noGrp="1"/>
          </p:cNvGraphicFramePr>
          <p:nvPr/>
        </p:nvGraphicFramePr>
        <p:xfrm>
          <a:off x="1403350" y="2276475"/>
          <a:ext cx="7513638" cy="762000"/>
        </p:xfrm>
        <a:graphic>
          <a:graphicData uri="http://schemas.openxmlformats.org/drawingml/2006/table">
            <a:tbl>
              <a:tblPr/>
              <a:tblGrid>
                <a:gridCol w="1501775">
                  <a:extLst>
                    <a:ext uri="{9D8B030D-6E8A-4147-A177-3AD203B41FA5}">
                      <a16:colId xmlns:a16="http://schemas.microsoft.com/office/drawing/2014/main" val="20000"/>
                    </a:ext>
                  </a:extLst>
                </a:gridCol>
                <a:gridCol w="1503363">
                  <a:extLst>
                    <a:ext uri="{9D8B030D-6E8A-4147-A177-3AD203B41FA5}">
                      <a16:colId xmlns:a16="http://schemas.microsoft.com/office/drawing/2014/main" val="20001"/>
                    </a:ext>
                  </a:extLst>
                </a:gridCol>
                <a:gridCol w="1503362">
                  <a:extLst>
                    <a:ext uri="{9D8B030D-6E8A-4147-A177-3AD203B41FA5}">
                      <a16:colId xmlns:a16="http://schemas.microsoft.com/office/drawing/2014/main" val="20002"/>
                    </a:ext>
                  </a:extLst>
                </a:gridCol>
                <a:gridCol w="1503363">
                  <a:extLst>
                    <a:ext uri="{9D8B030D-6E8A-4147-A177-3AD203B41FA5}">
                      <a16:colId xmlns:a16="http://schemas.microsoft.com/office/drawing/2014/main" val="20003"/>
                    </a:ext>
                  </a:extLst>
                </a:gridCol>
                <a:gridCol w="1501775">
                  <a:extLst>
                    <a:ext uri="{9D8B030D-6E8A-4147-A177-3AD203B41FA5}">
                      <a16:colId xmlns:a16="http://schemas.microsoft.com/office/drawing/2014/main" val="20004"/>
                    </a:ext>
                  </a:extLst>
                </a:gridCol>
              </a:tblGrid>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太陽系</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星団</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星雲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銀河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銀河団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宇宙の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地平線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76888" name="Group 88"/>
          <p:cNvGraphicFramePr>
            <a:graphicFrameLocks noGrp="1"/>
          </p:cNvGraphicFramePr>
          <p:nvPr/>
        </p:nvGraphicFramePr>
        <p:xfrm>
          <a:off x="1476375" y="3500438"/>
          <a:ext cx="7513638" cy="433387"/>
        </p:xfrm>
        <a:graphic>
          <a:graphicData uri="http://schemas.openxmlformats.org/drawingml/2006/table">
            <a:tbl>
              <a:tblPr/>
              <a:tblGrid>
                <a:gridCol w="1501775">
                  <a:extLst>
                    <a:ext uri="{9D8B030D-6E8A-4147-A177-3AD203B41FA5}">
                      <a16:colId xmlns:a16="http://schemas.microsoft.com/office/drawing/2014/main" val="20000"/>
                    </a:ext>
                  </a:extLst>
                </a:gridCol>
                <a:gridCol w="1503363">
                  <a:extLst>
                    <a:ext uri="{9D8B030D-6E8A-4147-A177-3AD203B41FA5}">
                      <a16:colId xmlns:a16="http://schemas.microsoft.com/office/drawing/2014/main" val="20001"/>
                    </a:ext>
                  </a:extLst>
                </a:gridCol>
                <a:gridCol w="1503362">
                  <a:extLst>
                    <a:ext uri="{9D8B030D-6E8A-4147-A177-3AD203B41FA5}">
                      <a16:colId xmlns:a16="http://schemas.microsoft.com/office/drawing/2014/main" val="20002"/>
                    </a:ext>
                  </a:extLst>
                </a:gridCol>
                <a:gridCol w="1503363">
                  <a:extLst>
                    <a:ext uri="{9D8B030D-6E8A-4147-A177-3AD203B41FA5}">
                      <a16:colId xmlns:a16="http://schemas.microsoft.com/office/drawing/2014/main" val="20003"/>
                    </a:ext>
                  </a:extLst>
                </a:gridCol>
                <a:gridCol w="1501775">
                  <a:extLst>
                    <a:ext uri="{9D8B030D-6E8A-4147-A177-3AD203B41FA5}">
                      <a16:colId xmlns:a16="http://schemas.microsoft.com/office/drawing/2014/main" val="20004"/>
                    </a:ext>
                  </a:extLst>
                </a:gridCol>
              </a:tblGrid>
              <a:tr h="4333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世帯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市・町・村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地平線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sp>
        <p:nvSpPr>
          <p:cNvPr id="38994" name="Text Box 102"/>
          <p:cNvSpPr txBox="1">
            <a:spLocks noChangeArrowheads="1"/>
          </p:cNvSpPr>
          <p:nvPr/>
        </p:nvSpPr>
        <p:spPr bwMode="auto">
          <a:xfrm>
            <a:off x="4500563" y="602138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en-US" altLang="ja-JP" sz="1800" dirty="0"/>
              <a:t>○○</a:t>
            </a:r>
            <a:r>
              <a:rPr lang="ja-JP" altLang="en-US" sz="1800" dirty="0"/>
              <a:t>県</a:t>
            </a:r>
          </a:p>
        </p:txBody>
      </p:sp>
      <p:sp>
        <p:nvSpPr>
          <p:cNvPr id="38995" name="Text Box 103"/>
          <p:cNvSpPr txBox="1">
            <a:spLocks noChangeArrowheads="1"/>
          </p:cNvSpPr>
          <p:nvPr/>
        </p:nvSpPr>
        <p:spPr bwMode="auto">
          <a:xfrm>
            <a:off x="3995738" y="443706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en-US" altLang="ja-JP" sz="1800" dirty="0"/>
              <a:t>○○</a:t>
            </a:r>
            <a:r>
              <a:rPr lang="ja-JP" altLang="en-US" sz="1800" dirty="0"/>
              <a:t>市</a:t>
            </a:r>
          </a:p>
        </p:txBody>
      </p:sp>
      <p:sp>
        <p:nvSpPr>
          <p:cNvPr id="38996" name="Oval 104"/>
          <p:cNvSpPr>
            <a:spLocks noChangeArrowheads="1"/>
          </p:cNvSpPr>
          <p:nvPr/>
        </p:nvSpPr>
        <p:spPr bwMode="auto">
          <a:xfrm>
            <a:off x="5364163" y="4149725"/>
            <a:ext cx="936625"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97" name="Oval 105"/>
          <p:cNvSpPr>
            <a:spLocks noChangeArrowheads="1"/>
          </p:cNvSpPr>
          <p:nvPr/>
        </p:nvSpPr>
        <p:spPr bwMode="auto">
          <a:xfrm>
            <a:off x="6372225" y="4437063"/>
            <a:ext cx="936625"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98" name="Oval 106"/>
          <p:cNvSpPr>
            <a:spLocks noChangeArrowheads="1"/>
          </p:cNvSpPr>
          <p:nvPr/>
        </p:nvSpPr>
        <p:spPr bwMode="auto">
          <a:xfrm>
            <a:off x="5724525" y="4797425"/>
            <a:ext cx="936625"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99" name="Oval 107"/>
          <p:cNvSpPr>
            <a:spLocks noChangeArrowheads="1"/>
          </p:cNvSpPr>
          <p:nvPr/>
        </p:nvSpPr>
        <p:spPr bwMode="auto">
          <a:xfrm>
            <a:off x="6156325" y="5229225"/>
            <a:ext cx="936625"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0" name="Oval 108"/>
          <p:cNvSpPr>
            <a:spLocks noChangeArrowheads="1"/>
          </p:cNvSpPr>
          <p:nvPr/>
        </p:nvSpPr>
        <p:spPr bwMode="auto">
          <a:xfrm>
            <a:off x="5435600" y="5734050"/>
            <a:ext cx="936625"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1" name="Oval 109"/>
          <p:cNvSpPr>
            <a:spLocks noChangeArrowheads="1"/>
          </p:cNvSpPr>
          <p:nvPr/>
        </p:nvSpPr>
        <p:spPr bwMode="auto">
          <a:xfrm>
            <a:off x="7956550" y="4221163"/>
            <a:ext cx="287338"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2" name="Oval 110"/>
          <p:cNvSpPr>
            <a:spLocks noChangeArrowheads="1"/>
          </p:cNvSpPr>
          <p:nvPr/>
        </p:nvSpPr>
        <p:spPr bwMode="auto">
          <a:xfrm>
            <a:off x="8172450" y="4437063"/>
            <a:ext cx="287338"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3" name="Oval 111"/>
          <p:cNvSpPr>
            <a:spLocks noChangeArrowheads="1"/>
          </p:cNvSpPr>
          <p:nvPr/>
        </p:nvSpPr>
        <p:spPr bwMode="auto">
          <a:xfrm>
            <a:off x="8459788" y="4437063"/>
            <a:ext cx="287337"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4" name="Oval 112"/>
          <p:cNvSpPr>
            <a:spLocks noChangeArrowheads="1"/>
          </p:cNvSpPr>
          <p:nvPr/>
        </p:nvSpPr>
        <p:spPr bwMode="auto">
          <a:xfrm>
            <a:off x="8243888" y="4724400"/>
            <a:ext cx="287337" cy="1444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5" name="Oval 113"/>
          <p:cNvSpPr>
            <a:spLocks noChangeArrowheads="1"/>
          </p:cNvSpPr>
          <p:nvPr/>
        </p:nvSpPr>
        <p:spPr bwMode="auto">
          <a:xfrm>
            <a:off x="8675688" y="4652963"/>
            <a:ext cx="287337"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6" name="Oval 114"/>
          <p:cNvSpPr>
            <a:spLocks noChangeArrowheads="1"/>
          </p:cNvSpPr>
          <p:nvPr/>
        </p:nvSpPr>
        <p:spPr bwMode="auto">
          <a:xfrm>
            <a:off x="8675688" y="4292600"/>
            <a:ext cx="287337" cy="1444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7" name="Oval 115"/>
          <p:cNvSpPr>
            <a:spLocks noChangeArrowheads="1"/>
          </p:cNvSpPr>
          <p:nvPr/>
        </p:nvSpPr>
        <p:spPr bwMode="auto">
          <a:xfrm>
            <a:off x="8388350" y="4221163"/>
            <a:ext cx="287338"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8" name="Oval 116"/>
          <p:cNvSpPr>
            <a:spLocks noChangeArrowheads="1"/>
          </p:cNvSpPr>
          <p:nvPr/>
        </p:nvSpPr>
        <p:spPr bwMode="auto">
          <a:xfrm>
            <a:off x="7740650" y="3933825"/>
            <a:ext cx="1403350" cy="1150938"/>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9" name="Text Box 117"/>
          <p:cNvSpPr txBox="1">
            <a:spLocks noChangeArrowheads="1"/>
          </p:cNvSpPr>
          <p:nvPr/>
        </p:nvSpPr>
        <p:spPr bwMode="auto">
          <a:xfrm>
            <a:off x="6659563" y="60928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1800" dirty="0"/>
              <a:t>国</a:t>
            </a:r>
          </a:p>
        </p:txBody>
      </p:sp>
      <p:sp>
        <p:nvSpPr>
          <p:cNvPr id="39010" name="Text Box 118"/>
          <p:cNvSpPr txBox="1">
            <a:spLocks noChangeArrowheads="1"/>
          </p:cNvSpPr>
          <p:nvPr/>
        </p:nvSpPr>
        <p:spPr bwMode="auto">
          <a:xfrm>
            <a:off x="4140200" y="47625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1600" dirty="0"/>
              <a:t>銀河</a:t>
            </a:r>
          </a:p>
        </p:txBody>
      </p:sp>
      <p:sp>
        <p:nvSpPr>
          <p:cNvPr id="39011" name="Text Box 119"/>
          <p:cNvSpPr txBox="1">
            <a:spLocks noChangeArrowheads="1"/>
          </p:cNvSpPr>
          <p:nvPr/>
        </p:nvSpPr>
        <p:spPr bwMode="auto">
          <a:xfrm>
            <a:off x="5435600" y="500063"/>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1600" dirty="0"/>
              <a:t>銀河</a:t>
            </a:r>
          </a:p>
        </p:txBody>
      </p:sp>
      <p:sp>
        <p:nvSpPr>
          <p:cNvPr id="39012" name="Text Box 120"/>
          <p:cNvSpPr txBox="1">
            <a:spLocks noChangeArrowheads="1"/>
          </p:cNvSpPr>
          <p:nvPr/>
        </p:nvSpPr>
        <p:spPr bwMode="auto">
          <a:xfrm>
            <a:off x="6300788" y="1889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1800" dirty="0"/>
              <a:t>銀河団</a:t>
            </a:r>
          </a:p>
        </p:txBody>
      </p:sp>
      <p:sp>
        <p:nvSpPr>
          <p:cNvPr id="39013" name="Text Box 121"/>
          <p:cNvSpPr txBox="1">
            <a:spLocks noChangeArrowheads="1"/>
          </p:cNvSpPr>
          <p:nvPr/>
        </p:nvSpPr>
        <p:spPr bwMode="auto">
          <a:xfrm>
            <a:off x="8172450" y="260350"/>
            <a:ext cx="79216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algn="ctr" eaLnBrk="1" hangingPunct="1">
              <a:spcBef>
                <a:spcPct val="50000"/>
              </a:spcBef>
              <a:buFontTx/>
              <a:buNone/>
            </a:pPr>
            <a:r>
              <a:rPr lang="ja-JP" altLang="en-US" sz="1800" dirty="0"/>
              <a:t>解説</a:t>
            </a:r>
          </a:p>
        </p:txBody>
      </p:sp>
      <p:sp>
        <p:nvSpPr>
          <p:cNvPr id="39014" name="Rectangle 122"/>
          <p:cNvSpPr>
            <a:spLocks noGrp="1" noChangeArrowheads="1"/>
          </p:cNvSpPr>
          <p:nvPr>
            <p:ph type="title" idx="4294967295"/>
          </p:nvPr>
        </p:nvSpPr>
        <p:spPr>
          <a:xfrm>
            <a:off x="228600" y="304800"/>
            <a:ext cx="2743200" cy="685800"/>
          </a:xfrm>
          <a:solidFill>
            <a:schemeClr val="bg1">
              <a:alpha val="59999"/>
            </a:schemeClr>
          </a:solidFill>
        </p:spPr>
        <p:txBody>
          <a:bodyPr/>
          <a:lstStyle/>
          <a:p>
            <a:pPr algn="l">
              <a:spcBef>
                <a:spcPct val="50000"/>
              </a:spcBef>
            </a:pPr>
            <a:r>
              <a:rPr lang="ja-JP" altLang="en-US" sz="2800" dirty="0">
                <a:solidFill>
                  <a:schemeClr val="tx1"/>
                </a:solidFill>
              </a:rPr>
              <a:t>宇宙の階層構造</a:t>
            </a:r>
          </a:p>
        </p:txBody>
      </p:sp>
      <p:sp>
        <p:nvSpPr>
          <p:cNvPr id="39015" name="Text Box 123"/>
          <p:cNvSpPr txBox="1">
            <a:spLocks noChangeArrowheads="1"/>
          </p:cNvSpPr>
          <p:nvPr/>
        </p:nvSpPr>
        <p:spPr bwMode="auto">
          <a:xfrm>
            <a:off x="7467600" y="5927725"/>
            <a:ext cx="152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000" dirty="0"/>
              <a:t>柴田晋平氏の資料より</a:t>
            </a:r>
          </a:p>
        </p:txBody>
      </p:sp>
      <p:sp>
        <p:nvSpPr>
          <p:cNvPr id="2" name="テキスト ボックス 1">
            <a:extLst>
              <a:ext uri="{FF2B5EF4-FFF2-40B4-BE49-F238E27FC236}">
                <a16:creationId xmlns:a16="http://schemas.microsoft.com/office/drawing/2014/main" id="{6D76DBF5-B806-411F-A53F-14C2E16A5D52}"/>
              </a:ext>
            </a:extLst>
          </p:cNvPr>
          <p:cNvSpPr txBox="1"/>
          <p:nvPr/>
        </p:nvSpPr>
        <p:spPr>
          <a:xfrm>
            <a:off x="2344399" y="-41505"/>
            <a:ext cx="2592387" cy="646331"/>
          </a:xfrm>
          <a:prstGeom prst="rect">
            <a:avLst/>
          </a:prstGeom>
          <a:noFill/>
        </p:spPr>
        <p:txBody>
          <a:bodyPr wrap="square" rtlCol="0">
            <a:spAutoFit/>
          </a:bodyPr>
          <a:lstStyle/>
          <a:p>
            <a:r>
              <a:rPr kumimoji="1" lang="en-US" altLang="ja-JP" sz="1800" dirty="0"/>
              <a:t>Hierarchical structure of the universe</a:t>
            </a:r>
            <a:endParaRPr kumimoji="1" lang="ja-JP" altLang="en-US" sz="1800" dirty="0"/>
          </a:p>
        </p:txBody>
      </p:sp>
      <p:sp>
        <p:nvSpPr>
          <p:cNvPr id="3" name="テキスト ボックス 2">
            <a:extLst>
              <a:ext uri="{FF2B5EF4-FFF2-40B4-BE49-F238E27FC236}">
                <a16:creationId xmlns:a16="http://schemas.microsoft.com/office/drawing/2014/main" id="{E2C0E33C-8DCF-46B7-84B4-41678A1CFBFA}"/>
              </a:ext>
            </a:extLst>
          </p:cNvPr>
          <p:cNvSpPr txBox="1"/>
          <p:nvPr/>
        </p:nvSpPr>
        <p:spPr>
          <a:xfrm>
            <a:off x="4046423" y="673398"/>
            <a:ext cx="1148102" cy="369332"/>
          </a:xfrm>
          <a:prstGeom prst="rect">
            <a:avLst/>
          </a:prstGeom>
          <a:noFill/>
        </p:spPr>
        <p:txBody>
          <a:bodyPr wrap="square" rtlCol="0">
            <a:spAutoFit/>
          </a:bodyPr>
          <a:lstStyle/>
          <a:p>
            <a:r>
              <a:rPr kumimoji="1" lang="en-US" altLang="ja-JP" sz="1800" dirty="0"/>
              <a:t>galaxy</a:t>
            </a:r>
            <a:endParaRPr kumimoji="1" lang="ja-JP" altLang="en-US" sz="1800" dirty="0"/>
          </a:p>
        </p:txBody>
      </p:sp>
      <p:sp>
        <p:nvSpPr>
          <p:cNvPr id="100" name="テキスト ボックス 99">
            <a:extLst>
              <a:ext uri="{FF2B5EF4-FFF2-40B4-BE49-F238E27FC236}">
                <a16:creationId xmlns:a16="http://schemas.microsoft.com/office/drawing/2014/main" id="{22487A01-2C70-4B24-B3CC-963993C7C2CC}"/>
              </a:ext>
            </a:extLst>
          </p:cNvPr>
          <p:cNvSpPr txBox="1"/>
          <p:nvPr/>
        </p:nvSpPr>
        <p:spPr>
          <a:xfrm>
            <a:off x="4957084" y="197000"/>
            <a:ext cx="1148102" cy="369332"/>
          </a:xfrm>
          <a:prstGeom prst="rect">
            <a:avLst/>
          </a:prstGeom>
          <a:noFill/>
        </p:spPr>
        <p:txBody>
          <a:bodyPr wrap="square" rtlCol="0">
            <a:spAutoFit/>
          </a:bodyPr>
          <a:lstStyle/>
          <a:p>
            <a:r>
              <a:rPr kumimoji="1" lang="en-US" altLang="ja-JP" sz="1800" dirty="0"/>
              <a:t>galaxy</a:t>
            </a:r>
            <a:endParaRPr kumimoji="1" lang="ja-JP" altLang="en-US" sz="1800" dirty="0"/>
          </a:p>
        </p:txBody>
      </p:sp>
      <p:sp>
        <p:nvSpPr>
          <p:cNvPr id="101" name="テキスト ボックス 100">
            <a:extLst>
              <a:ext uri="{FF2B5EF4-FFF2-40B4-BE49-F238E27FC236}">
                <a16:creationId xmlns:a16="http://schemas.microsoft.com/office/drawing/2014/main" id="{C8098EFD-5C55-44BC-8691-6E9AAB906DA8}"/>
              </a:ext>
            </a:extLst>
          </p:cNvPr>
          <p:cNvSpPr txBox="1"/>
          <p:nvPr/>
        </p:nvSpPr>
        <p:spPr>
          <a:xfrm>
            <a:off x="5824992" y="-64966"/>
            <a:ext cx="2230439" cy="369332"/>
          </a:xfrm>
          <a:prstGeom prst="rect">
            <a:avLst/>
          </a:prstGeom>
          <a:noFill/>
        </p:spPr>
        <p:txBody>
          <a:bodyPr wrap="square" rtlCol="0">
            <a:spAutoFit/>
          </a:bodyPr>
          <a:lstStyle/>
          <a:p>
            <a:r>
              <a:rPr lang="en-US" altLang="ja-JP" sz="1800" dirty="0"/>
              <a:t>c</a:t>
            </a:r>
            <a:r>
              <a:rPr kumimoji="1" lang="en-US" altLang="ja-JP" sz="1800" dirty="0"/>
              <a:t>lusters of galaxies</a:t>
            </a:r>
            <a:endParaRPr kumimoji="1" lang="ja-JP" altLang="en-US" sz="1800" dirty="0"/>
          </a:p>
        </p:txBody>
      </p:sp>
      <p:sp>
        <p:nvSpPr>
          <p:cNvPr id="102" name="テキスト ボックス 101">
            <a:extLst>
              <a:ext uri="{FF2B5EF4-FFF2-40B4-BE49-F238E27FC236}">
                <a16:creationId xmlns:a16="http://schemas.microsoft.com/office/drawing/2014/main" id="{22F63B32-0115-4EFF-98AA-3E15DFB65672}"/>
              </a:ext>
            </a:extLst>
          </p:cNvPr>
          <p:cNvSpPr txBox="1"/>
          <p:nvPr/>
        </p:nvSpPr>
        <p:spPr>
          <a:xfrm>
            <a:off x="4428843" y="4692134"/>
            <a:ext cx="1148102" cy="369332"/>
          </a:xfrm>
          <a:prstGeom prst="rect">
            <a:avLst/>
          </a:prstGeom>
          <a:noFill/>
        </p:spPr>
        <p:txBody>
          <a:bodyPr wrap="square" rtlCol="0">
            <a:spAutoFit/>
          </a:bodyPr>
          <a:lstStyle/>
          <a:p>
            <a:r>
              <a:rPr kumimoji="1" lang="en-US" altLang="ja-JP" sz="1800" dirty="0"/>
              <a:t>city</a:t>
            </a:r>
            <a:endParaRPr kumimoji="1" lang="ja-JP" altLang="en-US" sz="1800" dirty="0"/>
          </a:p>
        </p:txBody>
      </p:sp>
      <p:sp>
        <p:nvSpPr>
          <p:cNvPr id="103" name="テキスト ボックス 102">
            <a:extLst>
              <a:ext uri="{FF2B5EF4-FFF2-40B4-BE49-F238E27FC236}">
                <a16:creationId xmlns:a16="http://schemas.microsoft.com/office/drawing/2014/main" id="{D6A38928-6F19-4833-8091-FFEB9EED2EBF}"/>
              </a:ext>
            </a:extLst>
          </p:cNvPr>
          <p:cNvSpPr txBox="1"/>
          <p:nvPr/>
        </p:nvSpPr>
        <p:spPr>
          <a:xfrm>
            <a:off x="4329737" y="6270109"/>
            <a:ext cx="1148102" cy="369332"/>
          </a:xfrm>
          <a:prstGeom prst="rect">
            <a:avLst/>
          </a:prstGeom>
          <a:noFill/>
        </p:spPr>
        <p:txBody>
          <a:bodyPr wrap="square" rtlCol="0">
            <a:spAutoFit/>
          </a:bodyPr>
          <a:lstStyle/>
          <a:p>
            <a:r>
              <a:rPr kumimoji="1" lang="en-US" altLang="ja-JP" sz="1800" dirty="0"/>
              <a:t>state</a:t>
            </a:r>
            <a:endParaRPr kumimoji="1" lang="ja-JP" altLang="en-US" sz="1800" dirty="0"/>
          </a:p>
        </p:txBody>
      </p:sp>
      <p:sp>
        <p:nvSpPr>
          <p:cNvPr id="104" name="テキスト ボックス 103">
            <a:extLst>
              <a:ext uri="{FF2B5EF4-FFF2-40B4-BE49-F238E27FC236}">
                <a16:creationId xmlns:a16="http://schemas.microsoft.com/office/drawing/2014/main" id="{8C3B654F-35CF-47D2-AD34-4DA2621DF6C4}"/>
              </a:ext>
            </a:extLst>
          </p:cNvPr>
          <p:cNvSpPr txBox="1"/>
          <p:nvPr/>
        </p:nvSpPr>
        <p:spPr>
          <a:xfrm>
            <a:off x="6553824" y="6372780"/>
            <a:ext cx="1148102" cy="369332"/>
          </a:xfrm>
          <a:prstGeom prst="rect">
            <a:avLst/>
          </a:prstGeom>
          <a:noFill/>
        </p:spPr>
        <p:txBody>
          <a:bodyPr wrap="square" rtlCol="0">
            <a:spAutoFit/>
          </a:bodyPr>
          <a:lstStyle/>
          <a:p>
            <a:r>
              <a:rPr kumimoji="1" lang="en-US" altLang="ja-JP" sz="1800" dirty="0"/>
              <a:t>country</a:t>
            </a:r>
            <a:endParaRPr kumimoji="1" lang="ja-JP" altLang="en-US" sz="1800" dirty="0"/>
          </a:p>
        </p:txBody>
      </p:sp>
      <p:sp>
        <p:nvSpPr>
          <p:cNvPr id="4" name="テキスト ボックス 3">
            <a:extLst>
              <a:ext uri="{FF2B5EF4-FFF2-40B4-BE49-F238E27FC236}">
                <a16:creationId xmlns:a16="http://schemas.microsoft.com/office/drawing/2014/main" id="{79103934-12D0-4894-B786-FC7A5EC91F3D}"/>
              </a:ext>
            </a:extLst>
          </p:cNvPr>
          <p:cNvSpPr txBox="1"/>
          <p:nvPr/>
        </p:nvSpPr>
        <p:spPr>
          <a:xfrm>
            <a:off x="1356132" y="2491770"/>
            <a:ext cx="8040404" cy="523220"/>
          </a:xfrm>
          <a:prstGeom prst="rect">
            <a:avLst/>
          </a:prstGeom>
          <a:noFill/>
        </p:spPr>
        <p:txBody>
          <a:bodyPr wrap="square" rtlCol="0">
            <a:spAutoFit/>
          </a:bodyPr>
          <a:lstStyle/>
          <a:p>
            <a:r>
              <a:rPr kumimoji="1" lang="en-US" altLang="ja-JP" sz="1400" dirty="0"/>
              <a:t>Solar system, star star cluster, nebula          galaxy          clusters of galaxies horizon of</a:t>
            </a:r>
          </a:p>
          <a:p>
            <a:r>
              <a:rPr lang="en-US" altLang="ja-JP" sz="1400" dirty="0"/>
              <a:t>                                                                                                                                       </a:t>
            </a:r>
            <a:r>
              <a:rPr kumimoji="1" lang="en-US" altLang="ja-JP" sz="1400" dirty="0"/>
              <a:t>the universe</a:t>
            </a:r>
            <a:endParaRPr kumimoji="1" lang="ja-JP" altLang="en-US" sz="1400" dirty="0"/>
          </a:p>
        </p:txBody>
      </p:sp>
      <p:sp>
        <p:nvSpPr>
          <p:cNvPr id="106" name="テキスト ボックス 105">
            <a:extLst>
              <a:ext uri="{FF2B5EF4-FFF2-40B4-BE49-F238E27FC236}">
                <a16:creationId xmlns:a16="http://schemas.microsoft.com/office/drawing/2014/main" id="{82E27061-F7EB-424E-A41F-82ABEEDCFAE4}"/>
              </a:ext>
            </a:extLst>
          </p:cNvPr>
          <p:cNvSpPr txBox="1"/>
          <p:nvPr/>
        </p:nvSpPr>
        <p:spPr>
          <a:xfrm>
            <a:off x="1666306" y="3687898"/>
            <a:ext cx="7056438" cy="307777"/>
          </a:xfrm>
          <a:prstGeom prst="rect">
            <a:avLst/>
          </a:prstGeom>
          <a:noFill/>
        </p:spPr>
        <p:txBody>
          <a:bodyPr wrap="square" rtlCol="0">
            <a:spAutoFit/>
          </a:bodyPr>
          <a:lstStyle/>
          <a:p>
            <a:r>
              <a:rPr kumimoji="1" lang="en-US" altLang="ja-JP" sz="1400" dirty="0"/>
              <a:t>House                     City                         State                     Country                   Horizon</a:t>
            </a:r>
            <a:endParaRPr kumimoji="1" lang="ja-JP" altLang="en-US"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fig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6713"/>
            <a:ext cx="9144000" cy="611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CED60C35-CA6E-4F8F-9F4D-82B949BCC149}"/>
              </a:ext>
            </a:extLst>
          </p:cNvPr>
          <p:cNvSpPr txBox="1"/>
          <p:nvPr/>
        </p:nvSpPr>
        <p:spPr>
          <a:xfrm>
            <a:off x="2663280" y="620688"/>
            <a:ext cx="6480720" cy="461665"/>
          </a:xfrm>
          <a:prstGeom prst="rect">
            <a:avLst/>
          </a:prstGeom>
          <a:noFill/>
        </p:spPr>
        <p:txBody>
          <a:bodyPr wrap="square" rtlCol="0">
            <a:spAutoFit/>
          </a:bodyPr>
          <a:lstStyle/>
          <a:p>
            <a:r>
              <a:rPr kumimoji="1" lang="en-US" altLang="ja-JP" dirty="0"/>
              <a:t>The Galaxy, the Milky Way galaxy, our Galaxy</a:t>
            </a:r>
            <a:endParaRPr kumimoji="1" lang="ja-JP" altLang="en-US" dirty="0"/>
          </a:p>
        </p:txBody>
      </p:sp>
      <p:sp>
        <p:nvSpPr>
          <p:cNvPr id="3" name="テキスト ボックス 2">
            <a:extLst>
              <a:ext uri="{FF2B5EF4-FFF2-40B4-BE49-F238E27FC236}">
                <a16:creationId xmlns:a16="http://schemas.microsoft.com/office/drawing/2014/main" id="{1B8A5E9E-60B5-445D-844F-807105B9F4BB}"/>
              </a:ext>
            </a:extLst>
          </p:cNvPr>
          <p:cNvSpPr txBox="1"/>
          <p:nvPr/>
        </p:nvSpPr>
        <p:spPr>
          <a:xfrm>
            <a:off x="179512" y="5445224"/>
            <a:ext cx="3672408" cy="461665"/>
          </a:xfrm>
          <a:prstGeom prst="rect">
            <a:avLst/>
          </a:prstGeom>
          <a:noFill/>
        </p:spPr>
        <p:txBody>
          <a:bodyPr wrap="square" rtlCol="0">
            <a:spAutoFit/>
          </a:bodyPr>
          <a:lstStyle/>
          <a:p>
            <a:r>
              <a:rPr kumimoji="1" lang="en-US" altLang="ja-JP" dirty="0"/>
              <a:t>Sun and the solar system</a:t>
            </a:r>
            <a:endParaRPr kumimoji="1" lang="ja-JP" altLang="en-US" dirty="0"/>
          </a:p>
        </p:txBody>
      </p:sp>
      <p:sp>
        <p:nvSpPr>
          <p:cNvPr id="4" name="テキスト ボックス 3">
            <a:extLst>
              <a:ext uri="{FF2B5EF4-FFF2-40B4-BE49-F238E27FC236}">
                <a16:creationId xmlns:a16="http://schemas.microsoft.com/office/drawing/2014/main" id="{AE4420FD-5C56-4A2F-8BCC-8AED59524714}"/>
              </a:ext>
            </a:extLst>
          </p:cNvPr>
          <p:cNvSpPr txBox="1"/>
          <p:nvPr/>
        </p:nvSpPr>
        <p:spPr>
          <a:xfrm>
            <a:off x="5903640" y="5877272"/>
            <a:ext cx="1930337" cy="461665"/>
          </a:xfrm>
          <a:prstGeom prst="rect">
            <a:avLst/>
          </a:prstGeom>
          <a:noFill/>
        </p:spPr>
        <p:txBody>
          <a:bodyPr wrap="none" rtlCol="0">
            <a:spAutoFit/>
          </a:bodyPr>
          <a:lstStyle/>
          <a:p>
            <a:r>
              <a:rPr kumimoji="1" lang="en-US" altLang="ja-JP" dirty="0"/>
              <a:t>Galactic disk</a:t>
            </a:r>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028"/>
          <p:cNvSpPr txBox="1">
            <a:spLocks noChangeArrowheads="1"/>
          </p:cNvSpPr>
          <p:nvPr/>
        </p:nvSpPr>
        <p:spPr bwMode="auto">
          <a:xfrm>
            <a:off x="107504" y="838200"/>
            <a:ext cx="9001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クイズ　</a:t>
            </a:r>
            <a:r>
              <a:rPr lang="en-US" altLang="ja-JP" sz="2400" dirty="0"/>
              <a:t>Quiz</a:t>
            </a:r>
            <a:endParaRPr lang="ja-JP" altLang="en-US" sz="2400" dirty="0"/>
          </a:p>
          <a:p>
            <a:pPr eaLnBrk="1" hangingPunct="1">
              <a:spcBef>
                <a:spcPct val="50000"/>
              </a:spcBef>
              <a:buFontTx/>
              <a:buNone/>
            </a:pPr>
            <a:r>
              <a:rPr lang="ja-JP" altLang="en-US" sz="2400" dirty="0"/>
              <a:t>天の川は、どういう天体を、どのように見ているもの、でしょうか？</a:t>
            </a:r>
            <a:endParaRPr lang="en-US" altLang="ja-JP" sz="2400" dirty="0"/>
          </a:p>
          <a:p>
            <a:pPr eaLnBrk="1" hangingPunct="1">
              <a:spcBef>
                <a:spcPts val="0"/>
              </a:spcBef>
              <a:buFontTx/>
              <a:buNone/>
            </a:pPr>
            <a:r>
              <a:rPr lang="en-US" altLang="ja-JP" sz="2400" dirty="0"/>
              <a:t>What is the Milky Way? How do we see?</a:t>
            </a:r>
          </a:p>
          <a:p>
            <a:pPr eaLnBrk="1" hangingPunct="1">
              <a:spcBef>
                <a:spcPct val="50000"/>
              </a:spcBef>
              <a:buFontTx/>
              <a:buNone/>
            </a:pPr>
            <a:endParaRPr lang="en-US" altLang="ja-JP" sz="2400" dirty="0"/>
          </a:p>
          <a:p>
            <a:pPr eaLnBrk="1" hangingPunct="1">
              <a:spcBef>
                <a:spcPct val="50000"/>
              </a:spcBef>
              <a:buFontTx/>
              <a:buNone/>
            </a:pPr>
            <a:r>
              <a:rPr lang="ja-JP" altLang="en-US" sz="2400" dirty="0"/>
              <a:t>銀河系という、巨大な円盤形の体系の、円盤部にわたしたちはいる。</a:t>
            </a:r>
            <a:endParaRPr lang="en-US" altLang="ja-JP" sz="2400" dirty="0"/>
          </a:p>
          <a:p>
            <a:pPr eaLnBrk="1" hangingPunct="1">
              <a:spcBef>
                <a:spcPct val="50000"/>
              </a:spcBef>
              <a:buFontTx/>
              <a:buNone/>
            </a:pPr>
            <a:r>
              <a:rPr lang="en-US" altLang="ja-JP" sz="2400" dirty="0"/>
              <a:t>We are inside a huge disk system of the Galaxy.</a:t>
            </a:r>
          </a:p>
          <a:p>
            <a:pPr eaLnBrk="1" hangingPunct="1">
              <a:spcBef>
                <a:spcPct val="50000"/>
              </a:spcBef>
              <a:buFontTx/>
              <a:buNone/>
            </a:pPr>
            <a:r>
              <a:rPr lang="ja-JP" altLang="en-US" sz="2400" dirty="0"/>
              <a:t>そこから円盤部を見回すと、全天を一周する、星の分布の帯が見える。</a:t>
            </a:r>
            <a:endParaRPr lang="en-US" altLang="ja-JP" sz="2400" dirty="0"/>
          </a:p>
          <a:p>
            <a:pPr eaLnBrk="1" hangingPunct="1">
              <a:spcBef>
                <a:spcPct val="50000"/>
              </a:spcBef>
              <a:buFontTx/>
              <a:buNone/>
            </a:pPr>
            <a:r>
              <a:rPr lang="en-US" altLang="ja-JP" sz="2400" dirty="0"/>
              <a:t>When we look around the disk from the inside,</a:t>
            </a:r>
          </a:p>
          <a:p>
            <a:pPr eaLnBrk="1" hangingPunct="1">
              <a:spcBef>
                <a:spcPts val="0"/>
              </a:spcBef>
              <a:buFontTx/>
              <a:buNone/>
            </a:pPr>
            <a:r>
              <a:rPr lang="en-US" altLang="ja-JP" sz="2400" dirty="0"/>
              <a:t>  we see the band of stellar system circling around the sky.</a:t>
            </a:r>
          </a:p>
          <a:p>
            <a:pPr eaLnBrk="1" hangingPunct="1">
              <a:spcBef>
                <a:spcPct val="50000"/>
              </a:spcBef>
              <a:buFontTx/>
              <a:buNone/>
            </a:pPr>
            <a:r>
              <a:rPr lang="ja-JP" altLang="en-US" sz="2400" dirty="0"/>
              <a:t>それが天の川である。  </a:t>
            </a:r>
            <a:r>
              <a:rPr lang="en-US" altLang="ja-JP" sz="2400" dirty="0"/>
              <a:t>That is the Milky Way, our home.</a:t>
            </a:r>
            <a:endParaRPr lang="ja-JP" altLang="en-US" sz="2400" dirty="0"/>
          </a:p>
        </p:txBody>
      </p:sp>
      <p:sp>
        <p:nvSpPr>
          <p:cNvPr id="3" name="円形吹き出し 30">
            <a:extLst>
              <a:ext uri="{FF2B5EF4-FFF2-40B4-BE49-F238E27FC236}">
                <a16:creationId xmlns:a16="http://schemas.microsoft.com/office/drawing/2014/main" id="{B674FE6C-4DB6-4EBC-81AD-4BC3B4ED02A5}"/>
              </a:ext>
            </a:extLst>
          </p:cNvPr>
          <p:cNvSpPr/>
          <p:nvPr/>
        </p:nvSpPr>
        <p:spPr>
          <a:xfrm>
            <a:off x="7380312" y="6093296"/>
            <a:ext cx="1382975" cy="527366"/>
          </a:xfrm>
          <a:prstGeom prst="wedgeEllipseCallout">
            <a:avLst>
              <a:gd name="adj1" fmla="val -30428"/>
              <a:gd name="adj2" fmla="val -98301"/>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Eureka!</a:t>
            </a:r>
            <a:endParaRPr kumimoji="1" lang="ja-JP" altLang="en-US" sz="1800" dirty="0"/>
          </a:p>
        </p:txBody>
      </p:sp>
      <p:sp>
        <p:nvSpPr>
          <p:cNvPr id="4" name="円形吹き出し 6">
            <a:extLst>
              <a:ext uri="{FF2B5EF4-FFF2-40B4-BE49-F238E27FC236}">
                <a16:creationId xmlns:a16="http://schemas.microsoft.com/office/drawing/2014/main" id="{8DB31C3A-B060-4AAB-8C8F-0DD870F90982}"/>
              </a:ext>
            </a:extLst>
          </p:cNvPr>
          <p:cNvSpPr/>
          <p:nvPr/>
        </p:nvSpPr>
        <p:spPr>
          <a:xfrm>
            <a:off x="611560" y="6093296"/>
            <a:ext cx="1382975" cy="527366"/>
          </a:xfrm>
          <a:prstGeom prst="wedgeEllipseCallout">
            <a:avLst>
              <a:gd name="adj1" fmla="val 48198"/>
              <a:gd name="adj2" fmla="val -75630"/>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800" dirty="0"/>
              <a:t>Really?</a:t>
            </a:r>
            <a:endParaRPr kumimoji="1" lang="ja-JP" altLang="en-US"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010" name="Picture 4" descr="m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3152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034" name="Picture 4" descr="m16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148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971600" y="404664"/>
            <a:ext cx="763284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星座のルーツ</a:t>
            </a:r>
            <a:endParaRPr lang="en-US" altLang="ja-JP" sz="3600" dirty="0"/>
          </a:p>
          <a:p>
            <a:pPr eaLnBrk="1" hangingPunct="1">
              <a:spcBef>
                <a:spcPts val="0"/>
              </a:spcBef>
              <a:buFontTx/>
              <a:buNone/>
            </a:pPr>
            <a:r>
              <a:rPr lang="en-US" altLang="ja-JP" sz="3600" dirty="0"/>
              <a:t>The roots of constellations</a:t>
            </a:r>
            <a:endParaRPr lang="ja-JP" altLang="en-US" sz="3600" dirty="0"/>
          </a:p>
          <a:p>
            <a:pPr eaLnBrk="1" hangingPunct="1">
              <a:spcBef>
                <a:spcPct val="50000"/>
              </a:spcBef>
              <a:buFontTx/>
              <a:buNone/>
            </a:pPr>
            <a:endParaRPr lang="ja-JP" altLang="en-US" sz="2400" dirty="0"/>
          </a:p>
          <a:p>
            <a:pPr eaLnBrk="1" hangingPunct="1">
              <a:spcBef>
                <a:spcPct val="50000"/>
              </a:spcBef>
              <a:buFontTx/>
              <a:buNone/>
            </a:pPr>
            <a:r>
              <a:rPr lang="ja-JP" altLang="en-US" sz="2400" dirty="0"/>
              <a:t>問　私たちがなじんでいる星座たちの起源はどこにあるのでしょう。以下から選んで下さい。</a:t>
            </a:r>
            <a:endParaRPr lang="en-US" altLang="ja-JP" sz="2400" dirty="0"/>
          </a:p>
          <a:p>
            <a:pPr eaLnBrk="1" hangingPunct="1">
              <a:spcBef>
                <a:spcPts val="0"/>
              </a:spcBef>
              <a:buFontTx/>
              <a:buNone/>
            </a:pPr>
            <a:r>
              <a:rPr lang="en-US" altLang="ja-JP" sz="2400" dirty="0"/>
              <a:t>Where did the constellations originally come from?</a:t>
            </a:r>
            <a:endParaRPr lang="ja-JP" altLang="en-US" sz="2400" dirty="0"/>
          </a:p>
          <a:p>
            <a:pPr eaLnBrk="1" hangingPunct="1">
              <a:spcBef>
                <a:spcPct val="50000"/>
              </a:spcBef>
              <a:buFontTx/>
              <a:buNone/>
            </a:pPr>
            <a:endParaRPr lang="en-US" altLang="ja-JP" sz="2000" dirty="0"/>
          </a:p>
          <a:p>
            <a:pPr eaLnBrk="1" hangingPunct="1">
              <a:spcBef>
                <a:spcPct val="50000"/>
              </a:spcBef>
              <a:buFontTx/>
              <a:buNone/>
            </a:pPr>
            <a:r>
              <a:rPr lang="ja-JP" altLang="en-US" sz="2000" dirty="0"/>
              <a:t>＊　黄河文明</a:t>
            </a:r>
            <a:r>
              <a:rPr lang="en-US" altLang="ja-JP" sz="2000" dirty="0"/>
              <a:t>		Yellow River civilization in China</a:t>
            </a:r>
            <a:endParaRPr lang="ja-JP" altLang="en-US" sz="2000" dirty="0"/>
          </a:p>
          <a:p>
            <a:pPr eaLnBrk="1" hangingPunct="1">
              <a:spcBef>
                <a:spcPct val="50000"/>
              </a:spcBef>
              <a:buFontTx/>
              <a:buNone/>
            </a:pPr>
            <a:r>
              <a:rPr lang="ja-JP" altLang="en-US" sz="2000" dirty="0"/>
              <a:t>＊　インダス文明</a:t>
            </a:r>
            <a:r>
              <a:rPr lang="en-US" altLang="ja-JP" sz="2000" dirty="0"/>
              <a:t>		Indus Valley civilization</a:t>
            </a:r>
            <a:endParaRPr lang="ja-JP" altLang="en-US" sz="2000" dirty="0"/>
          </a:p>
          <a:p>
            <a:pPr eaLnBrk="1" hangingPunct="1">
              <a:spcBef>
                <a:spcPct val="50000"/>
              </a:spcBef>
              <a:buFontTx/>
              <a:buNone/>
            </a:pPr>
            <a:r>
              <a:rPr lang="ja-JP" altLang="en-US" sz="2000" dirty="0"/>
              <a:t>＊　メソポタミア文明</a:t>
            </a:r>
            <a:r>
              <a:rPr lang="en-US" altLang="ja-JP" sz="2000" dirty="0"/>
              <a:t>	Mesopotamian civilization</a:t>
            </a:r>
            <a:endParaRPr lang="ja-JP" altLang="en-US" sz="2000" dirty="0"/>
          </a:p>
          <a:p>
            <a:pPr eaLnBrk="1" hangingPunct="1">
              <a:spcBef>
                <a:spcPct val="50000"/>
              </a:spcBef>
              <a:buFontTx/>
              <a:buNone/>
            </a:pPr>
            <a:r>
              <a:rPr lang="ja-JP" altLang="en-US" sz="2000" dirty="0"/>
              <a:t>＊　エジプト文明</a:t>
            </a:r>
            <a:r>
              <a:rPr lang="en-US" altLang="ja-JP" sz="2000" dirty="0"/>
              <a:t>		Egyptian civilization</a:t>
            </a:r>
            <a:endParaRPr lang="ja-JP" alt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058" name="Picture 4" descr="17927m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0"/>
            <a:ext cx="4987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082" name="Picture 4" descr="m42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5"/>
          <p:cNvSpPr txBox="1">
            <a:spLocks noChangeArrowheads="1"/>
          </p:cNvSpPr>
          <p:nvPr/>
        </p:nvSpPr>
        <p:spPr bwMode="auto">
          <a:xfrm>
            <a:off x="6858000" y="720725"/>
            <a:ext cx="2133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solidFill>
                  <a:schemeClr val="bg1"/>
                </a:solidFill>
              </a:rPr>
              <a:t>オリオン星雲などは、銀河系（私たちの住む銀河）内にあり、銀河系の中の次世代の星を生んでいる場所です。</a:t>
            </a:r>
            <a:endParaRPr lang="ja-JP" alt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4" descr="pao_m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963"/>
            <a:ext cx="9144000"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5"/>
          <p:cNvSpPr txBox="1">
            <a:spLocks noChangeArrowheads="1"/>
          </p:cNvSpPr>
          <p:nvPr/>
        </p:nvSpPr>
        <p:spPr bwMode="auto">
          <a:xfrm>
            <a:off x="76200" y="90488"/>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6000" dirty="0">
                <a:solidFill>
                  <a:schemeClr val="bg1"/>
                </a:solidFill>
              </a:rPr>
              <a:t>銀河</a:t>
            </a:r>
          </a:p>
        </p:txBody>
      </p:sp>
      <p:sp>
        <p:nvSpPr>
          <p:cNvPr id="47108" name="Text Box 7"/>
          <p:cNvSpPr txBox="1">
            <a:spLocks noChangeArrowheads="1"/>
          </p:cNvSpPr>
          <p:nvPr/>
        </p:nvSpPr>
        <p:spPr bwMode="auto">
          <a:xfrm>
            <a:off x="76200" y="1676400"/>
            <a:ext cx="2362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solidFill>
                  <a:schemeClr val="bg1"/>
                </a:solidFill>
              </a:rPr>
              <a:t>つぶつぶとして、たくさん写っている星 → 銀河系内の星であり、「天の川」構成員でもある。</a:t>
            </a:r>
          </a:p>
        </p:txBody>
      </p:sp>
      <p:sp>
        <p:nvSpPr>
          <p:cNvPr id="47109" name="Text Box 8"/>
          <p:cNvSpPr txBox="1">
            <a:spLocks noChangeArrowheads="1"/>
          </p:cNvSpPr>
          <p:nvPr/>
        </p:nvSpPr>
        <p:spPr bwMode="auto">
          <a:xfrm>
            <a:off x="3276600" y="76200"/>
            <a:ext cx="5791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solidFill>
                  <a:schemeClr val="bg1"/>
                </a:solidFill>
              </a:rPr>
              <a:t>アンドロメダ銀河とその伴銀河（衛星銀河）は、銀河系の外にある、「よその銀河」である。これらよその銀河の中にも、たくさんの星や星雲が含まれている。「よその天の川」とも言える。</a:t>
            </a:r>
            <a:endParaRPr lang="ja-JP" alt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30" name="Picture 4" descr="m31bvh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0"/>
            <a:ext cx="474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090" y="1345992"/>
            <a:ext cx="7008876" cy="3877056"/>
          </a:xfrm>
          <a:prstGeom prst="rect">
            <a:avLst/>
          </a:prstGeom>
        </p:spPr>
      </p:pic>
      <p:sp>
        <p:nvSpPr>
          <p:cNvPr id="5" name="テキスト ボックス 4"/>
          <p:cNvSpPr txBox="1"/>
          <p:nvPr/>
        </p:nvSpPr>
        <p:spPr>
          <a:xfrm>
            <a:off x="143534" y="4103754"/>
            <a:ext cx="2775119" cy="769441"/>
          </a:xfrm>
          <a:prstGeom prst="rect">
            <a:avLst/>
          </a:prstGeom>
          <a:noFill/>
        </p:spPr>
        <p:txBody>
          <a:bodyPr wrap="none" rtlCol="0">
            <a:spAutoFit/>
          </a:bodyPr>
          <a:lstStyle/>
          <a:p>
            <a:pPr algn="ctr"/>
            <a:r>
              <a:rPr lang="ja-JP" altLang="en-US" dirty="0"/>
              <a:t>ビッグバン</a:t>
            </a:r>
            <a:r>
              <a:rPr kumimoji="1" lang="ja-JP" altLang="en-US" dirty="0"/>
              <a:t>直後</a:t>
            </a:r>
            <a:endParaRPr lang="en-US" altLang="ja-JP" dirty="0"/>
          </a:p>
          <a:p>
            <a:pPr algn="ctr"/>
            <a:r>
              <a:rPr kumimoji="1" lang="en-US" altLang="ja-JP" sz="2000" dirty="0"/>
              <a:t>Just after the Big Bang</a:t>
            </a:r>
          </a:p>
        </p:txBody>
      </p:sp>
      <p:sp>
        <p:nvSpPr>
          <p:cNvPr id="6" name="テキスト ボックス 5"/>
          <p:cNvSpPr txBox="1"/>
          <p:nvPr/>
        </p:nvSpPr>
        <p:spPr>
          <a:xfrm>
            <a:off x="181441" y="4991229"/>
            <a:ext cx="3166423" cy="830997"/>
          </a:xfrm>
          <a:prstGeom prst="rect">
            <a:avLst/>
          </a:prstGeom>
          <a:noFill/>
        </p:spPr>
        <p:txBody>
          <a:bodyPr wrap="square" rtlCol="0">
            <a:spAutoFit/>
          </a:bodyPr>
          <a:lstStyle/>
          <a:p>
            <a:pPr algn="ctr"/>
            <a:r>
              <a:rPr kumimoji="1" lang="ja-JP" altLang="en-US" sz="1600" dirty="0"/>
              <a:t>高温・高密度の密小な空間</a:t>
            </a:r>
            <a:endParaRPr kumimoji="1" lang="en-US" altLang="ja-JP" sz="1600" dirty="0"/>
          </a:p>
          <a:p>
            <a:pPr algn="ctr"/>
            <a:r>
              <a:rPr kumimoji="1" lang="en-US" altLang="ja-JP" sz="1600" dirty="0"/>
              <a:t>High-temperature, high-density compact space</a:t>
            </a:r>
            <a:endParaRPr kumimoji="1" lang="ja-JP" altLang="en-US" sz="1600" dirty="0"/>
          </a:p>
        </p:txBody>
      </p:sp>
      <p:sp>
        <p:nvSpPr>
          <p:cNvPr id="7" name="テキスト ボックス 6"/>
          <p:cNvSpPr txBox="1"/>
          <p:nvPr/>
        </p:nvSpPr>
        <p:spPr>
          <a:xfrm>
            <a:off x="3866605" y="4351924"/>
            <a:ext cx="2230098" cy="338554"/>
          </a:xfrm>
          <a:prstGeom prst="rect">
            <a:avLst/>
          </a:prstGeom>
          <a:noFill/>
        </p:spPr>
        <p:txBody>
          <a:bodyPr wrap="none" rtlCol="0">
            <a:spAutoFit/>
          </a:bodyPr>
          <a:lstStyle/>
          <a:p>
            <a:r>
              <a:rPr lang="ja-JP" altLang="en-US" sz="1600" dirty="0"/>
              <a:t>広大な空間 </a:t>
            </a:r>
            <a:r>
              <a:rPr lang="en-US" altLang="ja-JP" sz="1600" dirty="0"/>
              <a:t>vast space</a:t>
            </a:r>
            <a:endParaRPr kumimoji="1" lang="ja-JP" altLang="en-US" sz="1600" dirty="0"/>
          </a:p>
        </p:txBody>
      </p:sp>
      <p:sp>
        <p:nvSpPr>
          <p:cNvPr id="8" name="テキスト ボックス 7"/>
          <p:cNvSpPr txBox="1"/>
          <p:nvPr/>
        </p:nvSpPr>
        <p:spPr>
          <a:xfrm>
            <a:off x="0" y="1345992"/>
            <a:ext cx="2699792" cy="1107996"/>
          </a:xfrm>
          <a:prstGeom prst="rect">
            <a:avLst/>
          </a:prstGeom>
          <a:noFill/>
        </p:spPr>
        <p:txBody>
          <a:bodyPr wrap="square" rtlCol="0">
            <a:spAutoFit/>
          </a:bodyPr>
          <a:lstStyle/>
          <a:p>
            <a:r>
              <a:rPr lang="ja-JP" altLang="en-US" sz="1800" b="1" dirty="0">
                <a:solidFill>
                  <a:srgbClr val="FF0000"/>
                </a:solidFill>
              </a:rPr>
              <a:t>ほぼ一様等方</a:t>
            </a:r>
            <a:r>
              <a:rPr lang="ja-JP" altLang="en-US" sz="1800" dirty="0"/>
              <a:t>な物質分布</a:t>
            </a:r>
            <a:endParaRPr lang="en-US" altLang="ja-JP" sz="1800" dirty="0"/>
          </a:p>
          <a:p>
            <a:r>
              <a:rPr kumimoji="1" lang="en-US" altLang="ja-JP" sz="1600" dirty="0"/>
              <a:t>Almost completely homogeneous and isotropic distribution of the matter</a:t>
            </a:r>
            <a:endParaRPr kumimoji="1" lang="ja-JP" altLang="en-US" sz="1600" dirty="0"/>
          </a:p>
        </p:txBody>
      </p:sp>
      <p:sp>
        <p:nvSpPr>
          <p:cNvPr id="9" name="テキスト ボックス 8"/>
          <p:cNvSpPr txBox="1"/>
          <p:nvPr/>
        </p:nvSpPr>
        <p:spPr>
          <a:xfrm>
            <a:off x="0" y="2745911"/>
            <a:ext cx="1800200" cy="1077218"/>
          </a:xfrm>
          <a:prstGeom prst="rect">
            <a:avLst/>
          </a:prstGeom>
          <a:noFill/>
        </p:spPr>
        <p:txBody>
          <a:bodyPr wrap="square" rtlCol="0">
            <a:spAutoFit/>
          </a:bodyPr>
          <a:lstStyle/>
          <a:p>
            <a:pPr algn="ctr"/>
            <a:r>
              <a:rPr lang="ja-JP" altLang="en-US" sz="1800" dirty="0"/>
              <a:t>輝く空間内の</a:t>
            </a:r>
            <a:endParaRPr lang="en-US" altLang="ja-JP" sz="1800" dirty="0"/>
          </a:p>
          <a:p>
            <a:pPr algn="ctr"/>
            <a:r>
              <a:rPr lang="ja-JP" altLang="en-US" sz="1800" dirty="0"/>
              <a:t>光子</a:t>
            </a:r>
            <a:endParaRPr lang="en-US" altLang="ja-JP" sz="1800" dirty="0"/>
          </a:p>
          <a:p>
            <a:pPr algn="ctr"/>
            <a:r>
              <a:rPr lang="en-US" altLang="ja-JP" sz="1400" dirty="0"/>
              <a:t>P</a:t>
            </a:r>
            <a:r>
              <a:rPr kumimoji="1" lang="en-US" altLang="ja-JP" sz="1400" dirty="0"/>
              <a:t>hotons</a:t>
            </a:r>
          </a:p>
          <a:p>
            <a:pPr algn="ctr"/>
            <a:r>
              <a:rPr kumimoji="1" lang="en-US" altLang="ja-JP" sz="1400" dirty="0"/>
              <a:t>in the shining space</a:t>
            </a:r>
            <a:endParaRPr kumimoji="1" lang="ja-JP" altLang="en-US" sz="1400" dirty="0"/>
          </a:p>
        </p:txBody>
      </p:sp>
      <p:cxnSp>
        <p:nvCxnSpPr>
          <p:cNvPr id="11" name="直線矢印コネクタ 10"/>
          <p:cNvCxnSpPr/>
          <p:nvPr/>
        </p:nvCxnSpPr>
        <p:spPr>
          <a:xfrm flipV="1">
            <a:off x="1259632" y="3140968"/>
            <a:ext cx="648072" cy="14355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893255" y="511889"/>
            <a:ext cx="3736920" cy="646331"/>
          </a:xfrm>
          <a:prstGeom prst="rect">
            <a:avLst/>
          </a:prstGeom>
          <a:noFill/>
        </p:spPr>
        <p:txBody>
          <a:bodyPr wrap="none" rtlCol="0">
            <a:spAutoFit/>
          </a:bodyPr>
          <a:lstStyle/>
          <a:p>
            <a:pPr algn="ctr"/>
            <a:r>
              <a:rPr kumimoji="1" lang="ja-JP" altLang="en-US" sz="1800" dirty="0">
                <a:solidFill>
                  <a:srgbClr val="FF0000"/>
                </a:solidFill>
              </a:rPr>
              <a:t>重力による構造形成</a:t>
            </a:r>
            <a:endParaRPr kumimoji="1" lang="en-US" altLang="ja-JP" sz="1800" dirty="0">
              <a:solidFill>
                <a:srgbClr val="FF0000"/>
              </a:solidFill>
            </a:endParaRPr>
          </a:p>
          <a:p>
            <a:pPr algn="ctr"/>
            <a:r>
              <a:rPr lang="en-US" altLang="ja-JP" sz="1800" dirty="0">
                <a:solidFill>
                  <a:srgbClr val="FF0000"/>
                </a:solidFill>
              </a:rPr>
              <a:t>Structure formation through gravity</a:t>
            </a:r>
            <a:endParaRPr kumimoji="1" lang="ja-JP" altLang="en-US" sz="1800" dirty="0">
              <a:solidFill>
                <a:srgbClr val="FF0000"/>
              </a:solidFill>
            </a:endParaRPr>
          </a:p>
        </p:txBody>
      </p:sp>
      <p:sp>
        <p:nvSpPr>
          <p:cNvPr id="15" name="テキスト ボックス 14"/>
          <p:cNvSpPr txBox="1"/>
          <p:nvPr/>
        </p:nvSpPr>
        <p:spPr>
          <a:xfrm>
            <a:off x="5289184" y="1983529"/>
            <a:ext cx="1111202" cy="307777"/>
          </a:xfrm>
          <a:prstGeom prst="rect">
            <a:avLst/>
          </a:prstGeom>
          <a:noFill/>
        </p:spPr>
        <p:txBody>
          <a:bodyPr wrap="none" rtlCol="0">
            <a:spAutoFit/>
          </a:bodyPr>
          <a:lstStyle/>
          <a:p>
            <a:r>
              <a:rPr lang="ja-JP" altLang="en-US" sz="1400" dirty="0"/>
              <a:t>銀河 </a:t>
            </a:r>
            <a:r>
              <a:rPr lang="en-US" altLang="ja-JP" sz="1400" dirty="0"/>
              <a:t>galaxy</a:t>
            </a:r>
            <a:endParaRPr kumimoji="1" lang="ja-JP" altLang="en-US" sz="1400" dirty="0"/>
          </a:p>
        </p:txBody>
      </p:sp>
      <p:sp>
        <p:nvSpPr>
          <p:cNvPr id="16" name="テキスト ボックス 15"/>
          <p:cNvSpPr txBox="1"/>
          <p:nvPr/>
        </p:nvSpPr>
        <p:spPr>
          <a:xfrm>
            <a:off x="3635896" y="1193450"/>
            <a:ext cx="1895071" cy="892552"/>
          </a:xfrm>
          <a:prstGeom prst="rect">
            <a:avLst/>
          </a:prstGeom>
          <a:noFill/>
        </p:spPr>
        <p:txBody>
          <a:bodyPr wrap="none" rtlCol="0">
            <a:spAutoFit/>
          </a:bodyPr>
          <a:lstStyle/>
          <a:p>
            <a:r>
              <a:rPr lang="ja-JP" altLang="en-US" sz="2000" b="1" dirty="0">
                <a:solidFill>
                  <a:srgbClr val="FF0000"/>
                </a:solidFill>
              </a:rPr>
              <a:t>ムラが大きい</a:t>
            </a:r>
            <a:endParaRPr lang="en-US" altLang="ja-JP" sz="2000" b="1" dirty="0">
              <a:solidFill>
                <a:srgbClr val="FF0000"/>
              </a:solidFill>
            </a:endParaRPr>
          </a:p>
          <a:p>
            <a:r>
              <a:rPr lang="en-US" altLang="ja-JP" sz="1600" dirty="0"/>
              <a:t>d</a:t>
            </a:r>
            <a:r>
              <a:rPr kumimoji="1" lang="en-US" altLang="ja-JP" sz="1600" dirty="0"/>
              <a:t>ense / less dense</a:t>
            </a:r>
          </a:p>
          <a:p>
            <a:r>
              <a:rPr lang="en-US" altLang="ja-JP" sz="1600" dirty="0"/>
              <a:t>a large variation</a:t>
            </a:r>
            <a:endParaRPr kumimoji="1" lang="ja-JP" altLang="en-US" sz="1600" dirty="0"/>
          </a:p>
        </p:txBody>
      </p:sp>
      <p:sp>
        <p:nvSpPr>
          <p:cNvPr id="17" name="テキスト ボックス 16"/>
          <p:cNvSpPr txBox="1"/>
          <p:nvPr/>
        </p:nvSpPr>
        <p:spPr>
          <a:xfrm>
            <a:off x="5724128" y="4990529"/>
            <a:ext cx="3419872" cy="1569660"/>
          </a:xfrm>
          <a:prstGeom prst="rect">
            <a:avLst/>
          </a:prstGeom>
          <a:noFill/>
        </p:spPr>
        <p:txBody>
          <a:bodyPr wrap="square" rtlCol="0">
            <a:spAutoFit/>
          </a:bodyPr>
          <a:lstStyle/>
          <a:p>
            <a:r>
              <a:rPr lang="ja-JP" altLang="en-US" sz="1200" dirty="0">
                <a:solidFill>
                  <a:srgbClr val="007434"/>
                </a:solidFill>
              </a:rPr>
              <a:t>どこから見ても、互いが離れ合うように見える。局所的に静止していても、互いに離れ合うように見える。それぞれの場所の間の空間が膨張している。</a:t>
            </a:r>
            <a:endParaRPr lang="en-US" altLang="ja-JP" sz="1200" dirty="0">
              <a:solidFill>
                <a:srgbClr val="007434"/>
              </a:solidFill>
            </a:endParaRPr>
          </a:p>
          <a:p>
            <a:r>
              <a:rPr lang="en-US" altLang="ja-JP" sz="1200" dirty="0">
                <a:solidFill>
                  <a:srgbClr val="007434"/>
                </a:solidFill>
              </a:rPr>
              <a:t>From any viewpoints, other galaxies appear to be moving farther from each other. Even though they are still on their local coordinates, they appeared to be separated from each other, due to the expansion of the space between them.</a:t>
            </a:r>
          </a:p>
        </p:txBody>
      </p:sp>
      <p:sp>
        <p:nvSpPr>
          <p:cNvPr id="18" name="テキスト ボックス 17"/>
          <p:cNvSpPr txBox="1"/>
          <p:nvPr/>
        </p:nvSpPr>
        <p:spPr>
          <a:xfrm>
            <a:off x="7478106" y="988683"/>
            <a:ext cx="1665894" cy="2123658"/>
          </a:xfrm>
          <a:prstGeom prst="rect">
            <a:avLst/>
          </a:prstGeom>
          <a:noFill/>
        </p:spPr>
        <p:txBody>
          <a:bodyPr wrap="square" rtlCol="0">
            <a:spAutoFit/>
          </a:bodyPr>
          <a:lstStyle/>
          <a:p>
            <a:r>
              <a:rPr lang="ja-JP" altLang="en-US" sz="1200" dirty="0">
                <a:solidFill>
                  <a:srgbClr val="002060"/>
                </a:solidFill>
              </a:rPr>
              <a:t>高温・高密度時に飛び回っていた光子が、</a:t>
            </a:r>
            <a:r>
              <a:rPr lang="en-US" altLang="ja-JP" sz="1200" dirty="0">
                <a:solidFill>
                  <a:srgbClr val="002060"/>
                </a:solidFill>
              </a:rPr>
              <a:t>138</a:t>
            </a:r>
            <a:r>
              <a:rPr lang="ja-JP" altLang="en-US" sz="1200" dirty="0">
                <a:solidFill>
                  <a:srgbClr val="002060"/>
                </a:solidFill>
              </a:rPr>
              <a:t>億年の時を経て、今も飛び込んでくる。</a:t>
            </a:r>
            <a:endParaRPr lang="en-US" altLang="ja-JP" sz="1200" dirty="0">
              <a:solidFill>
                <a:srgbClr val="002060"/>
              </a:solidFill>
            </a:endParaRPr>
          </a:p>
          <a:p>
            <a:r>
              <a:rPr kumimoji="1" lang="en-US" altLang="ja-JP" sz="1200" dirty="0">
                <a:solidFill>
                  <a:srgbClr val="002060"/>
                </a:solidFill>
              </a:rPr>
              <a:t>After 13.8 billion years, the photons which ran around in the high-temperature and high-density space are coming around even now.</a:t>
            </a:r>
            <a:endParaRPr kumimoji="1" lang="ja-JP" altLang="en-US" sz="1200" dirty="0">
              <a:solidFill>
                <a:srgbClr val="002060"/>
              </a:solidFill>
            </a:endParaRPr>
          </a:p>
        </p:txBody>
      </p:sp>
      <p:cxnSp>
        <p:nvCxnSpPr>
          <p:cNvPr id="20" name="直線矢印コネクタ 19"/>
          <p:cNvCxnSpPr/>
          <p:nvPr/>
        </p:nvCxnSpPr>
        <p:spPr>
          <a:xfrm flipH="1">
            <a:off x="7164288" y="2564904"/>
            <a:ext cx="313818" cy="43204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6012160" y="4766749"/>
            <a:ext cx="528184" cy="223780"/>
          </a:xfrm>
          <a:prstGeom prst="straightConnector1">
            <a:avLst/>
          </a:prstGeom>
          <a:ln w="38100">
            <a:solidFill>
              <a:srgbClr val="007434"/>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609587" y="3751759"/>
            <a:ext cx="2533781" cy="1200329"/>
          </a:xfrm>
          <a:prstGeom prst="rect">
            <a:avLst/>
          </a:prstGeom>
          <a:noFill/>
        </p:spPr>
        <p:txBody>
          <a:bodyPr wrap="square" rtlCol="0">
            <a:spAutoFit/>
          </a:bodyPr>
          <a:lstStyle/>
          <a:p>
            <a:pPr marL="457200" indent="-457200">
              <a:buAutoNum type="arabicPeriod"/>
            </a:pPr>
            <a:r>
              <a:rPr lang="ja-JP" altLang="en-US" dirty="0">
                <a:solidFill>
                  <a:srgbClr val="007434"/>
                </a:solidFill>
              </a:rPr>
              <a:t>宇宙の膨張 </a:t>
            </a:r>
            <a:r>
              <a:rPr lang="en-US" altLang="ja-JP" dirty="0">
                <a:solidFill>
                  <a:srgbClr val="007434"/>
                </a:solidFill>
              </a:rPr>
              <a:t>expansion of the universe</a:t>
            </a:r>
          </a:p>
        </p:txBody>
      </p:sp>
      <p:sp>
        <p:nvSpPr>
          <p:cNvPr id="24" name="テキスト ボックス 23"/>
          <p:cNvSpPr txBox="1"/>
          <p:nvPr/>
        </p:nvSpPr>
        <p:spPr>
          <a:xfrm>
            <a:off x="5580359" y="65533"/>
            <a:ext cx="3010680" cy="1015663"/>
          </a:xfrm>
          <a:prstGeom prst="rect">
            <a:avLst/>
          </a:prstGeom>
          <a:noFill/>
        </p:spPr>
        <p:txBody>
          <a:bodyPr wrap="square" rtlCol="0">
            <a:spAutoFit/>
          </a:bodyPr>
          <a:lstStyle/>
          <a:p>
            <a:pPr marL="457200" indent="-457200">
              <a:buFont typeface="+mj-lt"/>
              <a:buAutoNum type="arabicPeriod" startAt="2"/>
            </a:pPr>
            <a:r>
              <a:rPr kumimoji="1" lang="ja-JP" altLang="en-US" sz="2000" dirty="0">
                <a:solidFill>
                  <a:srgbClr val="002060"/>
                </a:solidFill>
              </a:rPr>
              <a:t>宇宙背景放射 </a:t>
            </a:r>
            <a:r>
              <a:rPr kumimoji="1" lang="en-US" altLang="ja-JP" sz="2000" dirty="0">
                <a:solidFill>
                  <a:srgbClr val="002060"/>
                </a:solidFill>
              </a:rPr>
              <a:t>cosmic background radiation</a:t>
            </a:r>
          </a:p>
        </p:txBody>
      </p:sp>
      <p:sp>
        <p:nvSpPr>
          <p:cNvPr id="25" name="下矢印 24"/>
          <p:cNvSpPr/>
          <p:nvPr/>
        </p:nvSpPr>
        <p:spPr>
          <a:xfrm rot="8916692">
            <a:off x="3358677" y="1054693"/>
            <a:ext cx="432048" cy="1962018"/>
          </a:xfrm>
          <a:prstGeom prst="down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下矢印 25"/>
          <p:cNvSpPr/>
          <p:nvPr/>
        </p:nvSpPr>
        <p:spPr>
          <a:xfrm rot="14315899">
            <a:off x="3260202" y="4407153"/>
            <a:ext cx="432048" cy="880514"/>
          </a:xfrm>
          <a:prstGeom prst="downArrow">
            <a:avLst/>
          </a:prstGeom>
          <a:solidFill>
            <a:srgbClr val="00B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134243" y="5838363"/>
            <a:ext cx="5589886" cy="830997"/>
          </a:xfrm>
          <a:prstGeom prst="rect">
            <a:avLst/>
          </a:prstGeom>
          <a:noFill/>
          <a:ln>
            <a:solidFill>
              <a:srgbClr val="002060"/>
            </a:solidFill>
          </a:ln>
        </p:spPr>
        <p:txBody>
          <a:bodyPr wrap="square" rtlCol="0">
            <a:spAutoFit/>
          </a:bodyPr>
          <a:lstStyle/>
          <a:p>
            <a:pPr algn="ctr"/>
            <a:r>
              <a:rPr lang="ja-JP" altLang="en-US" sz="1600" b="1" dirty="0"/>
              <a:t>観測事実 </a:t>
            </a:r>
            <a:r>
              <a:rPr lang="en-US" altLang="ja-JP" sz="1600" b="1" dirty="0"/>
              <a:t>1,2 </a:t>
            </a:r>
            <a:r>
              <a:rPr lang="ja-JP" altLang="en-US" sz="1600" b="1" dirty="0"/>
              <a:t>などから、</a:t>
            </a:r>
            <a:r>
              <a:rPr kumimoji="1" lang="ja-JP" altLang="en-US" sz="1600" b="1" dirty="0"/>
              <a:t>ビックバン宇宙論を組み立てている。</a:t>
            </a:r>
            <a:endParaRPr kumimoji="1" lang="en-US" altLang="ja-JP" sz="1600" b="1" dirty="0"/>
          </a:p>
          <a:p>
            <a:pPr algn="ctr"/>
            <a:r>
              <a:rPr lang="en-US" altLang="ja-JP" sz="1600" b="1" dirty="0"/>
              <a:t>From observational evidences including 1 and 2,</a:t>
            </a:r>
          </a:p>
          <a:p>
            <a:pPr algn="ctr"/>
            <a:r>
              <a:rPr lang="en-US" altLang="ja-JP" sz="1600" b="1" dirty="0"/>
              <a:t>we construct the Big Bang cosmological model.</a:t>
            </a:r>
          </a:p>
        </p:txBody>
      </p:sp>
      <p:sp>
        <p:nvSpPr>
          <p:cNvPr id="28" name="テキスト ボックス 27"/>
          <p:cNvSpPr txBox="1"/>
          <p:nvPr/>
        </p:nvSpPr>
        <p:spPr>
          <a:xfrm>
            <a:off x="3453672" y="3333237"/>
            <a:ext cx="1527982" cy="523220"/>
          </a:xfrm>
          <a:prstGeom prst="rect">
            <a:avLst/>
          </a:prstGeom>
          <a:noFill/>
        </p:spPr>
        <p:txBody>
          <a:bodyPr wrap="none" rtlCol="0">
            <a:spAutoFit/>
          </a:bodyPr>
          <a:lstStyle/>
          <a:p>
            <a:pPr algn="ctr"/>
            <a:r>
              <a:rPr lang="ja-JP" altLang="en-US" sz="1400" dirty="0"/>
              <a:t>この間、</a:t>
            </a:r>
            <a:r>
              <a:rPr lang="en-US" altLang="ja-JP" sz="1400" dirty="0"/>
              <a:t>138</a:t>
            </a:r>
            <a:r>
              <a:rPr lang="ja-JP" altLang="en-US" sz="1400" dirty="0"/>
              <a:t>億年</a:t>
            </a:r>
            <a:endParaRPr lang="en-US" altLang="ja-JP" sz="1400" dirty="0"/>
          </a:p>
          <a:p>
            <a:pPr algn="ctr"/>
            <a:r>
              <a:rPr kumimoji="1" lang="en-US" altLang="ja-JP" sz="1400" dirty="0"/>
              <a:t>13.8 billion years</a:t>
            </a:r>
            <a:endParaRPr kumimoji="1" lang="ja-JP" altLang="en-US" sz="1400" dirty="0"/>
          </a:p>
        </p:txBody>
      </p:sp>
    </p:spTree>
    <p:extLst>
      <p:ext uri="{BB962C8B-B14F-4D97-AF65-F5344CB8AC3E}">
        <p14:creationId xmlns:p14="http://schemas.microsoft.com/office/powerpoint/2010/main" val="3306190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名称未設定"/>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3463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5"/>
          <p:cNvSpPr txBox="1">
            <a:spLocks noChangeArrowheads="1"/>
          </p:cNvSpPr>
          <p:nvPr/>
        </p:nvSpPr>
        <p:spPr bwMode="auto">
          <a:xfrm>
            <a:off x="1295400" y="547688"/>
            <a:ext cx="464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800" dirty="0"/>
              <a:t>見かけの大きさは角度で測る</a:t>
            </a:r>
          </a:p>
        </p:txBody>
      </p:sp>
      <p:sp>
        <p:nvSpPr>
          <p:cNvPr id="50180" name="Rectangle 6"/>
          <p:cNvSpPr>
            <a:spLocks noChangeArrowheads="1"/>
          </p:cNvSpPr>
          <p:nvPr/>
        </p:nvSpPr>
        <p:spPr bwMode="auto">
          <a:xfrm>
            <a:off x="4953000" y="2667000"/>
            <a:ext cx="282098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「星空案内人」向け</a:t>
            </a:r>
          </a:p>
          <a:p>
            <a:pPr eaLnBrk="1" hangingPunct="1">
              <a:spcBef>
                <a:spcPct val="50000"/>
              </a:spcBef>
              <a:buFontTx/>
              <a:buNone/>
            </a:pPr>
            <a:r>
              <a:rPr lang="ja-JP" altLang="en-US" sz="2400" dirty="0"/>
              <a:t>角度の便利な測り方</a:t>
            </a:r>
          </a:p>
        </p:txBody>
      </p:sp>
      <p:sp>
        <p:nvSpPr>
          <p:cNvPr id="2" name="テキスト ボックス 1">
            <a:extLst>
              <a:ext uri="{FF2B5EF4-FFF2-40B4-BE49-F238E27FC236}">
                <a16:creationId xmlns:a16="http://schemas.microsoft.com/office/drawing/2014/main" id="{B1B1B355-267E-4F3C-A19B-6D22B31FFBCD}"/>
              </a:ext>
            </a:extLst>
          </p:cNvPr>
          <p:cNvSpPr txBox="1"/>
          <p:nvPr/>
        </p:nvSpPr>
        <p:spPr>
          <a:xfrm>
            <a:off x="5868144" y="547688"/>
            <a:ext cx="2952328" cy="461665"/>
          </a:xfrm>
          <a:prstGeom prst="rect">
            <a:avLst/>
          </a:prstGeom>
          <a:noFill/>
        </p:spPr>
        <p:txBody>
          <a:bodyPr wrap="square" rtlCol="0">
            <a:spAutoFit/>
          </a:bodyPr>
          <a:lstStyle/>
          <a:p>
            <a:r>
              <a:rPr kumimoji="1" lang="en-US" altLang="ja-JP" dirty="0"/>
              <a:t>The size is “angle.”</a:t>
            </a:r>
            <a:endParaRPr kumimoji="1" lang="ja-JP" altLang="en-US" dirty="0"/>
          </a:p>
        </p:txBody>
      </p:sp>
      <p:sp>
        <p:nvSpPr>
          <p:cNvPr id="3" name="テキスト ボックス 2">
            <a:extLst>
              <a:ext uri="{FF2B5EF4-FFF2-40B4-BE49-F238E27FC236}">
                <a16:creationId xmlns:a16="http://schemas.microsoft.com/office/drawing/2014/main" id="{0EAE5289-D580-458C-9581-D9A8769A4440}"/>
              </a:ext>
            </a:extLst>
          </p:cNvPr>
          <p:cNvSpPr txBox="1"/>
          <p:nvPr/>
        </p:nvSpPr>
        <p:spPr>
          <a:xfrm>
            <a:off x="5292080" y="4005064"/>
            <a:ext cx="3600400" cy="1200329"/>
          </a:xfrm>
          <a:prstGeom prst="rect">
            <a:avLst/>
          </a:prstGeom>
          <a:noFill/>
        </p:spPr>
        <p:txBody>
          <a:bodyPr wrap="square" rtlCol="0">
            <a:spAutoFit/>
          </a:bodyPr>
          <a:lstStyle/>
          <a:p>
            <a:r>
              <a:rPr kumimoji="1" lang="en-US" altLang="ja-JP" dirty="0"/>
              <a:t>Use your finger and fist or other tools to measure the angle.</a:t>
            </a:r>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ex1"/>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683568" y="107776"/>
            <a:ext cx="44640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B2ADEA47-AFB0-49E7-A699-478147367095}"/>
              </a:ext>
            </a:extLst>
          </p:cNvPr>
          <p:cNvSpPr txBox="1"/>
          <p:nvPr/>
        </p:nvSpPr>
        <p:spPr>
          <a:xfrm>
            <a:off x="5147618" y="139824"/>
            <a:ext cx="3996382" cy="646331"/>
          </a:xfrm>
          <a:prstGeom prst="rect">
            <a:avLst/>
          </a:prstGeom>
          <a:noFill/>
        </p:spPr>
        <p:txBody>
          <a:bodyPr wrap="square" rtlCol="0">
            <a:spAutoFit/>
          </a:bodyPr>
          <a:lstStyle/>
          <a:p>
            <a:r>
              <a:rPr kumimoji="1" lang="en-US" altLang="ja-JP" sz="1800" dirty="0"/>
              <a:t>The examples of the check reports are included in the textbook.</a:t>
            </a:r>
            <a:endParaRPr kumimoji="1" lang="ja-JP" altLang="en-US" sz="18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l="1904" t="1299" r="1904" b="1299"/>
          <a:stretch>
            <a:fillRect/>
          </a:stretch>
        </p:blipFill>
        <p:spPr bwMode="auto">
          <a:xfrm rot="60000">
            <a:off x="5531990" y="959513"/>
            <a:ext cx="3251915" cy="48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5868144" y="5805264"/>
            <a:ext cx="2952774" cy="923330"/>
          </a:xfrm>
          <a:prstGeom prst="rect">
            <a:avLst/>
          </a:prstGeom>
          <a:noFill/>
        </p:spPr>
        <p:txBody>
          <a:bodyPr wrap="square" rtlCol="0">
            <a:spAutoFit/>
          </a:bodyPr>
          <a:lstStyle/>
          <a:p>
            <a:r>
              <a:rPr lang="zh-TW" altLang="en-US" sz="1800" dirty="0">
                <a:latin typeface="+mn-lt"/>
              </a:rPr>
              <a:t>出版社</a:t>
            </a:r>
            <a:r>
              <a:rPr lang="en-US" altLang="zh-TW" sz="1800" dirty="0">
                <a:latin typeface="+mn-lt"/>
              </a:rPr>
              <a:t>: </a:t>
            </a:r>
            <a:r>
              <a:rPr lang="zh-TW" altLang="en-US" sz="1800" dirty="0">
                <a:latin typeface="+mn-lt"/>
              </a:rPr>
              <a:t>技術評論社</a:t>
            </a:r>
            <a:endParaRPr lang="en-US" altLang="zh-TW" sz="1800" dirty="0">
              <a:latin typeface="+mn-lt"/>
            </a:endParaRPr>
          </a:p>
          <a:p>
            <a:r>
              <a:rPr lang="en-US" altLang="zh-TW" sz="1800" dirty="0">
                <a:latin typeface="+mn-lt"/>
              </a:rPr>
              <a:t>ISBN-13: 978-4774131979</a:t>
            </a:r>
          </a:p>
          <a:p>
            <a:r>
              <a:rPr lang="zh-TW" altLang="en-US" sz="1800" dirty="0">
                <a:latin typeface="+mn-lt"/>
              </a:rPr>
              <a:t>発売日： </a:t>
            </a:r>
            <a:r>
              <a:rPr lang="en-US" altLang="zh-TW" sz="1800" dirty="0">
                <a:latin typeface="+mn-lt"/>
              </a:rPr>
              <a:t>2007/9/26</a:t>
            </a:r>
            <a:endParaRPr kumimoji="1" lang="ja-JP" altLang="en-US" sz="18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83568" y="373665"/>
            <a:ext cx="5687888"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800" dirty="0"/>
              <a:t>メソポタミアで生まれた星座</a:t>
            </a:r>
            <a:endParaRPr lang="en-US" altLang="ja-JP" sz="2800" dirty="0"/>
          </a:p>
          <a:p>
            <a:pPr eaLnBrk="1" hangingPunct="1">
              <a:spcBef>
                <a:spcPts val="0"/>
              </a:spcBef>
              <a:buFontTx/>
              <a:buNone/>
            </a:pPr>
            <a:r>
              <a:rPr lang="en-US" altLang="ja-JP" sz="2800" dirty="0">
                <a:solidFill>
                  <a:srgbClr val="002060"/>
                </a:solidFill>
              </a:rPr>
              <a:t>Born</a:t>
            </a:r>
            <a:r>
              <a:rPr lang="ja-JP" altLang="en-US" sz="2800" dirty="0">
                <a:solidFill>
                  <a:srgbClr val="002060"/>
                </a:solidFill>
              </a:rPr>
              <a:t> </a:t>
            </a:r>
            <a:r>
              <a:rPr lang="en-US" altLang="ja-JP" sz="2800" dirty="0">
                <a:solidFill>
                  <a:srgbClr val="002060"/>
                </a:solidFill>
              </a:rPr>
              <a:t>in</a:t>
            </a:r>
            <a:r>
              <a:rPr lang="ja-JP" altLang="en-US" sz="2800" dirty="0">
                <a:solidFill>
                  <a:srgbClr val="002060"/>
                </a:solidFill>
              </a:rPr>
              <a:t> </a:t>
            </a:r>
            <a:r>
              <a:rPr lang="en-US" altLang="ja-JP" sz="2800" dirty="0">
                <a:solidFill>
                  <a:srgbClr val="002060"/>
                </a:solidFill>
              </a:rPr>
              <a:t>ancient</a:t>
            </a:r>
            <a:r>
              <a:rPr lang="ja-JP" altLang="en-US" sz="2800" dirty="0">
                <a:solidFill>
                  <a:srgbClr val="002060"/>
                </a:solidFill>
              </a:rPr>
              <a:t> </a:t>
            </a:r>
            <a:r>
              <a:rPr lang="en-US" altLang="ja-JP" sz="2800" dirty="0">
                <a:solidFill>
                  <a:srgbClr val="002060"/>
                </a:solidFill>
              </a:rPr>
              <a:t>Mesopotamia</a:t>
            </a:r>
            <a:endParaRPr lang="ja-JP" altLang="en-US" sz="2800" dirty="0">
              <a:solidFill>
                <a:srgbClr val="002060"/>
              </a:solidFill>
            </a:endParaRPr>
          </a:p>
          <a:p>
            <a:pPr eaLnBrk="1" hangingPunct="1">
              <a:spcBef>
                <a:spcPct val="50000"/>
              </a:spcBef>
              <a:buFontTx/>
              <a:buNone/>
            </a:pPr>
            <a:r>
              <a:rPr lang="ja-JP" altLang="en-US" sz="2800" dirty="0"/>
              <a:t>ギリシア神話と結合して発展</a:t>
            </a:r>
            <a:endParaRPr lang="en-US" altLang="ja-JP" sz="2800" dirty="0"/>
          </a:p>
          <a:p>
            <a:pPr eaLnBrk="1" hangingPunct="1">
              <a:spcBef>
                <a:spcPts val="0"/>
              </a:spcBef>
              <a:buFontTx/>
              <a:buNone/>
            </a:pPr>
            <a:r>
              <a:rPr lang="en-US" altLang="ja-JP" sz="2800" dirty="0">
                <a:solidFill>
                  <a:srgbClr val="C00000"/>
                </a:solidFill>
              </a:rPr>
              <a:t>Combined</a:t>
            </a:r>
            <a:r>
              <a:rPr lang="ja-JP" altLang="en-US" sz="2800" dirty="0">
                <a:solidFill>
                  <a:srgbClr val="C00000"/>
                </a:solidFill>
              </a:rPr>
              <a:t> </a:t>
            </a:r>
            <a:r>
              <a:rPr lang="en-US" altLang="ja-JP" sz="2800" dirty="0">
                <a:solidFill>
                  <a:srgbClr val="C00000"/>
                </a:solidFill>
              </a:rPr>
              <a:t>with</a:t>
            </a:r>
            <a:r>
              <a:rPr lang="ja-JP" altLang="en-US" sz="2800" dirty="0">
                <a:solidFill>
                  <a:srgbClr val="C00000"/>
                </a:solidFill>
              </a:rPr>
              <a:t> </a:t>
            </a:r>
            <a:r>
              <a:rPr lang="en-US" altLang="ja-JP" sz="2800" dirty="0">
                <a:solidFill>
                  <a:srgbClr val="C00000"/>
                </a:solidFill>
              </a:rPr>
              <a:t>Greek</a:t>
            </a:r>
            <a:r>
              <a:rPr lang="ja-JP" altLang="en-US" sz="2800" dirty="0">
                <a:solidFill>
                  <a:srgbClr val="C00000"/>
                </a:solidFill>
              </a:rPr>
              <a:t> </a:t>
            </a:r>
            <a:r>
              <a:rPr lang="en-US" altLang="ja-JP" sz="2800" dirty="0">
                <a:solidFill>
                  <a:srgbClr val="C00000"/>
                </a:solidFill>
              </a:rPr>
              <a:t>myths</a:t>
            </a:r>
            <a:endParaRPr lang="ja-JP" altLang="en-US" sz="2800" dirty="0">
              <a:solidFill>
                <a:srgbClr val="C00000"/>
              </a:solidFill>
            </a:endParaRPr>
          </a:p>
          <a:p>
            <a:pPr eaLnBrk="1" hangingPunct="1">
              <a:spcBef>
                <a:spcPct val="50000"/>
              </a:spcBef>
              <a:buFontTx/>
              <a:buNone/>
            </a:pPr>
            <a:r>
              <a:rPr lang="ja-JP" altLang="en-US" sz="2400" dirty="0"/>
              <a:t>　ギリシアの学問</a:t>
            </a:r>
          </a:p>
          <a:p>
            <a:pPr eaLnBrk="1" hangingPunct="1">
              <a:spcBef>
                <a:spcPct val="0"/>
              </a:spcBef>
              <a:buFontTx/>
              <a:buNone/>
            </a:pPr>
            <a:r>
              <a:rPr lang="ja-JP" altLang="en-US" sz="2400" dirty="0"/>
              <a:t>　ローマ時代、ギリシア人天文学者</a:t>
            </a:r>
          </a:p>
          <a:p>
            <a:pPr eaLnBrk="1" hangingPunct="1">
              <a:spcBef>
                <a:spcPct val="0"/>
              </a:spcBef>
              <a:buFontTx/>
              <a:buNone/>
            </a:pPr>
            <a:r>
              <a:rPr lang="ja-JP" altLang="en-US" sz="2400" dirty="0"/>
              <a:t>　　プトレマイオス</a:t>
            </a:r>
          </a:p>
          <a:p>
            <a:pPr eaLnBrk="1" hangingPunct="1">
              <a:spcBef>
                <a:spcPct val="0"/>
              </a:spcBef>
              <a:buFontTx/>
              <a:buNone/>
            </a:pPr>
            <a:r>
              <a:rPr lang="ja-JP" altLang="en-US" sz="2400" dirty="0"/>
              <a:t>　アラビア語翻訳書「アルマゲスト」</a:t>
            </a:r>
          </a:p>
          <a:p>
            <a:pPr eaLnBrk="1" hangingPunct="1">
              <a:spcBef>
                <a:spcPct val="0"/>
              </a:spcBef>
              <a:buFontTx/>
              <a:buNone/>
            </a:pPr>
            <a:r>
              <a:rPr lang="ja-JP" altLang="en-US" sz="2400" dirty="0"/>
              <a:t>　　→現代に至る</a:t>
            </a:r>
            <a:r>
              <a:rPr lang="en-US" altLang="ja-JP" sz="2400" dirty="0"/>
              <a:t>48</a:t>
            </a:r>
            <a:r>
              <a:rPr lang="ja-JP" altLang="en-US" sz="2400" dirty="0"/>
              <a:t>星座</a:t>
            </a:r>
            <a:endParaRPr lang="en-US" altLang="ja-JP" sz="2400" dirty="0"/>
          </a:p>
          <a:p>
            <a:pPr eaLnBrk="1" hangingPunct="1">
              <a:spcBef>
                <a:spcPct val="0"/>
              </a:spcBef>
              <a:buFontTx/>
              <a:buNone/>
            </a:pPr>
            <a:r>
              <a:rPr lang="en-US" altLang="ja-JP" sz="2000" dirty="0"/>
              <a:t>In era of the Roman Empire, a Greek astronomer, Claudius Ptolemy (Klaudios Ptolemaios), wrote the comprehensive book, “</a:t>
            </a:r>
            <a:r>
              <a:rPr lang="en-US" altLang="ja-JP" sz="2000" b="1" dirty="0"/>
              <a:t>Almagest</a:t>
            </a:r>
            <a:r>
              <a:rPr lang="en-US" altLang="ja-JP" sz="2000" dirty="0"/>
              <a:t>.”</a:t>
            </a:r>
            <a:endParaRPr lang="ja-JP" altLang="en-US" sz="2000" dirty="0"/>
          </a:p>
        </p:txBody>
      </p:sp>
      <p:pic>
        <p:nvPicPr>
          <p:cNvPr id="11267" name="Picture 4" descr="名称未設定"/>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79438"/>
            <a:ext cx="197485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Picture 5" descr="名称未設定"/>
          <p:cNvSpPr>
            <a:spLocks noChangeAspect="1" noChangeArrowheads="1"/>
          </p:cNvSpPr>
          <p:nvPr/>
        </p:nvSpPr>
        <p:spPr bwMode="auto">
          <a:xfrm>
            <a:off x="914400" y="3657600"/>
            <a:ext cx="34845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11269" name="Text Box 6"/>
          <p:cNvSpPr txBox="1">
            <a:spLocks noChangeArrowheads="1"/>
          </p:cNvSpPr>
          <p:nvPr/>
        </p:nvSpPr>
        <p:spPr bwMode="auto">
          <a:xfrm>
            <a:off x="1353431" y="5359645"/>
            <a:ext cx="638692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800" dirty="0"/>
              <a:t>混乱状態を経て、定められた八十八星座</a:t>
            </a:r>
            <a:endParaRPr lang="en-US" altLang="ja-JP" sz="2800" dirty="0"/>
          </a:p>
          <a:p>
            <a:pPr eaLnBrk="1" hangingPunct="1">
              <a:spcBef>
                <a:spcPct val="0"/>
              </a:spcBef>
              <a:buFontTx/>
              <a:buNone/>
            </a:pPr>
            <a:r>
              <a:rPr lang="en-US" altLang="ja-JP" sz="2400" dirty="0"/>
              <a:t>However, due to some confusion,</a:t>
            </a:r>
          </a:p>
          <a:p>
            <a:pPr eaLnBrk="1" hangingPunct="1">
              <a:spcBef>
                <a:spcPct val="0"/>
              </a:spcBef>
              <a:buFontTx/>
              <a:buNone/>
            </a:pPr>
            <a:r>
              <a:rPr lang="en-US" altLang="ja-JP" sz="2400" b="1" dirty="0"/>
              <a:t>88</a:t>
            </a:r>
            <a:r>
              <a:rPr lang="en-US" altLang="ja-JP" sz="2400" dirty="0"/>
              <a:t> constellations were officially assigned.</a:t>
            </a:r>
            <a:endParaRPr lang="ja-JP" altLang="en-US" sz="2400" dirty="0"/>
          </a:p>
        </p:txBody>
      </p:sp>
      <p:sp>
        <p:nvSpPr>
          <p:cNvPr id="2" name="円形吹き出し 1"/>
          <p:cNvSpPr/>
          <p:nvPr/>
        </p:nvSpPr>
        <p:spPr>
          <a:xfrm>
            <a:off x="6942150" y="4314527"/>
            <a:ext cx="1800200" cy="792088"/>
          </a:xfrm>
          <a:prstGeom prst="wedgeEllipseCallout">
            <a:avLst>
              <a:gd name="adj1" fmla="val -59634"/>
              <a:gd name="adj2" fmla="val -64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Really?</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A9E5D5-6A59-4E4A-A69C-4A8232DC4909}"/>
              </a:ext>
            </a:extLst>
          </p:cNvPr>
          <p:cNvSpPr txBox="1"/>
          <p:nvPr/>
        </p:nvSpPr>
        <p:spPr>
          <a:xfrm>
            <a:off x="827584" y="836712"/>
            <a:ext cx="7272808" cy="5262979"/>
          </a:xfrm>
          <a:prstGeom prst="rect">
            <a:avLst/>
          </a:prstGeom>
          <a:noFill/>
        </p:spPr>
        <p:txBody>
          <a:bodyPr wrap="square" rtlCol="0">
            <a:spAutoFit/>
          </a:bodyPr>
          <a:lstStyle/>
          <a:p>
            <a:r>
              <a:rPr lang="ja-JP" altLang="en-US" dirty="0"/>
              <a:t>メソポタミア、どこだっけ？</a:t>
            </a:r>
            <a:endParaRPr lang="en-US" altLang="ja-JP" dirty="0"/>
          </a:p>
          <a:p>
            <a:r>
              <a:rPr lang="ja-JP" altLang="en-US" dirty="0"/>
              <a:t>そこからギリシャ、そしてローマ、どこを通って？</a:t>
            </a:r>
            <a:endParaRPr lang="en-US" altLang="ja-JP" dirty="0"/>
          </a:p>
          <a:p>
            <a:r>
              <a:rPr lang="ja-JP" altLang="en-US" dirty="0"/>
              <a:t>星座は、他の文化では、なかったの？</a:t>
            </a:r>
            <a:endParaRPr lang="en-US" altLang="ja-JP" dirty="0"/>
          </a:p>
          <a:p>
            <a:endParaRPr lang="en-US" altLang="ja-JP" dirty="0"/>
          </a:p>
          <a:p>
            <a:r>
              <a:rPr lang="en-US" altLang="ja-JP" dirty="0"/>
              <a:t>Where is Mesopotamia?</a:t>
            </a:r>
          </a:p>
          <a:p>
            <a:r>
              <a:rPr kumimoji="1" lang="en-US" altLang="ja-JP" dirty="0"/>
              <a:t>Where was the route to Greece and Rome</a:t>
            </a:r>
            <a:r>
              <a:rPr lang="en-US" altLang="ja-JP" dirty="0"/>
              <a:t>?</a:t>
            </a:r>
          </a:p>
          <a:p>
            <a:r>
              <a:rPr kumimoji="1" lang="en-US" altLang="ja-JP" dirty="0"/>
              <a:t>Were there any </a:t>
            </a:r>
            <a:r>
              <a:rPr lang="en-US" altLang="ja-JP" dirty="0"/>
              <a:t>constellations in other cultures?</a:t>
            </a:r>
          </a:p>
          <a:p>
            <a:endParaRPr lang="en-US" altLang="ja-JP" dirty="0"/>
          </a:p>
          <a:p>
            <a:endParaRPr kumimoji="1" lang="en-US" altLang="ja-JP" dirty="0"/>
          </a:p>
          <a:p>
            <a:r>
              <a:rPr lang="ja-JP" altLang="en-US" dirty="0"/>
              <a:t>気候変動、大河、文明、社会</a:t>
            </a:r>
            <a:r>
              <a:rPr lang="en-US" altLang="ja-JP" dirty="0"/>
              <a:t>…</a:t>
            </a:r>
          </a:p>
          <a:p>
            <a:endParaRPr kumimoji="1" lang="en-US" altLang="ja-JP" dirty="0"/>
          </a:p>
          <a:p>
            <a:r>
              <a:rPr lang="en-US" altLang="ja-JP" dirty="0"/>
              <a:t>Some researchers say that</a:t>
            </a:r>
            <a:endParaRPr kumimoji="1" lang="en-US" altLang="ja-JP" dirty="0"/>
          </a:p>
          <a:p>
            <a:r>
              <a:rPr lang="en-US" altLang="ja-JP" dirty="0"/>
              <a:t>  c</a:t>
            </a:r>
            <a:r>
              <a:rPr kumimoji="1" lang="en-US" altLang="ja-JP" dirty="0"/>
              <a:t>limate change, rushing to the big rivers,</a:t>
            </a:r>
          </a:p>
          <a:p>
            <a:r>
              <a:rPr kumimoji="1" lang="en-US" altLang="ja-JP" dirty="0"/>
              <a:t>  driving civilization</a:t>
            </a:r>
            <a:r>
              <a:rPr lang="en-US" altLang="ja-JP" dirty="0"/>
              <a:t> and</a:t>
            </a:r>
            <a:r>
              <a:rPr kumimoji="1" lang="en-US" altLang="ja-JP" dirty="0"/>
              <a:t> society…</a:t>
            </a:r>
          </a:p>
        </p:txBody>
      </p:sp>
      <p:sp>
        <p:nvSpPr>
          <p:cNvPr id="3" name="円形吹き出し 2"/>
          <p:cNvSpPr/>
          <p:nvPr/>
        </p:nvSpPr>
        <p:spPr>
          <a:xfrm>
            <a:off x="6948264" y="1916832"/>
            <a:ext cx="1800200" cy="792088"/>
          </a:xfrm>
          <a:prstGeom prst="wedgeEllipseCallout">
            <a:avLst>
              <a:gd name="adj1" fmla="val -59634"/>
              <a:gd name="adj2" fmla="val -64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a:t>Really?</a:t>
            </a:r>
            <a:endParaRPr kumimoji="1" lang="ja-JP" altLang="en-US" dirty="0"/>
          </a:p>
        </p:txBody>
      </p:sp>
    </p:spTree>
    <p:extLst>
      <p:ext uri="{BB962C8B-B14F-4D97-AF65-F5344CB8AC3E}">
        <p14:creationId xmlns:p14="http://schemas.microsoft.com/office/powerpoint/2010/main" val="291734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名称未設定"/>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971600" y="199329"/>
            <a:ext cx="38481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5004048" y="1066800"/>
            <a:ext cx="41399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en-US" altLang="ja-JP" sz="2400" dirty="0"/>
              <a:t>1928</a:t>
            </a:r>
            <a:r>
              <a:rPr lang="ja-JP" altLang="en-US" sz="2400" dirty="0"/>
              <a:t>年、</a:t>
            </a:r>
          </a:p>
          <a:p>
            <a:pPr eaLnBrk="1" hangingPunct="1">
              <a:spcBef>
                <a:spcPct val="0"/>
              </a:spcBef>
              <a:buFontTx/>
              <a:buNone/>
            </a:pPr>
            <a:r>
              <a:rPr lang="ja-JP" altLang="en-US" sz="2400" dirty="0"/>
              <a:t>国際天文学連合</a:t>
            </a:r>
          </a:p>
          <a:p>
            <a:pPr eaLnBrk="1" hangingPunct="1">
              <a:spcBef>
                <a:spcPct val="0"/>
              </a:spcBef>
              <a:buFontTx/>
              <a:buNone/>
            </a:pPr>
            <a:r>
              <a:rPr lang="en-US" altLang="ja-JP" sz="2400" dirty="0"/>
              <a:t>(IAU)</a:t>
            </a:r>
            <a:r>
              <a:rPr lang="ja-JP" altLang="en-US" sz="2400" dirty="0"/>
              <a:t>が、</a:t>
            </a:r>
          </a:p>
          <a:p>
            <a:pPr eaLnBrk="1" hangingPunct="1">
              <a:spcBef>
                <a:spcPct val="0"/>
              </a:spcBef>
              <a:buFontTx/>
              <a:buNone/>
            </a:pPr>
            <a:r>
              <a:rPr lang="en-US" altLang="ja-JP" sz="2400" b="1" dirty="0">
                <a:solidFill>
                  <a:srgbClr val="C00000"/>
                </a:solidFill>
              </a:rPr>
              <a:t>88</a:t>
            </a:r>
            <a:r>
              <a:rPr lang="ja-JP" altLang="en-US" sz="2400" b="1" dirty="0">
                <a:solidFill>
                  <a:srgbClr val="C00000"/>
                </a:solidFill>
              </a:rPr>
              <a:t>星座</a:t>
            </a:r>
            <a:r>
              <a:rPr lang="ja-JP" altLang="en-US" sz="2400" dirty="0"/>
              <a:t>を定めた。</a:t>
            </a:r>
            <a:endParaRPr lang="en-US" altLang="ja-JP" sz="2400" dirty="0"/>
          </a:p>
          <a:p>
            <a:pPr eaLnBrk="1" hangingPunct="1">
              <a:spcBef>
                <a:spcPct val="0"/>
              </a:spcBef>
              <a:buFontTx/>
              <a:buNone/>
            </a:pPr>
            <a:endParaRPr lang="en-US" altLang="ja-JP" sz="2400" dirty="0"/>
          </a:p>
          <a:p>
            <a:pPr eaLnBrk="1" hangingPunct="1">
              <a:spcBef>
                <a:spcPct val="0"/>
              </a:spcBef>
              <a:buFontTx/>
              <a:buNone/>
            </a:pPr>
            <a:r>
              <a:rPr lang="en-US" altLang="ja-JP" sz="1800" dirty="0"/>
              <a:t>The International Astronomical Union (IAU) officially recognized 88 constellations in 1928. </a:t>
            </a:r>
          </a:p>
          <a:p>
            <a:pPr eaLnBrk="1" hangingPunct="1">
              <a:spcBef>
                <a:spcPct val="0"/>
              </a:spcBef>
              <a:buFontTx/>
              <a:buNone/>
            </a:pPr>
            <a:endParaRPr lang="en-US" altLang="ja-JP" sz="1800" dirty="0"/>
          </a:p>
          <a:p>
            <a:pPr eaLnBrk="1" hangingPunct="1">
              <a:spcBef>
                <a:spcPct val="0"/>
              </a:spcBef>
              <a:buFontTx/>
              <a:buNone/>
            </a:pPr>
            <a:r>
              <a:rPr lang="ja-JP" altLang="en-US" sz="2400" dirty="0">
                <a:solidFill>
                  <a:srgbClr val="002060"/>
                </a:solidFill>
              </a:rPr>
              <a:t>使われなくなった星座も多い。</a:t>
            </a:r>
            <a:endParaRPr lang="en-US" altLang="ja-JP" sz="2400" dirty="0">
              <a:solidFill>
                <a:srgbClr val="002060"/>
              </a:solidFill>
            </a:endParaRPr>
          </a:p>
          <a:p>
            <a:pPr eaLnBrk="1" hangingPunct="1">
              <a:spcBef>
                <a:spcPct val="0"/>
              </a:spcBef>
              <a:buFontTx/>
              <a:buNone/>
            </a:pPr>
            <a:endParaRPr lang="en-US" altLang="ja-JP" sz="1800" dirty="0"/>
          </a:p>
          <a:p>
            <a:pPr eaLnBrk="1" hangingPunct="1">
              <a:spcBef>
                <a:spcPct val="0"/>
              </a:spcBef>
              <a:buFontTx/>
              <a:buNone/>
            </a:pPr>
            <a:r>
              <a:rPr lang="en-US" altLang="ja-JP" sz="1800" dirty="0"/>
              <a:t>There are many extinct constellations.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arthB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6553200" y="6019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全天恒星図より</a:t>
            </a:r>
          </a:p>
        </p:txBody>
      </p:sp>
      <p:sp>
        <p:nvSpPr>
          <p:cNvPr id="13316" name="Text Box 4"/>
          <p:cNvSpPr txBox="1">
            <a:spLocks noChangeArrowheads="1"/>
          </p:cNvSpPr>
          <p:nvPr/>
        </p:nvSpPr>
        <p:spPr bwMode="auto">
          <a:xfrm>
            <a:off x="457200" y="291525"/>
            <a:ext cx="8431088" cy="769441"/>
          </a:xfrm>
          <a:prstGeom prst="rect">
            <a:avLst/>
          </a:prstGeom>
          <a:solidFill>
            <a:schemeClr val="accent1">
              <a:alpha val="70000"/>
            </a:schemeClr>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000" dirty="0"/>
              <a:t>「星座」は、今は行政区画（破線で区切った各部分、無所属や重複なし）</a:t>
            </a:r>
            <a:endParaRPr lang="en-US" altLang="ja-JP" sz="2000" dirty="0"/>
          </a:p>
          <a:p>
            <a:pPr eaLnBrk="1" hangingPunct="1">
              <a:spcBef>
                <a:spcPct val="50000"/>
              </a:spcBef>
              <a:buFontTx/>
              <a:buNone/>
            </a:pPr>
            <a:r>
              <a:rPr lang="en-US" altLang="ja-JP" sz="1600" dirty="0"/>
              <a:t>The modern constellations are like the administrative sections without gap and overlapping. </a:t>
            </a:r>
            <a:endParaRPr lang="ja-JP" altLang="en-US" sz="1600" dirty="0"/>
          </a:p>
        </p:txBody>
      </p:sp>
      <p:sp>
        <p:nvSpPr>
          <p:cNvPr id="13317" name="Text Box 5"/>
          <p:cNvSpPr txBox="1">
            <a:spLocks noChangeArrowheads="1"/>
          </p:cNvSpPr>
          <p:nvPr/>
        </p:nvSpPr>
        <p:spPr bwMode="auto">
          <a:xfrm>
            <a:off x="179512" y="3429000"/>
            <a:ext cx="5108376" cy="1800493"/>
          </a:xfrm>
          <a:prstGeom prst="rect">
            <a:avLst/>
          </a:prstGeom>
          <a:solidFill>
            <a:schemeClr val="accent1">
              <a:alpha val="70000"/>
            </a:schemeClr>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天球に、緯度経度に相当する、赤緯、赤経の座標が設定されている。</a:t>
            </a:r>
            <a:endParaRPr lang="en-US" altLang="ja-JP" sz="2400" dirty="0"/>
          </a:p>
          <a:p>
            <a:pPr eaLnBrk="1" hangingPunct="1">
              <a:spcBef>
                <a:spcPct val="50000"/>
              </a:spcBef>
              <a:buFontTx/>
              <a:buNone/>
            </a:pPr>
            <a:r>
              <a:rPr lang="en-US" altLang="ja-JP" sz="1800" dirty="0"/>
              <a:t>On the celestial sphere, are the right ascension and declination which correspond to longitude and latitude, respectively.</a:t>
            </a:r>
            <a:endParaRPr lang="ja-JP" alt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1stw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9144000"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762000" y="0"/>
            <a:ext cx="7482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800" dirty="0">
                <a:solidFill>
                  <a:schemeClr val="bg1"/>
                </a:solidFill>
              </a:rPr>
              <a:t>星の色もいろいろ    </a:t>
            </a:r>
            <a:r>
              <a:rPr lang="en-US" altLang="ja-JP" sz="2800" dirty="0">
                <a:solidFill>
                  <a:schemeClr val="bg1"/>
                </a:solidFill>
              </a:rPr>
              <a:t>Various colors of stars</a:t>
            </a:r>
            <a:endParaRPr lang="ja-JP" altLang="en-US" sz="2800" dirty="0">
              <a:solidFill>
                <a:schemeClr val="bg1"/>
              </a:solidFill>
            </a:endParaRPr>
          </a:p>
        </p:txBody>
      </p:sp>
      <p:sp>
        <p:nvSpPr>
          <p:cNvPr id="2" name="テキスト ボックス 1">
            <a:extLst>
              <a:ext uri="{FF2B5EF4-FFF2-40B4-BE49-F238E27FC236}">
                <a16:creationId xmlns:a16="http://schemas.microsoft.com/office/drawing/2014/main" id="{D992779B-7B74-4A56-A107-D9B50E0BA883}"/>
              </a:ext>
            </a:extLst>
          </p:cNvPr>
          <p:cNvSpPr txBox="1"/>
          <p:nvPr/>
        </p:nvSpPr>
        <p:spPr>
          <a:xfrm>
            <a:off x="762000" y="2564904"/>
            <a:ext cx="7842448" cy="461665"/>
          </a:xfrm>
          <a:prstGeom prst="rect">
            <a:avLst/>
          </a:prstGeom>
          <a:noFill/>
        </p:spPr>
        <p:txBody>
          <a:bodyPr wrap="square" rtlCol="0">
            <a:spAutoFit/>
          </a:bodyPr>
          <a:lstStyle/>
          <a:p>
            <a:r>
              <a:rPr kumimoji="1" lang="en-US" altLang="ja-JP" dirty="0">
                <a:solidFill>
                  <a:schemeClr val="bg1"/>
                </a:solidFill>
              </a:rPr>
              <a:t>Procyon             Pollux              Capella           Aldebaran</a:t>
            </a:r>
            <a:endParaRPr kumimoji="1" lang="ja-JP" altLang="en-US" dirty="0">
              <a:solidFill>
                <a:schemeClr val="bg1"/>
              </a:solidFill>
            </a:endParaRPr>
          </a:p>
        </p:txBody>
      </p:sp>
      <p:sp>
        <p:nvSpPr>
          <p:cNvPr id="3" name="テキスト ボックス 2">
            <a:extLst>
              <a:ext uri="{FF2B5EF4-FFF2-40B4-BE49-F238E27FC236}">
                <a16:creationId xmlns:a16="http://schemas.microsoft.com/office/drawing/2014/main" id="{C8C6C151-0F48-4D4F-8EF1-19D66013EC2F}"/>
              </a:ext>
            </a:extLst>
          </p:cNvPr>
          <p:cNvSpPr txBox="1"/>
          <p:nvPr/>
        </p:nvSpPr>
        <p:spPr>
          <a:xfrm>
            <a:off x="899592" y="5335882"/>
            <a:ext cx="7704856" cy="461665"/>
          </a:xfrm>
          <a:prstGeom prst="rect">
            <a:avLst/>
          </a:prstGeom>
          <a:noFill/>
        </p:spPr>
        <p:txBody>
          <a:bodyPr wrap="square" rtlCol="0">
            <a:spAutoFit/>
          </a:bodyPr>
          <a:lstStyle/>
          <a:p>
            <a:r>
              <a:rPr kumimoji="1" lang="en-US" altLang="ja-JP" dirty="0">
                <a:solidFill>
                  <a:schemeClr val="bg1"/>
                </a:solidFill>
              </a:rPr>
              <a:t>Sirius            Betelgeuse           Rigel              Canopus</a:t>
            </a:r>
            <a:endParaRPr kumimoji="1" lang="ja-JP" altLang="en-US" dirty="0">
              <a:solidFill>
                <a:schemeClr val="bg1"/>
              </a:solidFill>
            </a:endParaRPr>
          </a:p>
        </p:txBody>
      </p:sp>
      <p:sp>
        <p:nvSpPr>
          <p:cNvPr id="4" name="テキスト ボックス 3"/>
          <p:cNvSpPr txBox="1"/>
          <p:nvPr/>
        </p:nvSpPr>
        <p:spPr>
          <a:xfrm>
            <a:off x="6660232" y="3338408"/>
            <a:ext cx="2088232" cy="738664"/>
          </a:xfrm>
          <a:prstGeom prst="rect">
            <a:avLst/>
          </a:prstGeom>
          <a:noFill/>
        </p:spPr>
        <p:txBody>
          <a:bodyPr wrap="square" rtlCol="0">
            <a:spAutoFit/>
          </a:bodyPr>
          <a:lstStyle/>
          <a:p>
            <a:r>
              <a:rPr kumimoji="1" lang="en-US" altLang="ja-JP" sz="1400" dirty="0">
                <a:solidFill>
                  <a:schemeClr val="bg1"/>
                </a:solidFill>
              </a:rPr>
              <a:t>Absorbed and reddened due to</a:t>
            </a:r>
            <a:r>
              <a:rPr lang="en-US" altLang="ja-JP" sz="1400" dirty="0">
                <a:solidFill>
                  <a:schemeClr val="bg1"/>
                </a:solidFill>
              </a:rPr>
              <a:t> being c</a:t>
            </a:r>
            <a:r>
              <a:rPr kumimoji="1" lang="en-US" altLang="ja-JP" sz="1400" dirty="0">
                <a:solidFill>
                  <a:schemeClr val="bg1"/>
                </a:solidFill>
              </a:rPr>
              <a:t>lose to the southern horizon</a:t>
            </a:r>
            <a:endParaRPr kumimoji="1" lang="ja-JP" altLang="en-US" sz="1400" dirty="0">
              <a:solidFill>
                <a:schemeClr val="bg1"/>
              </a:solidFill>
            </a:endParaRPr>
          </a:p>
        </p:txBody>
      </p:sp>
    </p:spTree>
  </p:cSld>
  <p:clrMapOvr>
    <a:masterClrMapping/>
  </p:clrMapOvr>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1958</TotalTime>
  <Words>3042</Words>
  <Application>Microsoft Office PowerPoint</Application>
  <PresentationFormat>画面に合わせる (4:3)</PresentationFormat>
  <Paragraphs>572</Paragraphs>
  <Slides>46</Slides>
  <Notes>37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46</vt:i4>
      </vt:variant>
    </vt:vector>
  </HeadingPairs>
  <TitlesOfParts>
    <vt:vector size="51" baseType="lpstr">
      <vt:lpstr>ＭＳ ゴシック</vt:lpstr>
      <vt:lpstr>Arial</vt:lpstr>
      <vt:lpstr>Times New Roman</vt:lpstr>
      <vt:lpstr>Wingdings</vt:lpstr>
      <vt:lpstr>新しいプレゼンテーション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宇宙の階層構造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Tomita Akihiko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Tomita Akihiko</dc:creator>
  <cp:lastModifiedBy>Tomita Akihiko</cp:lastModifiedBy>
  <cp:revision>178</cp:revision>
  <cp:lastPrinted>2013-12-03T01:09:03Z</cp:lastPrinted>
  <dcterms:created xsi:type="dcterms:W3CDTF">2007-09-29T14:13:54Z</dcterms:created>
  <dcterms:modified xsi:type="dcterms:W3CDTF">2019-03-11T14:42:35Z</dcterms:modified>
</cp:coreProperties>
</file>