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31"/>
  </p:normalViewPr>
  <p:slideViewPr>
    <p:cSldViewPr snapToGrid="0" snapToObjects="1">
      <p:cViewPr varScale="1">
        <p:scale>
          <a:sx n="98" d="100"/>
          <a:sy n="98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97AA-C779-8C4B-A47F-B95E4B256F11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DC22-0AD8-D64A-9132-62C2332D9F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77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																																												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7492A-C310-2645-A56D-56D9E1357F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42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4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94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05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2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95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99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81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2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11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86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65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F7A6-EFC6-A040-B445-2A18A7771EA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958E-99AA-144D-832D-ACC01DAFA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38100" y="1"/>
          <a:ext cx="12064999" cy="6879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2743"/>
                <a:gridCol w="2420564"/>
                <a:gridCol w="2420564"/>
                <a:gridCol w="2420564"/>
                <a:gridCol w="2420564"/>
              </a:tblGrid>
              <a:tr h="16937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寝不足になる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親子間の関係が悪くなる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勉強の妨げになる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食欲がおちる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ねたむ</a:t>
                      </a:r>
                      <a:endParaRPr kumimoji="1" lang="en-US" altLang="ja-JP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ことがある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7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目が疲れる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イライラする事が増える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悩み事が増える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疲れる事が</a:t>
                      </a:r>
                      <a:endParaRPr kumimoji="1" lang="en-US" altLang="ja-JP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多い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友人関係が</a:t>
                      </a:r>
                      <a:endParaRPr kumimoji="1" lang="en-US" altLang="ja-JP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わずらわしく感じる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7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肩がこる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不安になる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疎外感（孤独）を感じることがある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お金を</a:t>
                      </a:r>
                      <a:endParaRPr kumimoji="1" lang="en-US" altLang="ja-JP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浪費する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不快な</a:t>
                      </a:r>
                      <a:endParaRPr kumimoji="1" lang="en-US" altLang="ja-JP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気分になることが多い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姿勢が悪くなる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心配になる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無駄な時間を過ごしたと感じることがある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友達付き合いが悪くなる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FF0000"/>
                          </a:solidFill>
                        </a:rPr>
                        <a:t>返事が面倒になる</a:t>
                      </a:r>
                      <a:endParaRPr kumimoji="1" lang="ja-JP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A005-C5BE-2E4C-AC08-08A1ABB5A50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88901" y="0"/>
          <a:ext cx="12014200" cy="6879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193"/>
                <a:gridCol w="2428133"/>
                <a:gridCol w="2428133"/>
                <a:gridCol w="2428133"/>
                <a:gridCol w="2339608"/>
              </a:tblGrid>
              <a:tr h="16937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わからないことがすぐに調べられる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友達と連絡がとりやすい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仲間意識が</a:t>
                      </a:r>
                      <a:endParaRPr kumimoji="1" lang="en-US" altLang="ja-JP" sz="280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高くなる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好奇心が向上する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友達が増える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7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ストレス解消になる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不安の解消になる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悩みを伝えやすい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達成感がある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お金を稼げる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6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有益な情報が自然に入ってくる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安心できる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自己主張できる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人間関係がよくなる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異性にメッセージを送ったり告白しやすい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7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励まされる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勉強のやる気が出る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秘密の話ができる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親子間の関係がよくなる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rgbClr val="0070C0"/>
                          </a:solidFill>
                        </a:rPr>
                        <a:t>勉強や暗記等のツールになる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A005-C5BE-2E4C-AC08-08A1ABB5A50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7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i="1" dirty="0" smtClean="0"/>
              <a:t>「利用状況の</a:t>
            </a:r>
            <a:r>
              <a:rPr kumimoji="1" lang="ja-JP" altLang="en-US" b="1" i="1" dirty="0" smtClean="0"/>
              <a:t>把握</a:t>
            </a:r>
            <a:r>
              <a:rPr kumimoji="1" lang="ja-JP" altLang="en-US" i="1" dirty="0" smtClean="0"/>
              <a:t>」と「ネット依存による弊害の</a:t>
            </a:r>
            <a:r>
              <a:rPr kumimoji="1" lang="ja-JP" altLang="en-US" b="1" i="1" dirty="0" smtClean="0"/>
              <a:t>理解</a:t>
            </a:r>
            <a:r>
              <a:rPr kumimoji="1" lang="ja-JP" altLang="en-US" i="1" dirty="0" smtClean="0"/>
              <a:t>」を促すために</a:t>
            </a:r>
            <a:endParaRPr kumimoji="1" lang="ja-JP" altLang="en-US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524259"/>
            <a:ext cx="10515600" cy="3652704"/>
          </a:xfrm>
        </p:spPr>
        <p:txBody>
          <a:bodyPr/>
          <a:lstStyle/>
          <a:p>
            <a:r>
              <a:rPr lang="ja-JP" altLang="en-US" sz="4000" dirty="0" smtClean="0"/>
              <a:t>「メリット</a:t>
            </a:r>
            <a:r>
              <a:rPr kumimoji="1" lang="ja-JP" altLang="en-US" sz="4000" dirty="0" smtClean="0"/>
              <a:t>カード」と「デメリットカード」による「分類」「比較」「順位付け」</a:t>
            </a:r>
            <a:endParaRPr kumimoji="1" lang="en-US" altLang="ja-JP" sz="4000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まず、自分にとって、ネットを使うことによる利点を５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６枚</a:t>
            </a:r>
            <a:r>
              <a:rPr lang="ja-JP" altLang="en-US" dirty="0" smtClean="0"/>
              <a:t>、欠点を５</a:t>
            </a:r>
            <a:r>
              <a:rPr lang="en-US" altLang="ja-JP" dirty="0" smtClean="0"/>
              <a:t>〜</a:t>
            </a:r>
            <a:r>
              <a:rPr lang="ja-JP" altLang="en-US" dirty="0" smtClean="0"/>
              <a:t>６枚程度選んでください。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A005-C5BE-2E4C-AC08-08A1ABB5A50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97" y="-120060"/>
            <a:ext cx="5233544" cy="697806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744" y="0"/>
            <a:ext cx="6120256" cy="6913164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516402" y="0"/>
            <a:ext cx="11675598" cy="148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メリットは「友達と連絡がとりやすい」</a:t>
            </a:r>
            <a:endParaRPr kumimoji="1" lang="en-US" altLang="ja-JP" sz="3200" b="1" dirty="0" smtClean="0"/>
          </a:p>
          <a:p>
            <a:pPr algn="ctr"/>
            <a:r>
              <a:rPr lang="ja-JP" altLang="en-US" sz="3200" b="1" dirty="0" smtClean="0"/>
              <a:t>「わからないことがすぐに調べられる」が多い。</a:t>
            </a:r>
            <a:endParaRPr lang="en-US" altLang="ja-JP" sz="3200" b="1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A005-C5BE-2E4C-AC08-08A1ABB5A50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6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423" y="-1159217"/>
            <a:ext cx="6012912" cy="8017217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61" y="0"/>
            <a:ext cx="7552346" cy="685800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838200" y="5077326"/>
            <a:ext cx="5033211" cy="17806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相対する項目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544053" y="712996"/>
            <a:ext cx="5033211" cy="17806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/>
              <a:t>相対する項目</a:t>
            </a:r>
            <a:endParaRPr kumimoji="1" lang="ja-JP" altLang="en-US" sz="2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17066" y="5967663"/>
            <a:ext cx="288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</a:rPr>
              <a:t>縦のつながり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A005-C5BE-2E4C-AC08-08A1ABB5A50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7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82106" y="365125"/>
            <a:ext cx="4809894" cy="2623402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考えてみれば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/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lang="ja-JP" altLang="en-US" b="1" dirty="0" smtClean="0">
                <a:solidFill>
                  <a:srgbClr val="FF0000"/>
                </a:solidFill>
              </a:rPr>
              <a:t>ほとんどのメリットは「デメリット」を含む</a:t>
            </a:r>
            <a:r>
              <a:rPr lang="ja-JP" altLang="en-US" b="1" dirty="0" smtClean="0"/>
              <a:t>との考えを述べた生徒のシート。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82106" y="3386796"/>
            <a:ext cx="4564729" cy="4351338"/>
          </a:xfrm>
        </p:spPr>
        <p:txBody>
          <a:bodyPr/>
          <a:lstStyle/>
          <a:p>
            <a:r>
              <a:rPr kumimoji="1" lang="ja-JP" altLang="en-US" dirty="0" smtClean="0"/>
              <a:t>客観的にスマホの利用状況を把握する。</a:t>
            </a:r>
            <a:endParaRPr kumimoji="1" lang="en-US" altLang="ja-JP" dirty="0" smtClean="0"/>
          </a:p>
          <a:p>
            <a:r>
              <a:rPr lang="ja-JP" altLang="en-US" dirty="0" smtClean="0"/>
              <a:t>他者の利用状況や考え方を参照する。</a:t>
            </a:r>
            <a:endParaRPr lang="en-US" altLang="ja-JP" dirty="0" smtClean="0"/>
          </a:p>
          <a:p>
            <a:r>
              <a:rPr kumimoji="1" lang="ja-JP" altLang="en-US" dirty="0" smtClean="0"/>
              <a:t>これらの項目から具体的な事例を引き出す。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2087"/>
            <a:ext cx="7215071" cy="8880087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7A005-C5BE-2E4C-AC08-08A1ABB5A50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7/28</a:t>
            </a:r>
            <a:r>
              <a:rPr kumimoji="1" lang="ja-JP" altLang="en-US" dirty="0" smtClean="0"/>
              <a:t>のワークより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11"/>
          <a:stretch/>
        </p:blipFill>
        <p:spPr>
          <a:xfrm>
            <a:off x="4106174" y="36104"/>
            <a:ext cx="5503653" cy="6821896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1897811" y="5175849"/>
            <a:ext cx="3140015" cy="1466491"/>
          </a:xfrm>
          <a:prstGeom prst="wedgeRectCallout">
            <a:avLst>
              <a:gd name="adj1" fmla="val 86310"/>
              <a:gd name="adj2" fmla="val -39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メリットがデメリットで覆われてしまった例？</a:t>
            </a:r>
            <a:endParaRPr kumimoji="1" lang="ja-JP" altLang="en-US" sz="2400" dirty="0"/>
          </a:p>
        </p:txBody>
      </p:sp>
      <p:sp>
        <p:nvSpPr>
          <p:cNvPr id="6" name="四角形吹き出し 5"/>
          <p:cNvSpPr/>
          <p:nvPr/>
        </p:nvSpPr>
        <p:spPr>
          <a:xfrm>
            <a:off x="102079" y="3243981"/>
            <a:ext cx="3140015" cy="1466491"/>
          </a:xfrm>
          <a:prstGeom prst="wedgeRectCallout">
            <a:avLst>
              <a:gd name="adj1" fmla="val 86310"/>
              <a:gd name="adj2" fmla="val -39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単独のメリットはこの程度のことしか無いのか？😓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130166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344</Words>
  <Application>Microsoft Macintosh PowerPoint</Application>
  <PresentationFormat>ワイド画面</PresentationFormat>
  <Paragraphs>70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Yu Gothic</vt:lpstr>
      <vt:lpstr>Yu Gothic Light</vt:lpstr>
      <vt:lpstr>Arial</vt:lpstr>
      <vt:lpstr>ホワイト</vt:lpstr>
      <vt:lpstr>PowerPoint プレゼンテーション</vt:lpstr>
      <vt:lpstr>PowerPoint プレゼンテーション</vt:lpstr>
      <vt:lpstr>「利用状況の把握」と「ネット依存による弊害の理解」を促すために</vt:lpstr>
      <vt:lpstr>PowerPoint プレゼンテーション</vt:lpstr>
      <vt:lpstr>PowerPoint プレゼンテーション</vt:lpstr>
      <vt:lpstr>考えてみれば ほとんどのメリットは「デメリット」を含むとの考えを述べた生徒のシート。</vt:lpstr>
      <vt:lpstr>PowerPoint プレゼンテーション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ワークショップ例</dc:title>
  <dc:creator>Microsoft Office ユーザー</dc:creator>
  <cp:lastModifiedBy>Microsoft Office ユーザー</cp:lastModifiedBy>
  <cp:revision>3</cp:revision>
  <dcterms:created xsi:type="dcterms:W3CDTF">2017-07-28T08:55:33Z</dcterms:created>
  <dcterms:modified xsi:type="dcterms:W3CDTF">2017-07-28T10:00:28Z</dcterms:modified>
</cp:coreProperties>
</file>